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7"/>
  </p:notesMasterIdLst>
  <p:sldIdLst>
    <p:sldId id="256" r:id="rId2"/>
    <p:sldId id="352" r:id="rId3"/>
    <p:sldId id="430" r:id="rId4"/>
    <p:sldId id="450" r:id="rId5"/>
    <p:sldId id="451" r:id="rId6"/>
    <p:sldId id="353" r:id="rId7"/>
    <p:sldId id="354" r:id="rId8"/>
    <p:sldId id="355" r:id="rId9"/>
    <p:sldId id="356" r:id="rId10"/>
    <p:sldId id="364" r:id="rId11"/>
    <p:sldId id="359" r:id="rId12"/>
    <p:sldId id="360" r:id="rId13"/>
    <p:sldId id="369" r:id="rId14"/>
    <p:sldId id="434" r:id="rId15"/>
    <p:sldId id="431" r:id="rId16"/>
    <p:sldId id="432" r:id="rId17"/>
    <p:sldId id="453" r:id="rId18"/>
    <p:sldId id="433" r:id="rId19"/>
    <p:sldId id="452" r:id="rId20"/>
    <p:sldId id="455" r:id="rId21"/>
    <p:sldId id="454" r:id="rId22"/>
    <p:sldId id="456" r:id="rId23"/>
    <p:sldId id="437" r:id="rId24"/>
    <p:sldId id="438" r:id="rId25"/>
    <p:sldId id="439" r:id="rId26"/>
    <p:sldId id="441" r:id="rId27"/>
    <p:sldId id="444" r:id="rId28"/>
    <p:sldId id="445" r:id="rId29"/>
    <p:sldId id="446" r:id="rId30"/>
    <p:sldId id="447" r:id="rId31"/>
    <p:sldId id="448" r:id="rId32"/>
    <p:sldId id="449" r:id="rId33"/>
    <p:sldId id="386" r:id="rId34"/>
    <p:sldId id="387" r:id="rId35"/>
    <p:sldId id="388" r:id="rId36"/>
    <p:sldId id="374" r:id="rId37"/>
    <p:sldId id="375" r:id="rId38"/>
    <p:sldId id="377" r:id="rId39"/>
    <p:sldId id="381" r:id="rId40"/>
    <p:sldId id="383" r:id="rId41"/>
    <p:sldId id="384" r:id="rId42"/>
    <p:sldId id="385" r:id="rId43"/>
    <p:sldId id="400" r:id="rId44"/>
    <p:sldId id="401" r:id="rId45"/>
    <p:sldId id="402" r:id="rId46"/>
    <p:sldId id="428" r:id="rId47"/>
    <p:sldId id="404" r:id="rId48"/>
    <p:sldId id="405" r:id="rId49"/>
    <p:sldId id="406" r:id="rId50"/>
    <p:sldId id="408" r:id="rId51"/>
    <p:sldId id="411" r:id="rId52"/>
    <p:sldId id="413" r:id="rId53"/>
    <p:sldId id="415" r:id="rId54"/>
    <p:sldId id="417" r:id="rId55"/>
    <p:sldId id="419" r:id="rId56"/>
    <p:sldId id="421" r:id="rId57"/>
    <p:sldId id="423" r:id="rId58"/>
    <p:sldId id="425" r:id="rId59"/>
    <p:sldId id="399" r:id="rId60"/>
    <p:sldId id="396" r:id="rId61"/>
    <p:sldId id="397" r:id="rId62"/>
    <p:sldId id="394" r:id="rId63"/>
    <p:sldId id="389" r:id="rId64"/>
    <p:sldId id="390" r:id="rId65"/>
    <p:sldId id="393" r:id="rId66"/>
    <p:sldId id="426" r:id="rId67"/>
    <p:sldId id="337" r:id="rId68"/>
    <p:sldId id="338" r:id="rId69"/>
    <p:sldId id="339" r:id="rId70"/>
    <p:sldId id="347" r:id="rId71"/>
    <p:sldId id="348" r:id="rId72"/>
    <p:sldId id="350" r:id="rId73"/>
    <p:sldId id="344" r:id="rId74"/>
    <p:sldId id="343" r:id="rId75"/>
    <p:sldId id="261" r:id="rId76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B20A2B"/>
    <a:srgbClr val="A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27" autoAdjust="0"/>
    <p:restoredTop sz="76838"/>
  </p:normalViewPr>
  <p:slideViewPr>
    <p:cSldViewPr snapToGrid="0" snapToObjects="1">
      <p:cViewPr varScale="1">
        <p:scale>
          <a:sx n="89" d="100"/>
          <a:sy n="89" d="100"/>
        </p:scale>
        <p:origin x="-226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8B0D4-2A3B-D049-9C24-BD2C1A448204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9787B-C212-F441-91CE-71D47FAF5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219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FB7C9-C71F-4D0E-960E-0669C783A6EB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847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FB7C9-C71F-4D0E-960E-0669C783A6EB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641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FB7C9-C71F-4D0E-960E-0669C783A6EB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819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FB7C9-C71F-4D0E-960E-0669C783A6EB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819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FB7C9-C71F-4D0E-960E-0669C783A6EB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8197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FB7C9-C71F-4D0E-960E-0669C783A6EB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3484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FB7C9-C71F-4D0E-960E-0669C783A6EB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6592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FB7C9-C71F-4D0E-960E-0669C783A6EB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6592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FB7C9-C71F-4D0E-960E-0669C783A6EB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659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FB7C9-C71F-4D0E-960E-0669C783A6EB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847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FB7C9-C71F-4D0E-960E-0669C783A6EB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847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FB7C9-C71F-4D0E-960E-0669C783A6EB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847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FB7C9-C71F-4D0E-960E-0669C783A6EB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847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FB7C9-C71F-4D0E-960E-0669C783A6EB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847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FB7C9-C71F-4D0E-960E-0669C783A6EB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311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FB7C9-C71F-4D0E-960E-0669C783A6EB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847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FB7C9-C71F-4D0E-960E-0669C783A6EB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300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2761-16FD-324E-AD4F-663057194EE8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0E376-D50F-8B45-9A1F-B82EF65F1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78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2761-16FD-324E-AD4F-663057194EE8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0E376-D50F-8B45-9A1F-B82EF65F1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698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2761-16FD-324E-AD4F-663057194EE8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0E376-D50F-8B45-9A1F-B82EF65F1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620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2761-16FD-324E-AD4F-663057194EE8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0E376-D50F-8B45-9A1F-B82EF65F1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471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2761-16FD-324E-AD4F-663057194EE8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0E376-D50F-8B45-9A1F-B82EF65F1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676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2761-16FD-324E-AD4F-663057194EE8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0E376-D50F-8B45-9A1F-B82EF65F1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562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2761-16FD-324E-AD4F-663057194EE8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0E376-D50F-8B45-9A1F-B82EF65F1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903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2761-16FD-324E-AD4F-663057194EE8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0E376-D50F-8B45-9A1F-B82EF65F1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926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2761-16FD-324E-AD4F-663057194EE8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0E376-D50F-8B45-9A1F-B82EF65F1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838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2761-16FD-324E-AD4F-663057194EE8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0E376-D50F-8B45-9A1F-B82EF65F1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054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2761-16FD-324E-AD4F-663057194EE8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0E376-D50F-8B45-9A1F-B82EF65F1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125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32761-16FD-324E-AD4F-663057194EE8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0E376-D50F-8B45-9A1F-B82EF65F1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152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7" Type="http://schemas.openxmlformats.org/officeDocument/2006/relationships/image" Target="../media/image8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Изображение 6" descr="AGENCY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1" t="38505" r="39223" b="42426"/>
          <a:stretch/>
        </p:blipFill>
        <p:spPr>
          <a:xfrm>
            <a:off x="2896980" y="1735349"/>
            <a:ext cx="3158028" cy="188777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58120" y="4054394"/>
            <a:ext cx="48131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Stadium Experience. </a:t>
            </a:r>
          </a:p>
          <a:p>
            <a:pPr algn="ctr"/>
            <a:r>
              <a:rPr lang="ru-RU" sz="2000" dirty="0">
                <a:solidFill>
                  <a:srgbClr val="FFFFFF"/>
                </a:solidFill>
              </a:rPr>
              <a:t>Увеличение потенциала коммерческой эксплуатации новых и действующих объектов. </a:t>
            </a:r>
            <a:endParaRPr lang="ru-RU" sz="2000" dirty="0">
              <a:solidFill>
                <a:srgbClr val="FFFFFF"/>
              </a:solidFill>
              <a:latin typeface="FuturaBookC"/>
              <a:cs typeface="FuturaBookC"/>
            </a:endParaRPr>
          </a:p>
        </p:txBody>
      </p:sp>
    </p:spTree>
    <p:extLst>
      <p:ext uri="{BB962C8B-B14F-4D97-AF65-F5344CB8AC3E}">
        <p14:creationId xmlns:p14="http://schemas.microsoft.com/office/powerpoint/2010/main" val="7994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ecb91b4f56bacc88fdaa8de877b7fcd9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844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25097" y="4610104"/>
            <a:ext cx="34034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FFFF"/>
                </a:solidFill>
                <a:latin typeface="FuturaBookC"/>
                <a:cs typeface="FuturaBookC"/>
              </a:rPr>
              <a:t>Должна принимать в расчет </a:t>
            </a:r>
            <a:endParaRPr lang="en-US" sz="2000" dirty="0" smtClean="0">
              <a:solidFill>
                <a:srgbClr val="FFFFFF"/>
              </a:solidFill>
              <a:latin typeface="FuturaBookC"/>
              <a:cs typeface="FuturaBookC"/>
            </a:endParaRPr>
          </a:p>
          <a:p>
            <a:r>
              <a:rPr lang="ru-RU" sz="2000" dirty="0" smtClean="0">
                <a:solidFill>
                  <a:srgbClr val="FFFFFF"/>
                </a:solidFill>
                <a:latin typeface="FuturaBookC"/>
                <a:cs typeface="FuturaBookC"/>
              </a:rPr>
              <a:t>все основные цели и задачи </a:t>
            </a:r>
          </a:p>
          <a:p>
            <a:r>
              <a:rPr lang="ru-RU" sz="2000" dirty="0" smtClean="0">
                <a:solidFill>
                  <a:srgbClr val="FFFFFF"/>
                </a:solidFill>
                <a:latin typeface="FuturaBookC"/>
                <a:cs typeface="FuturaBookC"/>
              </a:rPr>
              <a:t>коммерческого использования </a:t>
            </a:r>
            <a:endParaRPr lang="en-US" sz="2000" dirty="0" smtClean="0">
              <a:solidFill>
                <a:srgbClr val="FFFFFF"/>
              </a:solidFill>
              <a:latin typeface="FuturaBookC"/>
              <a:cs typeface="FuturaBookC"/>
            </a:endParaRPr>
          </a:p>
          <a:p>
            <a:r>
              <a:rPr lang="ru-RU" sz="2000" dirty="0" smtClean="0">
                <a:solidFill>
                  <a:srgbClr val="FFFFFF"/>
                </a:solidFill>
                <a:latin typeface="FuturaBookC"/>
                <a:cs typeface="FuturaBookC"/>
              </a:rPr>
              <a:t>объекта</a:t>
            </a:r>
            <a:endParaRPr lang="ru-RU" sz="2000" dirty="0">
              <a:solidFill>
                <a:srgbClr val="FFFFFF"/>
              </a:solidFill>
              <a:latin typeface="FuturaBookC"/>
              <a:cs typeface="FuturaBook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59294" y="4610104"/>
            <a:ext cx="34776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>
                <a:solidFill>
                  <a:srgbClr val="FFFFFF"/>
                </a:solidFill>
                <a:latin typeface="FuturaBookC"/>
                <a:cs typeface="FuturaBookC"/>
              </a:rPr>
              <a:t>Подтрибунная</a:t>
            </a:r>
            <a:r>
              <a:rPr lang="ru-RU" sz="2000" dirty="0" smtClean="0">
                <a:solidFill>
                  <a:srgbClr val="FFFFFF"/>
                </a:solidFill>
                <a:latin typeface="FuturaBookC"/>
                <a:cs typeface="FuturaBookC"/>
              </a:rPr>
              <a:t> инфраструктура </a:t>
            </a:r>
          </a:p>
          <a:p>
            <a:r>
              <a:rPr lang="ru-RU" sz="2000" dirty="0" smtClean="0">
                <a:solidFill>
                  <a:srgbClr val="FFFFFF"/>
                </a:solidFill>
                <a:latin typeface="FuturaBookC"/>
                <a:cs typeface="FuturaBookC"/>
              </a:rPr>
              <a:t>непосредственно влияет на </a:t>
            </a:r>
          </a:p>
          <a:p>
            <a:r>
              <a:rPr lang="ru-RU" sz="2000" dirty="0" smtClean="0">
                <a:solidFill>
                  <a:srgbClr val="FFFFFF"/>
                </a:solidFill>
                <a:latin typeface="FuturaBookC"/>
                <a:cs typeface="FuturaBookC"/>
              </a:rPr>
              <a:t>коммерческий потенциал </a:t>
            </a:r>
            <a:endParaRPr lang="ru-RU" sz="2000" dirty="0">
              <a:solidFill>
                <a:srgbClr val="FFFFFF"/>
              </a:solidFill>
              <a:latin typeface="FuturaBookC"/>
              <a:cs typeface="FuturaBookC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599372" y="4610104"/>
            <a:ext cx="0" cy="369749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958201" y="2108097"/>
            <a:ext cx="7122463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400" b="1" dirty="0">
                <a:solidFill>
                  <a:schemeClr val="bg1"/>
                </a:solidFill>
                <a:latin typeface="FuturaDemiC"/>
                <a:cs typeface="FuturaDemiC"/>
              </a:rPr>
              <a:t>АРХИТЕКТУРА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4556926" y="4610104"/>
            <a:ext cx="0" cy="369749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4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Loco_Re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2" r="1791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1699" y="1437432"/>
            <a:ext cx="387275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FFFF"/>
                </a:solidFill>
                <a:latin typeface="FuturaBookC"/>
                <a:cs typeface="FuturaBookC"/>
              </a:rPr>
              <a:t>Отталкивается и дополняет </a:t>
            </a:r>
          </a:p>
          <a:p>
            <a:r>
              <a:rPr lang="ru-RU" sz="3200" dirty="0" smtClean="0">
                <a:solidFill>
                  <a:srgbClr val="FFFFFF"/>
                </a:solidFill>
                <a:latin typeface="FuturaBookC"/>
                <a:cs typeface="FuturaBookC"/>
              </a:rPr>
              <a:t>важнейшие эмоциональные </a:t>
            </a:r>
          </a:p>
          <a:p>
            <a:r>
              <a:rPr lang="ru-RU" sz="3200" dirty="0" smtClean="0">
                <a:solidFill>
                  <a:srgbClr val="FFFFFF"/>
                </a:solidFill>
                <a:latin typeface="FuturaBookC"/>
                <a:cs typeface="FuturaBookC"/>
              </a:rPr>
              <a:t>штрихи, позволяя максимально </a:t>
            </a:r>
          </a:p>
          <a:p>
            <a:r>
              <a:rPr lang="ru-RU" sz="3200" dirty="0" smtClean="0">
                <a:solidFill>
                  <a:srgbClr val="FFFFFF"/>
                </a:solidFill>
                <a:latin typeface="FuturaBookC"/>
                <a:cs typeface="FuturaBookC"/>
              </a:rPr>
              <a:t>увеличить или раскрыть </a:t>
            </a:r>
          </a:p>
          <a:p>
            <a:r>
              <a:rPr lang="ru-RU" sz="3200" dirty="0" smtClean="0">
                <a:solidFill>
                  <a:srgbClr val="FFFFFF"/>
                </a:solidFill>
                <a:latin typeface="FuturaBookC"/>
                <a:cs typeface="FuturaBookC"/>
              </a:rPr>
              <a:t>коммерческий потенциал </a:t>
            </a:r>
          </a:p>
          <a:p>
            <a:r>
              <a:rPr lang="ru-RU" sz="3200" dirty="0" smtClean="0">
                <a:solidFill>
                  <a:srgbClr val="FFFFFF"/>
                </a:solidFill>
                <a:latin typeface="FuturaBookC"/>
                <a:cs typeface="FuturaBookC"/>
              </a:rPr>
              <a:t>инфраструктуры</a:t>
            </a:r>
            <a:endParaRPr lang="ru-RU" sz="3200" dirty="0">
              <a:solidFill>
                <a:srgbClr val="FFFFFF"/>
              </a:solidFill>
              <a:latin typeface="FuturaBookC"/>
              <a:cs typeface="FuturaBookC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50771" y="490432"/>
            <a:ext cx="30349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>
                <a:solidFill>
                  <a:srgbClr val="FFFFFF"/>
                </a:solidFill>
                <a:latin typeface="FuturaDemiC"/>
                <a:cs typeface="FuturaDemiC"/>
              </a:rPr>
              <a:t>ДИЗАЙН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9077" y="3681705"/>
            <a:ext cx="37129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FFFF"/>
                </a:solidFill>
                <a:latin typeface="FuturaBookC"/>
                <a:cs typeface="FuturaBookC"/>
              </a:rPr>
              <a:t>Быть самостоятельным с одной </a:t>
            </a:r>
          </a:p>
          <a:p>
            <a:r>
              <a:rPr lang="ru-RU" sz="3200" dirty="0" smtClean="0">
                <a:solidFill>
                  <a:srgbClr val="FFFFFF"/>
                </a:solidFill>
                <a:latin typeface="FuturaBookC"/>
                <a:cs typeface="FuturaBookC"/>
              </a:rPr>
              <a:t>стороны и частью общего с другой</a:t>
            </a:r>
            <a:endParaRPr lang="ru-RU" sz="3200" dirty="0">
              <a:solidFill>
                <a:srgbClr val="FFFFFF"/>
              </a:solidFill>
              <a:latin typeface="FuturaBookC"/>
              <a:cs typeface="FuturaBookC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29580" y="514102"/>
            <a:ext cx="29033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>
                <a:solidFill>
                  <a:srgbClr val="FFFFFF"/>
                </a:solidFill>
                <a:latin typeface="FuturaDemiC"/>
                <a:cs typeface="FuturaDemiC"/>
              </a:rPr>
              <a:t>ЗАДАЧА</a:t>
            </a:r>
            <a:endParaRPr lang="en-US" sz="5400" dirty="0">
              <a:solidFill>
                <a:srgbClr val="FFFFFF"/>
              </a:solidFill>
              <a:latin typeface="FuturaDemiC"/>
              <a:cs typeface="FuturaDemiC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0771" y="1585323"/>
            <a:ext cx="33213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FFFFFF"/>
                </a:solidFill>
                <a:latin typeface="FuturaBookC"/>
                <a:cs typeface="FuturaBookC"/>
              </a:rPr>
              <a:t>Соответствие ожиданиям потребителей (</a:t>
            </a:r>
            <a:r>
              <a:rPr lang="en-US" sz="3200" dirty="0">
                <a:solidFill>
                  <a:srgbClr val="FFFFFF"/>
                </a:solidFill>
                <a:latin typeface="FuturaBookC"/>
                <a:cs typeface="FuturaBookC"/>
              </a:rPr>
              <a:t>B2C </a:t>
            </a:r>
            <a:r>
              <a:rPr lang="ru-RU" sz="3200" dirty="0">
                <a:solidFill>
                  <a:srgbClr val="FFFFFF"/>
                </a:solidFill>
                <a:latin typeface="FuturaBookC"/>
                <a:cs typeface="FuturaBookC"/>
              </a:rPr>
              <a:t>и </a:t>
            </a:r>
            <a:r>
              <a:rPr lang="en-US" sz="3200" dirty="0">
                <a:solidFill>
                  <a:srgbClr val="FFFFFF"/>
                </a:solidFill>
                <a:latin typeface="FuturaBookC"/>
                <a:cs typeface="FuturaBookC"/>
              </a:rPr>
              <a:t>B2B)</a:t>
            </a:r>
            <a:r>
              <a:rPr lang="ru-RU" sz="3200" dirty="0">
                <a:solidFill>
                  <a:srgbClr val="FFFFFF"/>
                </a:solidFill>
                <a:latin typeface="FuturaBookC"/>
                <a:cs typeface="FuturaBookC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488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51019" y="622114"/>
            <a:ext cx="2967479" cy="24314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FuturaDemiC"/>
                <a:cs typeface="FuturaDemiC"/>
              </a:rPr>
              <a:t>COMMERCE </a:t>
            </a:r>
            <a:endParaRPr lang="ru-RU" sz="4000" dirty="0" smtClean="0">
              <a:solidFill>
                <a:srgbClr val="FFFFFF"/>
              </a:solidFill>
              <a:latin typeface="FuturaDemiC"/>
              <a:cs typeface="FuturaDemiC"/>
            </a:endParaRPr>
          </a:p>
          <a:p>
            <a:r>
              <a:rPr lang="en-US" sz="7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uturaDemiC"/>
                <a:cs typeface="FuturaDemiC"/>
              </a:rPr>
              <a:t>READY</a:t>
            </a:r>
            <a:r>
              <a:rPr lang="en-US" sz="7200" dirty="0" smtClean="0">
                <a:solidFill>
                  <a:srgbClr val="FFFFFF"/>
                </a:solidFill>
                <a:latin typeface="FuturaDemiC"/>
                <a:cs typeface="FuturaDemiC"/>
              </a:rPr>
              <a:t> </a:t>
            </a:r>
          </a:p>
          <a:p>
            <a:pPr algn="ctr"/>
            <a:r>
              <a:rPr lang="en-US" sz="4000" kern="1400" spc="110" dirty="0" smtClean="0">
                <a:solidFill>
                  <a:srgbClr val="FFFFFF"/>
                </a:solidFill>
                <a:latin typeface="FuturaDemiC"/>
                <a:cs typeface="FuturaDemiC"/>
              </a:rPr>
              <a:t>A</a:t>
            </a:r>
            <a:r>
              <a:rPr lang="ru-RU" sz="4000" kern="1400" spc="110" dirty="0" smtClean="0">
                <a:solidFill>
                  <a:srgbClr val="FFFFFF"/>
                </a:solidFill>
                <a:latin typeface="FuturaDemiC"/>
                <a:cs typeface="FuturaDemiC"/>
              </a:rPr>
              <a:t>  </a:t>
            </a:r>
            <a:r>
              <a:rPr lang="en-US" sz="4000" kern="1400" spc="110" dirty="0" smtClean="0">
                <a:solidFill>
                  <a:srgbClr val="FFFFFF"/>
                </a:solidFill>
                <a:latin typeface="FuturaDemiC"/>
                <a:cs typeface="FuturaDemiC"/>
              </a:rPr>
              <a:t>R</a:t>
            </a:r>
            <a:r>
              <a:rPr lang="ru-RU" sz="4000" kern="1400" spc="110" dirty="0" smtClean="0">
                <a:solidFill>
                  <a:srgbClr val="FFFFFF"/>
                </a:solidFill>
                <a:latin typeface="FuturaDemiC"/>
                <a:cs typeface="FuturaDemiC"/>
              </a:rPr>
              <a:t>  </a:t>
            </a:r>
            <a:r>
              <a:rPr lang="en-US" sz="4000" kern="1400" spc="110" dirty="0" smtClean="0">
                <a:solidFill>
                  <a:srgbClr val="FFFFFF"/>
                </a:solidFill>
                <a:latin typeface="FuturaDemiC"/>
                <a:cs typeface="FuturaDemiC"/>
              </a:rPr>
              <a:t>E</a:t>
            </a:r>
            <a:r>
              <a:rPr lang="ru-RU" sz="4000" kern="1400" spc="110" dirty="0" smtClean="0">
                <a:solidFill>
                  <a:srgbClr val="FFFFFF"/>
                </a:solidFill>
                <a:latin typeface="FuturaDemiC"/>
                <a:cs typeface="FuturaDemiC"/>
              </a:rPr>
              <a:t>  </a:t>
            </a:r>
            <a:r>
              <a:rPr lang="en-US" sz="4000" kern="1400" spc="110" dirty="0" smtClean="0">
                <a:solidFill>
                  <a:srgbClr val="FFFFFF"/>
                </a:solidFill>
                <a:latin typeface="FuturaDemiC"/>
                <a:cs typeface="FuturaDemiC"/>
              </a:rPr>
              <a:t>N</a:t>
            </a:r>
            <a:r>
              <a:rPr lang="ru-RU" sz="4000" kern="1400" spc="110" dirty="0" smtClean="0">
                <a:solidFill>
                  <a:srgbClr val="FFFFFF"/>
                </a:solidFill>
                <a:latin typeface="FuturaDemiC"/>
                <a:cs typeface="FuturaDemiC"/>
              </a:rPr>
              <a:t>  </a:t>
            </a:r>
            <a:r>
              <a:rPr lang="en-US" sz="4000" kern="1400" spc="110" dirty="0" smtClean="0">
                <a:solidFill>
                  <a:srgbClr val="FFFFFF"/>
                </a:solidFill>
                <a:latin typeface="FuturaDemiC"/>
                <a:cs typeface="FuturaDemiC"/>
              </a:rPr>
              <a:t>A</a:t>
            </a:r>
            <a:endParaRPr lang="ru-RU" sz="4000" kern="1400" spc="110" dirty="0"/>
          </a:p>
        </p:txBody>
      </p:sp>
      <p:sp>
        <p:nvSpPr>
          <p:cNvPr id="5" name="TextBox 4"/>
          <p:cNvSpPr txBox="1"/>
          <p:nvPr/>
        </p:nvSpPr>
        <p:spPr>
          <a:xfrm>
            <a:off x="2965393" y="3365291"/>
            <a:ext cx="3290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  <a:latin typeface="FuturaDemiC"/>
                <a:cs typeface="FuturaDemiC"/>
              </a:rPr>
              <a:t>ОПТИМАЛЬНАЯ СТОИМОСТЬ</a:t>
            </a:r>
            <a:endParaRPr lang="ru-RU" dirty="0">
              <a:solidFill>
                <a:srgbClr val="FFFFFF"/>
              </a:solidFill>
              <a:latin typeface="FuturaDemiC"/>
              <a:cs typeface="FuturaDem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1019" y="3740810"/>
            <a:ext cx="3079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  <a:latin typeface="FuturaDemiC"/>
                <a:cs typeface="FuturaDemiC"/>
              </a:rPr>
              <a:t>ЛОЯЛЬНОСТЬ АУДИТОРИИ</a:t>
            </a:r>
            <a:endParaRPr lang="ru-RU" dirty="0">
              <a:solidFill>
                <a:srgbClr val="FFFFFF"/>
              </a:solidFill>
              <a:latin typeface="FuturaDemiC"/>
              <a:cs typeface="FuturaDem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93832" y="4141488"/>
            <a:ext cx="2942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  <a:latin typeface="FuturaDemiC"/>
                <a:cs typeface="FuturaDemiC"/>
              </a:rPr>
              <a:t>ШИРОКИЙ СПЕКТР УСЛУГ</a:t>
            </a:r>
            <a:endParaRPr lang="ru-RU" dirty="0">
              <a:solidFill>
                <a:srgbClr val="FFFFFF"/>
              </a:solidFill>
              <a:latin typeface="FuturaDemiC"/>
              <a:cs typeface="FuturaDem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6645" y="4544570"/>
            <a:ext cx="283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  <a:latin typeface="FuturaDemiC"/>
                <a:cs typeface="FuturaDemiC"/>
              </a:rPr>
              <a:t>РАБОТА С  ПЕРВОГО ДНЯ</a:t>
            </a:r>
            <a:endParaRPr lang="ru-RU" dirty="0">
              <a:solidFill>
                <a:srgbClr val="FFFFFF"/>
              </a:solidFill>
              <a:latin typeface="FuturaDemiC"/>
              <a:cs typeface="FuturaDemiC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883742" y="3053549"/>
            <a:ext cx="5651228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9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40646E-7 1.90377E-6 L -0.00156 -0.257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12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Изображение 30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" name="Изображение 29" descr="Loco_R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9" r="37201" b="75786"/>
          <a:stretch/>
        </p:blipFill>
        <p:spPr>
          <a:xfrm>
            <a:off x="-1" y="0"/>
            <a:ext cx="9144001" cy="15091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1086" y="355729"/>
            <a:ext cx="62007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FFFF"/>
                </a:solidFill>
                <a:latin typeface="FuturaDemiC"/>
                <a:cs typeface="FuturaDemiC"/>
              </a:rPr>
              <a:t>UPGRADE &amp; BRANDING</a:t>
            </a:r>
            <a:endParaRPr lang="ru-RU" sz="4400" dirty="0">
              <a:solidFill>
                <a:srgbClr val="FFFFFF"/>
              </a:solidFill>
              <a:latin typeface="FuturaDemiC"/>
              <a:cs typeface="FuturaDem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7975" y="1964690"/>
            <a:ext cx="38808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FFFF"/>
                </a:solidFill>
                <a:latin typeface="FuturaDemiC"/>
                <a:cs typeface="FuturaDemiC"/>
              </a:rPr>
              <a:t>ПУБЛИЧНЫЕ ЗОНЫ</a:t>
            </a:r>
            <a:endParaRPr lang="ru-RU" sz="3200" dirty="0">
              <a:solidFill>
                <a:srgbClr val="FFFFFF"/>
              </a:solidFill>
              <a:latin typeface="FuturaDemiC"/>
              <a:cs typeface="FuturaDem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93967" y="3423120"/>
            <a:ext cx="4583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FFFF"/>
                </a:solidFill>
                <a:latin typeface="FuturaDemiC"/>
                <a:cs typeface="FuturaDemiC"/>
              </a:rPr>
              <a:t>СПОРТ И МЕДИА ЗОНА</a:t>
            </a:r>
            <a:endParaRPr lang="ru-RU" sz="3200" dirty="0">
              <a:solidFill>
                <a:srgbClr val="FFFFFF"/>
              </a:solidFill>
              <a:latin typeface="FuturaDemiC"/>
              <a:cs typeface="FuturaDem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4990" y="4332239"/>
            <a:ext cx="24995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FuturaDemiC"/>
                <a:cs typeface="FuturaDemiC"/>
              </a:rPr>
              <a:t>VIP </a:t>
            </a:r>
            <a:r>
              <a:rPr lang="ru-RU" sz="3200" dirty="0" smtClean="0">
                <a:solidFill>
                  <a:srgbClr val="FFFFFF"/>
                </a:solidFill>
                <a:latin typeface="FuturaDemiC"/>
                <a:cs typeface="FuturaDemiC"/>
              </a:rPr>
              <a:t>УРОВНИ</a:t>
            </a:r>
            <a:endParaRPr lang="ru-RU" sz="3200" dirty="0">
              <a:solidFill>
                <a:srgbClr val="FFFFFF"/>
              </a:solidFill>
              <a:latin typeface="FuturaDemiC"/>
              <a:cs typeface="FuturaDem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02060" y="5185869"/>
            <a:ext cx="53089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FFFF"/>
                </a:solidFill>
                <a:latin typeface="FuturaDemiC"/>
                <a:cs typeface="FuturaDemiC"/>
              </a:rPr>
              <a:t>ТОРГОВОЕ ПРОСТРАНСТВО</a:t>
            </a:r>
            <a:endParaRPr lang="ru-RU" sz="3200" dirty="0">
              <a:solidFill>
                <a:srgbClr val="FFFFFF"/>
              </a:solidFill>
              <a:latin typeface="FuturaDemiC"/>
              <a:cs typeface="FuturaDem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7865" y="2744764"/>
            <a:ext cx="27958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FFFF"/>
                </a:solidFill>
                <a:latin typeface="FuturaDemiC"/>
                <a:cs typeface="FuturaDemiC"/>
              </a:rPr>
              <a:t>ЧАША АРЕНЫ</a:t>
            </a:r>
            <a:endParaRPr lang="ru-RU" sz="3200" dirty="0">
              <a:solidFill>
                <a:srgbClr val="FFFFFF"/>
              </a:solidFill>
              <a:latin typeface="FuturaDemiC"/>
              <a:cs typeface="FuturaDemiC"/>
            </a:endParaRPr>
          </a:p>
        </p:txBody>
      </p:sp>
    </p:spTree>
    <p:extLst>
      <p:ext uri="{BB962C8B-B14F-4D97-AF65-F5344CB8AC3E}">
        <p14:creationId xmlns:p14="http://schemas.microsoft.com/office/powerpoint/2010/main" val="252103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6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8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0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2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4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6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8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0.00017 0.2539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46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7" grpId="2"/>
      <p:bldP spid="7" grpId="3"/>
      <p:bldP spid="8" grpId="0"/>
      <p:bldP spid="8" grpId="1"/>
      <p:bldP spid="8" grpId="2"/>
      <p:bldP spid="8" grpId="3"/>
      <p:bldP spid="9" grpId="0"/>
      <p:bldP spid="9" grpId="1"/>
      <p:bldP spid="9" grpId="2"/>
      <p:bldP spid="9" grpId="3"/>
      <p:bldP spid="9" grpId="4"/>
      <p:bldP spid="9" grpId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Изображение 30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5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Изображение 30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0713"/>
            <a:ext cx="9144000" cy="281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Изображение 30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100"/>
            <a:ext cx="9144000" cy="500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6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Изображение 30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8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Изображение 30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821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Изображение 30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3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Изображение 4" descr="2sport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708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6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Изображение 30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00"/>
            <a:ext cx="9144000" cy="494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8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Изображение 30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5200"/>
            <a:ext cx="9144000" cy="492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2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Изображение 30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Изображение 30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120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3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Изображение 30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9" y="850106"/>
            <a:ext cx="9177559" cy="515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7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Изображение 30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4" y="1891281"/>
            <a:ext cx="9171287" cy="307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8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fon-Low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5475"/>
            <a:ext cx="9144000" cy="306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fon-Low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" y="620268"/>
            <a:ext cx="9135313" cy="560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9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fon-Low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315"/>
            <a:ext cx="9107080" cy="559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8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fon-Low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7775"/>
            <a:ext cx="9144000" cy="43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2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44062" y="2943033"/>
            <a:ext cx="282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FuturaDemiC" charset="0"/>
                <a:ea typeface="FuturaDemiC" charset="0"/>
                <a:cs typeface="FuturaDemiC" charset="0"/>
              </a:rPr>
              <a:t>СПОРТИВНАЯ 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FuturaDemiC" charset="0"/>
                <a:ea typeface="FuturaDemiC" charset="0"/>
                <a:cs typeface="FuturaDemiC" charset="0"/>
              </a:rPr>
              <a:t>КОМАНДА</a:t>
            </a:r>
            <a:endParaRPr lang="ru-RU" sz="2800" dirty="0">
              <a:solidFill>
                <a:schemeClr val="bg1"/>
              </a:solidFill>
              <a:latin typeface="FuturaDemiC" charset="0"/>
              <a:ea typeface="FuturaDemiC" charset="0"/>
              <a:cs typeface="FuturaDemiC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54163" y="0"/>
            <a:ext cx="468983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807032" y="3099101"/>
            <a:ext cx="26235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C00000"/>
                </a:solidFill>
                <a:latin typeface="FuturaDemiC" charset="0"/>
                <a:ea typeface="FuturaDemiC" charset="0"/>
                <a:cs typeface="FuturaDemiC" charset="0"/>
              </a:rPr>
              <a:t>BRAND</a:t>
            </a:r>
            <a:endParaRPr lang="ru-RU" sz="3600" dirty="0">
              <a:solidFill>
                <a:srgbClr val="C00000"/>
              </a:solidFill>
              <a:latin typeface="FuturaDemiC" charset="0"/>
              <a:ea typeface="FuturaDemiC" charset="0"/>
              <a:cs typeface="FuturaDemiC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90108" y="3182581"/>
            <a:ext cx="1056905" cy="4750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00779" y="3195929"/>
            <a:ext cx="7424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FuturaBookC" charset="0"/>
                <a:ea typeface="FuturaBookC" charset="0"/>
                <a:cs typeface="FuturaBookC" charset="0"/>
              </a:rPr>
              <a:t>или</a:t>
            </a:r>
            <a:endParaRPr lang="ru-RU" sz="2400" dirty="0">
              <a:latin typeface="FuturaBookC" charset="0"/>
              <a:ea typeface="FuturaBookC" charset="0"/>
              <a:cs typeface="FuturaBook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55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fon-Low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7775"/>
            <a:ext cx="9144000" cy="43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4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fon-Low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5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fon-Low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4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fon-Low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3"/>
          <p:cNvSpPr>
            <a:spLocks noGrp="1"/>
          </p:cNvSpPr>
          <p:nvPr>
            <p:ph type="title" idx="4294967295"/>
          </p:nvPr>
        </p:nvSpPr>
        <p:spPr>
          <a:xfrm>
            <a:off x="3491880" y="4509120"/>
            <a:ext cx="4608513" cy="755650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  <a:latin typeface="FuturaBookC"/>
                <a:cs typeface="FuturaBookC"/>
              </a:rPr>
              <a:t>HC </a:t>
            </a:r>
            <a:r>
              <a:rPr lang="en-US" sz="1800" b="1" dirty="0" err="1" smtClean="0">
                <a:solidFill>
                  <a:schemeClr val="bg1"/>
                </a:solidFill>
                <a:latin typeface="FuturaBookC"/>
                <a:cs typeface="FuturaBookC"/>
              </a:rPr>
              <a:t>Avangard</a:t>
            </a:r>
            <a:r>
              <a:rPr lang="ru-RU" sz="1800" b="1" dirty="0" smtClean="0">
                <a:solidFill>
                  <a:schemeClr val="bg1"/>
                </a:solidFill>
                <a:latin typeface="FuturaBookC"/>
                <a:cs typeface="FuturaBookC"/>
              </a:rPr>
              <a:t> 2014</a:t>
            </a:r>
            <a:endParaRPr lang="ru-RU" sz="1800" b="1" dirty="0">
              <a:solidFill>
                <a:schemeClr val="bg1"/>
              </a:solidFill>
              <a:latin typeface="FuturaBookC"/>
              <a:cs typeface="FuturaBookC"/>
            </a:endParaRPr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1259632" y="3573016"/>
            <a:ext cx="6480720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FuturaBookC"/>
                <a:cs typeface="FuturaBookC"/>
              </a:rPr>
              <a:t>КРЕАТИВНЫЙ БРЕНДИНГ АРЕНЫ ОМСК </a:t>
            </a:r>
          </a:p>
          <a:p>
            <a:endParaRPr lang="ru-RU" sz="2000" dirty="0">
              <a:solidFill>
                <a:schemeClr val="bg1"/>
              </a:solidFill>
              <a:latin typeface="FuturaBookC"/>
              <a:cs typeface="FuturaBookC"/>
            </a:endParaRPr>
          </a:p>
          <a:p>
            <a:endParaRPr lang="ru-RU" sz="2000" dirty="0">
              <a:solidFill>
                <a:schemeClr val="bg1"/>
              </a:solidFill>
              <a:latin typeface="FuturaBookC"/>
              <a:cs typeface="FuturaBookC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3888" y="1844824"/>
            <a:ext cx="1914525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4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_MG_153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218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7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_MG_1531_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218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2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fon-Low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Изображение 4" descr="_MG_1350_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474"/>
            <a:ext cx="9144000" cy="586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0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fon-Low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 descr="_MG_1390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109" y="0"/>
            <a:ext cx="8611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9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fon-Low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 descr="_MG_1510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2591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8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fon-Low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8818" y="5445224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800" b="1" dirty="0">
              <a:solidFill>
                <a:schemeClr val="bg1"/>
              </a:solidFill>
              <a:latin typeface="FuturaBookC"/>
              <a:cs typeface="FuturaBookC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1646" y="160726"/>
            <a:ext cx="3778399" cy="14861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49" y="1848584"/>
            <a:ext cx="9144000" cy="359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0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3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fon-Low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 descr="_MG_1462_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669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8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fon-Low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Изображение 2" descr="01_a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07" y="91794"/>
            <a:ext cx="4212461" cy="5966807"/>
          </a:xfrm>
          <a:prstGeom prst="rect">
            <a:avLst/>
          </a:prstGeom>
        </p:spPr>
      </p:pic>
      <p:pic>
        <p:nvPicPr>
          <p:cNvPr id="8" name="Изображение 7" descr="_MG_1325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1826" y="91794"/>
            <a:ext cx="4470368" cy="596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6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fon-Low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Изображение 1" descr="02_a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06" y="91793"/>
            <a:ext cx="4316622" cy="6114353"/>
          </a:xfrm>
          <a:prstGeom prst="rect">
            <a:avLst/>
          </a:prstGeom>
        </p:spPr>
      </p:pic>
      <p:pic>
        <p:nvPicPr>
          <p:cNvPr id="2" name="Изображение 1" descr="_MG_1294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7694" y="91794"/>
            <a:ext cx="4375698" cy="611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17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fon-Lo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49" y="0"/>
            <a:ext cx="9144000" cy="6858000"/>
          </a:xfrm>
          <a:prstGeom prst="rect">
            <a:avLst/>
          </a:prstGeom>
        </p:spPr>
      </p:pic>
      <p:pic>
        <p:nvPicPr>
          <p:cNvPr id="3" name="Изображение 2" descr="D:\Downloads\Hartwall-Arena-log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1844824"/>
            <a:ext cx="4053887" cy="1724224"/>
          </a:xfrm>
          <a:prstGeom prst="rect">
            <a:avLst/>
          </a:prstGeom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1259632" y="4221088"/>
            <a:ext cx="6480720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latin typeface="FuturaBookC"/>
                <a:cs typeface="FuturaBookC"/>
              </a:rPr>
              <a:t>РЕПОЗИЦИОНИРОВАНИЕ БРЕНДА АРЕНЫ. 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FuturaBookC"/>
                <a:cs typeface="FuturaBookC"/>
              </a:rPr>
              <a:t>РАЗРАБОТКА КОМПЛЕКСНОГО ДИЗАЙН-ПРОЕКТА И КРЕАТИВНОГО БРЕНДИРОВАНИЯ ДЛЯ </a:t>
            </a:r>
            <a:r>
              <a:rPr lang="en-US" sz="2000" dirty="0" smtClean="0">
                <a:solidFill>
                  <a:schemeClr val="bg1"/>
                </a:solidFill>
                <a:latin typeface="FuturaBookC"/>
                <a:cs typeface="FuturaBookC"/>
              </a:rPr>
              <a:t>FACE LIFTING </a:t>
            </a:r>
            <a:r>
              <a:rPr lang="ru-RU" sz="1600" dirty="0" smtClean="0">
                <a:solidFill>
                  <a:schemeClr val="bg1"/>
                </a:solidFill>
                <a:latin typeface="FuturaBookC"/>
                <a:cs typeface="FuturaBookC"/>
              </a:rPr>
              <a:t>ХАРТВАЛ АРЕНЫ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FuturaBookC"/>
                <a:cs typeface="FuturaBookC"/>
              </a:rPr>
              <a:t>ХЕЛЬСИНКИ. ФИНЛЯНДИЯ.</a:t>
            </a:r>
          </a:p>
          <a:p>
            <a:endParaRPr lang="ru-RU" sz="2000" dirty="0">
              <a:solidFill>
                <a:schemeClr val="bg1"/>
              </a:solidFill>
              <a:latin typeface="FuturaBookC"/>
              <a:cs typeface="FuturaBookC"/>
            </a:endParaRPr>
          </a:p>
          <a:p>
            <a:endParaRPr lang="ru-RU" sz="2000" dirty="0">
              <a:solidFill>
                <a:schemeClr val="bg1"/>
              </a:solidFill>
              <a:latin typeface="FuturaBookC"/>
              <a:cs typeface="FuturaBookC"/>
            </a:endParaRPr>
          </a:p>
        </p:txBody>
      </p:sp>
    </p:spTree>
    <p:extLst>
      <p:ext uri="{BB962C8B-B14F-4D97-AF65-F5344CB8AC3E}">
        <p14:creationId xmlns:p14="http://schemas.microsoft.com/office/powerpoint/2010/main" val="297366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49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 descr="hartwall_01_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4353"/>
            <a:ext cx="9144000" cy="2867558"/>
          </a:xfrm>
          <a:prstGeom prst="rect">
            <a:avLst/>
          </a:prstGeom>
        </p:spPr>
      </p:pic>
      <p:pic>
        <p:nvPicPr>
          <p:cNvPr id="3" name="Изображение 2" descr="hartwall_02_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49" y="3220517"/>
            <a:ext cx="9144000" cy="322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6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49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 descr="hartwall_02_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684"/>
            <a:ext cx="9144000" cy="3220517"/>
          </a:xfrm>
          <a:prstGeom prst="rect">
            <a:avLst/>
          </a:prstGeom>
        </p:spPr>
      </p:pic>
      <p:pic>
        <p:nvPicPr>
          <p:cNvPr id="3" name="Изображение 2" descr="hartwall_01_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6456"/>
            <a:ext cx="9144000" cy="286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 descr="_MG_231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4"/>
          <a:stretch/>
        </p:blipFill>
        <p:spPr>
          <a:xfrm>
            <a:off x="0" y="1"/>
            <a:ext cx="4624642" cy="3788684"/>
          </a:xfrm>
          <a:prstGeom prst="rect">
            <a:avLst/>
          </a:prstGeom>
        </p:spPr>
      </p:pic>
      <p:pic>
        <p:nvPicPr>
          <p:cNvPr id="3" name="Изображение 2" descr="IMG_141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47848"/>
            <a:ext cx="4280203" cy="3210152"/>
          </a:xfrm>
          <a:prstGeom prst="rect">
            <a:avLst/>
          </a:prstGeom>
        </p:spPr>
      </p:pic>
      <p:pic>
        <p:nvPicPr>
          <p:cNvPr id="5" name="Изображение 4" descr="IMG_141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"/>
          <a:stretch/>
        </p:blipFill>
        <p:spPr>
          <a:xfrm>
            <a:off x="4280203" y="3069316"/>
            <a:ext cx="4863796" cy="3788684"/>
          </a:xfrm>
          <a:prstGeom prst="rect">
            <a:avLst/>
          </a:prstGeom>
        </p:spPr>
      </p:pic>
      <p:pic>
        <p:nvPicPr>
          <p:cNvPr id="6" name="Изображение 5" descr="_MG_2307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2" t="12822" b="1440"/>
          <a:stretch/>
        </p:blipFill>
        <p:spPr>
          <a:xfrm>
            <a:off x="4280203" y="2"/>
            <a:ext cx="4863797" cy="378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7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49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 descr="_MG_092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2656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62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49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 descr="_MG_094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2656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8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49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 descr="_MG_096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4664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6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969"/>
            <a:ext cx="9113838" cy="557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4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49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 descr="_MG_100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868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3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49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 descr="_MG_1035+_MG_103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6752"/>
            <a:ext cx="9144000" cy="465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0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49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 descr="_MG_106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2656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2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49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 descr="_MG_108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4664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30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49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 descr="_MG_112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648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3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49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 descr="_MG_113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4664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0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49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 descr="_MG_114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1098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7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49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 descr="_MG_1167+_MG_116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8760"/>
            <a:ext cx="9144000" cy="40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2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fon-Lo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49" y="0"/>
            <a:ext cx="9144000" cy="6858000"/>
          </a:xfrm>
          <a:prstGeom prst="rect">
            <a:avLst/>
          </a:prstGeom>
        </p:spPr>
      </p:pic>
      <p:sp>
        <p:nvSpPr>
          <p:cNvPr id="3" name="Заголовок 3"/>
          <p:cNvSpPr>
            <a:spLocks noGrp="1"/>
          </p:cNvSpPr>
          <p:nvPr>
            <p:ph type="title"/>
          </p:nvPr>
        </p:nvSpPr>
        <p:spPr>
          <a:xfrm>
            <a:off x="3282409" y="4288605"/>
            <a:ext cx="2736304" cy="720080"/>
          </a:xfrm>
        </p:spPr>
        <p:txBody>
          <a:bodyPr>
            <a:normAutofit/>
          </a:bodyPr>
          <a:lstStyle/>
          <a:p>
            <a:pPr algn="l"/>
            <a:r>
              <a:rPr lang="en-US" sz="2700" b="1" dirty="0" smtClean="0">
                <a:solidFill>
                  <a:schemeClr val="bg1"/>
                </a:solidFill>
                <a:latin typeface="FuturaDemiC"/>
                <a:cs typeface="FuturaDemiC"/>
              </a:rPr>
              <a:t>FC SHAKHTAR</a:t>
            </a:r>
            <a:endParaRPr lang="ru-RU" sz="2700" b="1" dirty="0">
              <a:solidFill>
                <a:schemeClr val="bg1"/>
              </a:solidFill>
              <a:latin typeface="FuturaDemiC"/>
              <a:cs typeface="FuturaDemiC"/>
            </a:endParaRPr>
          </a:p>
        </p:txBody>
      </p:sp>
      <p:pic>
        <p:nvPicPr>
          <p:cNvPr id="7" name="Изображение 1" descr="Logo_S_CMYK_N.eps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52" b="11231"/>
          <a:stretch/>
        </p:blipFill>
        <p:spPr>
          <a:xfrm>
            <a:off x="3443307" y="1223151"/>
            <a:ext cx="1901533" cy="297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fon-Lo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49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 descr="DONBASS ARENA CARD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29" y="200728"/>
            <a:ext cx="9144000" cy="645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4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Loco_Nigh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6"/>
          <a:stretch/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0453" y="969826"/>
            <a:ext cx="44037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>
                <a:solidFill>
                  <a:schemeClr val="bg1"/>
                </a:solidFill>
                <a:latin typeface="FuturaFuturisBlackC"/>
                <a:cs typeface="FuturaFuturisBlackC"/>
              </a:rPr>
              <a:t>365</a:t>
            </a:r>
            <a:r>
              <a:rPr lang="en-US" sz="7200" dirty="0" smtClean="0">
                <a:solidFill>
                  <a:schemeClr val="bg1"/>
                </a:solidFill>
                <a:latin typeface="FuturaFuturisBlackC"/>
                <a:cs typeface="FuturaFuturisBlackC"/>
              </a:rPr>
              <a:t> DAY </a:t>
            </a:r>
            <a:endParaRPr lang="ru-RU" sz="7200" dirty="0">
              <a:solidFill>
                <a:schemeClr val="bg1"/>
              </a:solidFill>
              <a:latin typeface="FuturaFuturisBlackC"/>
              <a:cs typeface="FuturaFuturisBlack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0453" y="2007572"/>
            <a:ext cx="44098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FFFF"/>
                </a:solidFill>
                <a:latin typeface="FuturaDemiC"/>
                <a:cs typeface="FuturaDemiC"/>
              </a:rPr>
              <a:t>PERFORMANCE</a:t>
            </a:r>
            <a:endParaRPr lang="ru-RU" sz="4800" dirty="0">
              <a:solidFill>
                <a:srgbClr val="FFFFFF"/>
              </a:solidFill>
              <a:latin typeface="FuturaDemiC"/>
              <a:cs typeface="FuturaDemiC"/>
            </a:endParaRPr>
          </a:p>
        </p:txBody>
      </p:sp>
    </p:spTree>
    <p:extLst>
      <p:ext uri="{BB962C8B-B14F-4D97-AF65-F5344CB8AC3E}">
        <p14:creationId xmlns:p14="http://schemas.microsoft.com/office/powerpoint/2010/main" val="115301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49" y="0"/>
            <a:ext cx="9144000" cy="6858000"/>
          </a:xfrm>
          <a:prstGeom prst="rect">
            <a:avLst/>
          </a:prstGeom>
        </p:spPr>
      </p:pic>
      <p:pic>
        <p:nvPicPr>
          <p:cNvPr id="5" name="Изображение 2" descr="пятов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8636" y="0"/>
            <a:ext cx="3560702" cy="6882802"/>
          </a:xfrm>
          <a:prstGeom prst="rect">
            <a:avLst/>
          </a:prstGeom>
        </p:spPr>
      </p:pic>
      <p:pic>
        <p:nvPicPr>
          <p:cNvPr id="6" name="Изображение 4" descr="фернандиньо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3" y="1"/>
            <a:ext cx="2869238" cy="68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2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49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 descr="7bc0503c545f087e2a2b27cce8fd6ea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432" y="0"/>
            <a:ext cx="48811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4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fon-Lo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49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899592" y="1268760"/>
            <a:ext cx="6264696" cy="5328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solidFill>
                  <a:schemeClr val="bg1"/>
                </a:solidFill>
                <a:latin typeface="FuturaBookC"/>
                <a:cs typeface="FuturaBookC"/>
              </a:rPr>
              <a:t>Task</a:t>
            </a:r>
            <a:r>
              <a:rPr lang="ru-RU" sz="1800" b="1" dirty="0" smtClean="0">
                <a:solidFill>
                  <a:schemeClr val="bg1"/>
                </a:solidFill>
                <a:latin typeface="FuturaBookC"/>
                <a:cs typeface="FuturaBookC"/>
              </a:rPr>
              <a:t>:</a:t>
            </a:r>
          </a:p>
          <a:p>
            <a:pPr algn="l"/>
            <a:r>
              <a:rPr lang="en-US" sz="1800" dirty="0" smtClean="0">
                <a:solidFill>
                  <a:schemeClr val="bg1"/>
                </a:solidFill>
                <a:latin typeface="FuturaBookC"/>
                <a:cs typeface="FuturaBookC"/>
              </a:rPr>
              <a:t>Development of the decoration for </a:t>
            </a:r>
            <a:r>
              <a:rPr lang="en-US" sz="1800" dirty="0" err="1" smtClean="0">
                <a:solidFill>
                  <a:schemeClr val="bg1"/>
                </a:solidFill>
                <a:latin typeface="FuturaBookC"/>
                <a:cs typeface="FuturaBookC"/>
              </a:rPr>
              <a:t>Zenit</a:t>
            </a:r>
            <a:r>
              <a:rPr lang="en-US" sz="1800" dirty="0" smtClean="0">
                <a:solidFill>
                  <a:schemeClr val="bg1"/>
                </a:solidFill>
                <a:latin typeface="FuturaBookC"/>
                <a:cs typeface="FuturaBookC"/>
              </a:rPr>
              <a:t> client office</a:t>
            </a:r>
          </a:p>
          <a:p>
            <a:pPr algn="l"/>
            <a:endParaRPr lang="ru-RU" sz="1800" dirty="0" smtClean="0">
              <a:solidFill>
                <a:schemeClr val="bg1"/>
              </a:solidFill>
              <a:latin typeface="FuturaBookC"/>
              <a:cs typeface="FuturaBookC"/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  <a:latin typeface="FuturaBookC"/>
                <a:cs typeface="FuturaBookC"/>
              </a:rPr>
              <a:t>Idea</a:t>
            </a:r>
            <a:r>
              <a:rPr lang="ru-RU" sz="1800" b="1" dirty="0" smtClean="0">
                <a:solidFill>
                  <a:schemeClr val="bg1"/>
                </a:solidFill>
                <a:latin typeface="FuturaBookC"/>
                <a:cs typeface="FuturaBookC"/>
              </a:rPr>
              <a:t>:</a:t>
            </a:r>
            <a:endParaRPr lang="ru-RU" sz="1800" b="1" dirty="0">
              <a:solidFill>
                <a:schemeClr val="bg1"/>
              </a:solidFill>
              <a:latin typeface="FuturaBookC"/>
              <a:cs typeface="FuturaBookC"/>
            </a:endParaRPr>
          </a:p>
          <a:p>
            <a:pPr algn="l"/>
            <a:endParaRPr lang="ru-RU" sz="1800" dirty="0">
              <a:solidFill>
                <a:schemeClr val="bg1"/>
              </a:solidFill>
              <a:latin typeface="FuturaBookC"/>
              <a:cs typeface="FuturaBookC"/>
            </a:endParaRPr>
          </a:p>
          <a:p>
            <a:pPr algn="l"/>
            <a:r>
              <a:rPr lang="en-US" sz="1800" dirty="0" smtClean="0">
                <a:solidFill>
                  <a:schemeClr val="bg1"/>
                </a:solidFill>
                <a:latin typeface="FuturaBookC"/>
                <a:cs typeface="FuturaBookC"/>
              </a:rPr>
              <a:t>We went from the main Club’s attributes: Logo and </a:t>
            </a:r>
            <a:r>
              <a:rPr lang="en-US" sz="1800" dirty="0" err="1" smtClean="0">
                <a:solidFill>
                  <a:schemeClr val="bg1"/>
                </a:solidFill>
                <a:latin typeface="FuturaBookC"/>
                <a:cs typeface="FuturaBookC"/>
              </a:rPr>
              <a:t>Colours</a:t>
            </a:r>
            <a:r>
              <a:rPr lang="en-US" sz="1800" dirty="0" smtClean="0">
                <a:solidFill>
                  <a:schemeClr val="bg1"/>
                </a:solidFill>
                <a:latin typeface="FuturaBookC"/>
                <a:cs typeface="FuturaBookC"/>
              </a:rPr>
              <a:t>. That allowed us to develop a modern interior design taking into account all the peculiarities of the spaces of such specifics.</a:t>
            </a:r>
            <a:r>
              <a:rPr lang="en-US" sz="1800" dirty="0">
                <a:solidFill>
                  <a:schemeClr val="bg1"/>
                </a:solidFill>
                <a:latin typeface="FuturaBookC"/>
                <a:cs typeface="FuturaBookC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FuturaBookC"/>
                <a:cs typeface="FuturaBookC"/>
              </a:rPr>
              <a:t>The basis of the concept – is creation of the main light space which is decorated by contrast-</a:t>
            </a:r>
            <a:r>
              <a:rPr lang="en-US" sz="1800" dirty="0" err="1" smtClean="0">
                <a:solidFill>
                  <a:schemeClr val="bg1"/>
                </a:solidFill>
                <a:latin typeface="FuturaBookC"/>
                <a:cs typeface="FuturaBookC"/>
              </a:rPr>
              <a:t>coloured</a:t>
            </a:r>
            <a:r>
              <a:rPr lang="en-US" sz="1800" dirty="0" smtClean="0">
                <a:solidFill>
                  <a:schemeClr val="bg1"/>
                </a:solidFill>
                <a:latin typeface="FuturaBookC"/>
                <a:cs typeface="FuturaBookC"/>
              </a:rPr>
              <a:t> elements. Decoration is technological that allows it to react to the Club’s event and visually reflect them in interior.</a:t>
            </a:r>
            <a:endParaRPr lang="ru-RU" sz="1800" dirty="0">
              <a:solidFill>
                <a:schemeClr val="bg1"/>
              </a:solidFill>
              <a:latin typeface="FuturaBookC"/>
              <a:cs typeface="FuturaBookC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5214" y="-27384"/>
            <a:ext cx="1694857" cy="169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0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fon-Lo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49" y="0"/>
            <a:ext cx="9144000" cy="6858000"/>
          </a:xfrm>
          <a:prstGeom prst="rect">
            <a:avLst/>
          </a:prstGeom>
        </p:spPr>
      </p:pic>
      <p:pic>
        <p:nvPicPr>
          <p:cNvPr id="3" name="Изображение 2" descr="zenit_4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2656"/>
            <a:ext cx="9144000" cy="613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fon-Lo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49" y="0"/>
            <a:ext cx="9144000" cy="6858000"/>
          </a:xfrm>
          <a:prstGeom prst="rect">
            <a:avLst/>
          </a:prstGeom>
        </p:spPr>
      </p:pic>
      <p:pic>
        <p:nvPicPr>
          <p:cNvPr id="3" name="Изображение 2" descr="zenit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5838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fon-Lo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49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 descr="DSC_006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648"/>
            <a:ext cx="9144000" cy="611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2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9" y="0"/>
            <a:ext cx="9144000" cy="6858000"/>
          </a:xfrm>
          <a:prstGeom prst="rect">
            <a:avLst/>
          </a:prstGeom>
        </p:spPr>
      </p:pic>
      <p:pic>
        <p:nvPicPr>
          <p:cNvPr id="7" name="Picture 2" descr="C:\Users\SpecialBook\Desktop\СКА сборка\logo SKA on 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1196752"/>
            <a:ext cx="1908000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4"/>
          <p:cNvSpPr txBox="1">
            <a:spLocks/>
          </p:cNvSpPr>
          <p:nvPr/>
        </p:nvSpPr>
        <p:spPr>
          <a:xfrm>
            <a:off x="827584" y="314096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bg1"/>
                </a:solidFill>
                <a:latin typeface="FuturaBookC"/>
                <a:cs typeface="FuturaBookC"/>
              </a:rPr>
              <a:t>ОФОРМЛЕНИЕ ЛЕДОВОГО ДВОРЦА </a:t>
            </a:r>
            <a:br>
              <a:rPr lang="ru-RU" sz="2000" dirty="0">
                <a:solidFill>
                  <a:schemeClr val="bg1"/>
                </a:solidFill>
                <a:latin typeface="FuturaBookC"/>
                <a:cs typeface="FuturaBookC"/>
              </a:rPr>
            </a:br>
            <a:r>
              <a:rPr lang="ru-RU" sz="2000" dirty="0">
                <a:solidFill>
                  <a:schemeClr val="bg1"/>
                </a:solidFill>
                <a:latin typeface="FuturaBookC"/>
                <a:cs typeface="FuturaBookC"/>
              </a:rPr>
              <a:t>В РАМКАХ КОНЦЕПЦИИ НА СЕЗОН </a:t>
            </a:r>
            <a:r>
              <a:rPr lang="ru-RU" sz="2000" dirty="0" smtClean="0">
                <a:solidFill>
                  <a:schemeClr val="bg1"/>
                </a:solidFill>
                <a:latin typeface="FuturaBookC"/>
                <a:cs typeface="FuturaBookC"/>
              </a:rPr>
              <a:t>2013/2014</a:t>
            </a:r>
            <a:endParaRPr lang="ru-RU" sz="2000" dirty="0">
              <a:solidFill>
                <a:schemeClr val="bg1"/>
              </a:solidFill>
              <a:latin typeface="FuturaDemiC"/>
              <a:cs typeface="FuturaDemiC"/>
            </a:endParaRPr>
          </a:p>
        </p:txBody>
      </p:sp>
    </p:spTree>
    <p:extLst>
      <p:ext uri="{BB962C8B-B14F-4D97-AF65-F5344CB8AC3E}">
        <p14:creationId xmlns:p14="http://schemas.microsoft.com/office/powerpoint/2010/main" val="261838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9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 descr="3x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9" y="0"/>
            <a:ext cx="4565904" cy="6858000"/>
          </a:xfrm>
          <a:prstGeom prst="rect">
            <a:avLst/>
          </a:prstGeom>
        </p:spPr>
      </p:pic>
      <p:pic>
        <p:nvPicPr>
          <p:cNvPr id="6" name="Изображение 5" descr="3x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096" y="0"/>
            <a:ext cx="456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0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9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 descr="3x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394" y="0"/>
            <a:ext cx="456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2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9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 descr="Standart_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1"/>
          <a:stretch/>
        </p:blipFill>
        <p:spPr>
          <a:xfrm>
            <a:off x="-6649" y="0"/>
            <a:ext cx="5683466" cy="6858000"/>
          </a:xfrm>
          <a:prstGeom prst="rect">
            <a:avLst/>
          </a:prstGeom>
        </p:spPr>
      </p:pic>
      <p:pic>
        <p:nvPicPr>
          <p:cNvPr id="3" name="Изображение 2" descr="Standart_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6"/>
          <a:stretch/>
        </p:blipFill>
        <p:spPr>
          <a:xfrm>
            <a:off x="4754957" y="0"/>
            <a:ext cx="43823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2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Изображение 23" descr="Loco_Night.jpg"/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2" r="12210"/>
          <a:stretch/>
        </p:blipFill>
        <p:spPr>
          <a:xfrm flipH="1">
            <a:off x="-2" y="94168"/>
            <a:ext cx="9144001" cy="65775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54177" y="644797"/>
            <a:ext cx="1531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FuturaDemiC"/>
                <a:cs typeface="FuturaDemiC"/>
              </a:rPr>
              <a:t>MATCHDAY</a:t>
            </a:r>
            <a:endParaRPr lang="ru-RU" sz="2000" dirty="0">
              <a:solidFill>
                <a:srgbClr val="FFFFFF"/>
              </a:solidFill>
              <a:latin typeface="FuturaDemiC"/>
              <a:cs typeface="FuturaDem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54177" y="1171397"/>
            <a:ext cx="26468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FFFF"/>
                </a:solidFill>
                <a:latin typeface="FuturaDemiC"/>
                <a:cs typeface="FuturaDemiC"/>
              </a:rPr>
              <a:t>ТУРЫ ПО СТАДИОНУ</a:t>
            </a:r>
          </a:p>
          <a:p>
            <a:r>
              <a:rPr lang="ru-RU" sz="2000" dirty="0" smtClean="0">
                <a:solidFill>
                  <a:srgbClr val="FFFFFF"/>
                </a:solidFill>
                <a:latin typeface="FuturaDemiC"/>
                <a:cs typeface="FuturaDemiC"/>
              </a:rPr>
              <a:t>И МУЗЕЙ</a:t>
            </a:r>
            <a:endParaRPr lang="ru-RU" sz="2000" dirty="0">
              <a:solidFill>
                <a:srgbClr val="FFFFFF"/>
              </a:solidFill>
              <a:latin typeface="FuturaDemiC"/>
              <a:cs typeface="FuturaDem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94701" y="1951359"/>
            <a:ext cx="1490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FFFF"/>
                </a:solidFill>
                <a:latin typeface="FuturaDemiC"/>
                <a:cs typeface="FuturaDemiC"/>
              </a:rPr>
              <a:t>КОНЦЕРТЫ</a:t>
            </a:r>
            <a:endParaRPr lang="ru-RU" sz="2000" dirty="0">
              <a:solidFill>
                <a:srgbClr val="FFFFFF"/>
              </a:solidFill>
              <a:latin typeface="FuturaDemiC"/>
              <a:cs typeface="FuturaDem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94701" y="2379750"/>
            <a:ext cx="23298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FFFF"/>
                </a:solidFill>
                <a:latin typeface="FuturaDemiC"/>
                <a:cs typeface="FuturaDemiC"/>
              </a:rPr>
              <a:t>МАГАЗИН </a:t>
            </a:r>
          </a:p>
          <a:p>
            <a:r>
              <a:rPr lang="ru-RU" sz="1200" dirty="0" smtClean="0">
                <a:solidFill>
                  <a:srgbClr val="FFFFFF"/>
                </a:solidFill>
                <a:latin typeface="FuturaDemiC"/>
                <a:cs typeface="FuturaDemiC"/>
              </a:rPr>
              <a:t>КЛУБНЫЙ ИЛИ СПОРТИВНЫЙ</a:t>
            </a:r>
            <a:endParaRPr lang="ru-RU" sz="1200" dirty="0">
              <a:solidFill>
                <a:srgbClr val="FFFFFF"/>
              </a:solidFill>
              <a:latin typeface="FuturaDemiC"/>
              <a:cs typeface="FuturaDem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3765" y="3001339"/>
            <a:ext cx="3056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FFFF"/>
                </a:solidFill>
                <a:latin typeface="FuturaDemiC"/>
                <a:cs typeface="FuturaDemiC"/>
              </a:rPr>
              <a:t>КЕЙТЕРИНГ И РЕСТОРАН</a:t>
            </a:r>
            <a:endParaRPr lang="ru-RU" sz="2000" dirty="0">
              <a:solidFill>
                <a:srgbClr val="FFFFFF"/>
              </a:solidFill>
              <a:latin typeface="FuturaDemiC"/>
              <a:cs typeface="FuturaDem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3765" y="3401449"/>
            <a:ext cx="944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FFFF"/>
                </a:solidFill>
                <a:latin typeface="FuturaDemiC"/>
                <a:cs typeface="FuturaDemiC"/>
              </a:rPr>
              <a:t>ОТЕЛЬ</a:t>
            </a:r>
            <a:endParaRPr lang="ru-RU" sz="2000" dirty="0">
              <a:solidFill>
                <a:srgbClr val="FFFFFF"/>
              </a:solidFill>
              <a:latin typeface="FuturaDemiC"/>
              <a:cs typeface="FuturaDem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94701" y="3820312"/>
            <a:ext cx="4088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FFFF"/>
                </a:solidFill>
                <a:latin typeface="FuturaDemiC"/>
                <a:cs typeface="FuturaDemiC"/>
              </a:rPr>
              <a:t>СПОРТИВНАЯ ИНФРАСТРУКТУРА</a:t>
            </a:r>
            <a:endParaRPr lang="ru-RU" sz="2000" dirty="0">
              <a:solidFill>
                <a:srgbClr val="FFFFFF"/>
              </a:solidFill>
              <a:latin typeface="FuturaDemiC"/>
              <a:cs typeface="FuturaDem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3765" y="4233031"/>
            <a:ext cx="1953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FFFF"/>
                </a:solidFill>
                <a:latin typeface="FuturaDemiC"/>
                <a:cs typeface="FuturaDemiC"/>
              </a:rPr>
              <a:t>ФИТНЕС ЦЕНТР</a:t>
            </a:r>
            <a:endParaRPr lang="ru-RU" sz="2000" dirty="0">
              <a:solidFill>
                <a:srgbClr val="FFFFFF"/>
              </a:solidFill>
              <a:latin typeface="FuturaDemiC"/>
              <a:cs typeface="FuturaDemi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25280" y="4633141"/>
            <a:ext cx="2470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FuturaDemiC"/>
                <a:cs typeface="FuturaDemiC"/>
              </a:rPr>
              <a:t>B2B</a:t>
            </a:r>
            <a:r>
              <a:rPr lang="ru-RU" sz="2000" dirty="0" smtClean="0">
                <a:solidFill>
                  <a:srgbClr val="FFFFFF"/>
                </a:solidFill>
                <a:latin typeface="FuturaDemiC"/>
                <a:cs typeface="FuturaDemiC"/>
              </a:rPr>
              <a:t> МЕРОПРИЯТИЯ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03765" y="5033825"/>
            <a:ext cx="3670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FFFF"/>
                </a:solidFill>
                <a:latin typeface="FuturaDemiC"/>
                <a:cs typeface="FuturaDemiC"/>
              </a:rPr>
              <a:t>ВЫСТАВКИ И КОНФЕРЕНЦИИ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23911" y="5515196"/>
            <a:ext cx="1853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FuturaDemiC"/>
                <a:cs typeface="FuturaDemiC"/>
              </a:rPr>
              <a:t>SPORT EVENTS</a:t>
            </a:r>
            <a:endParaRPr lang="ru-RU" sz="2000" dirty="0">
              <a:solidFill>
                <a:srgbClr val="FFFFFF"/>
              </a:solidFill>
              <a:latin typeface="FuturaDemiC"/>
              <a:cs typeface="FuturaDemiC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6942" y="2403815"/>
            <a:ext cx="36984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  <a:latin typeface="FuturaFuturisBlackC"/>
                <a:cs typeface="FuturaFuturisBlackC"/>
              </a:rPr>
              <a:t>365</a:t>
            </a:r>
            <a:r>
              <a:rPr lang="en-US" sz="6000" dirty="0" smtClean="0">
                <a:solidFill>
                  <a:schemeClr val="bg1"/>
                </a:solidFill>
                <a:latin typeface="FuturaFuturisBlackC"/>
                <a:cs typeface="FuturaFuturisBlackC"/>
              </a:rPr>
              <a:t> DAY </a:t>
            </a:r>
            <a:endParaRPr lang="ru-RU" sz="6000" dirty="0">
              <a:solidFill>
                <a:schemeClr val="bg1"/>
              </a:solidFill>
              <a:latin typeface="FuturaFuturisBlackC"/>
              <a:cs typeface="FuturaFuturisBlackC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942" y="3390031"/>
            <a:ext cx="370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FuturaDemiC"/>
                <a:cs typeface="FuturaDemiC"/>
              </a:rPr>
              <a:t>PERFORMANCE</a:t>
            </a:r>
            <a:endParaRPr lang="ru-RU" sz="4000" dirty="0">
              <a:solidFill>
                <a:srgbClr val="FFFFFF"/>
              </a:solidFill>
              <a:latin typeface="FuturaDemiC"/>
              <a:cs typeface="FuturaDemiC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4481478" y="644797"/>
            <a:ext cx="0" cy="5467373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20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1" grpId="0"/>
      <p:bldP spid="12" grpId="0"/>
      <p:bldP spid="1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9" y="0"/>
            <a:ext cx="9144000" cy="6858000"/>
          </a:xfrm>
          <a:prstGeom prst="rect">
            <a:avLst/>
          </a:prstGeom>
        </p:spPr>
      </p:pic>
      <p:pic>
        <p:nvPicPr>
          <p:cNvPr id="5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33" y="1556792"/>
            <a:ext cx="2736304" cy="3647492"/>
          </a:xfrm>
          <a:prstGeom prst="rect">
            <a:avLst/>
          </a:prstGeom>
        </p:spPr>
      </p:pic>
      <p:pic>
        <p:nvPicPr>
          <p:cNvPr id="6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1556792"/>
            <a:ext cx="2736304" cy="3647492"/>
          </a:xfrm>
          <a:prstGeom prst="rect">
            <a:avLst/>
          </a:prstGeom>
        </p:spPr>
      </p:pic>
      <p:pic>
        <p:nvPicPr>
          <p:cNvPr id="7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4442" y="1556792"/>
            <a:ext cx="2913657" cy="3883904"/>
          </a:xfrm>
          <a:prstGeom prst="rect">
            <a:avLst/>
          </a:prstGeom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2247260" y="4005064"/>
            <a:ext cx="413833" cy="605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latin typeface="FuturaBookC"/>
                <a:cs typeface="FuturaBookC"/>
              </a:rPr>
              <a:t>*</a:t>
            </a:r>
            <a:endParaRPr lang="ru-RU" sz="1800" dirty="0">
              <a:latin typeface="FuturaBookC"/>
              <a:cs typeface="FuturaBookC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5364088" y="4307663"/>
            <a:ext cx="413833" cy="605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latin typeface="FuturaBookC"/>
                <a:cs typeface="FuturaBookC"/>
              </a:rPr>
              <a:t>*</a:t>
            </a:r>
            <a:endParaRPr lang="ru-RU" sz="1800" dirty="0">
              <a:latin typeface="FuturaBookC"/>
              <a:cs typeface="FuturaBookC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8277745" y="4005064"/>
            <a:ext cx="413833" cy="605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latin typeface="FuturaBookC"/>
                <a:cs typeface="FuturaBookC"/>
              </a:rPr>
              <a:t>*</a:t>
            </a:r>
            <a:endParaRPr lang="ru-RU" sz="1800" dirty="0">
              <a:latin typeface="FuturaBookC"/>
              <a:cs typeface="FuturaBookC"/>
            </a:endParaRPr>
          </a:p>
        </p:txBody>
      </p:sp>
    </p:spTree>
    <p:extLst>
      <p:ext uri="{BB962C8B-B14F-4D97-AF65-F5344CB8AC3E}">
        <p14:creationId xmlns:p14="http://schemas.microsoft.com/office/powerpoint/2010/main" val="227977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9" y="0"/>
            <a:ext cx="9144000" cy="6858000"/>
          </a:xfrm>
          <a:prstGeom prst="rect">
            <a:avLst/>
          </a:prstGeom>
        </p:spPr>
      </p:pic>
      <p:pic>
        <p:nvPicPr>
          <p:cNvPr id="11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277" y="25334"/>
            <a:ext cx="989511" cy="6858000"/>
          </a:xfrm>
          <a:prstGeom prst="rect">
            <a:avLst/>
          </a:prstGeom>
        </p:spPr>
      </p:pic>
      <p:pic>
        <p:nvPicPr>
          <p:cNvPr id="12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336" y="-2256"/>
            <a:ext cx="979714" cy="6858000"/>
          </a:xfrm>
          <a:prstGeom prst="rect">
            <a:avLst/>
          </a:prstGeom>
        </p:spPr>
      </p:pic>
      <p:pic>
        <p:nvPicPr>
          <p:cNvPr id="13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4378" y="18691"/>
            <a:ext cx="991518" cy="6858000"/>
          </a:xfrm>
          <a:prstGeom prst="rect">
            <a:avLst/>
          </a:prstGeom>
        </p:spPr>
      </p:pic>
      <p:pic>
        <p:nvPicPr>
          <p:cNvPr id="14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0"/>
            <a:ext cx="979714" cy="6858000"/>
          </a:xfrm>
          <a:prstGeom prst="rect">
            <a:avLst/>
          </a:prstGeom>
        </p:spPr>
      </p:pic>
      <p:pic>
        <p:nvPicPr>
          <p:cNvPr id="15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-29775"/>
            <a:ext cx="979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1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971600" y="260648"/>
            <a:ext cx="7056784" cy="6048672"/>
            <a:chOff x="683568" y="116632"/>
            <a:chExt cx="7632848" cy="659735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683568" y="116632"/>
              <a:ext cx="7632848" cy="659735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60648"/>
              <a:ext cx="7344816" cy="5485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Заголовок 3"/>
            <p:cNvSpPr txBox="1">
              <a:spLocks/>
            </p:cNvSpPr>
            <p:nvPr/>
          </p:nvSpPr>
          <p:spPr>
            <a:xfrm>
              <a:off x="958490" y="5949280"/>
              <a:ext cx="6849615" cy="53953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uturaBookC"/>
                  <a:ea typeface="+mj-ea"/>
                  <a:cs typeface="FuturaBookC"/>
                </a:rPr>
                <a:t>Window decoration (cafe in </a:t>
              </a:r>
              <a:r>
                <a:rPr kumimoji="0" lang="en-US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uturaBookC"/>
                  <a:ea typeface="+mj-ea"/>
                  <a:cs typeface="FuturaBookC"/>
                </a:rPr>
                <a:t>Ledovy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uturaBookC"/>
                  <a:ea typeface="+mj-ea"/>
                  <a:cs typeface="FuturaBookC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uturaBookC"/>
                  <a:ea typeface="+mj-ea"/>
                  <a:cs typeface="FuturaBookC"/>
                </a:rPr>
                <a:t>Dvorets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uturaBookC"/>
                  <a:ea typeface="+mj-ea"/>
                  <a:cs typeface="FuturaBookC"/>
                </a:rPr>
                <a:t>)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uturaBookC"/>
                <a:ea typeface="+mj-ea"/>
                <a:cs typeface="FuturaBook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424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9" y="0"/>
            <a:ext cx="9144000" cy="6858000"/>
          </a:xfrm>
          <a:prstGeom prst="rect">
            <a:avLst/>
          </a:prstGeom>
        </p:spPr>
      </p:pic>
      <p:pic>
        <p:nvPicPr>
          <p:cNvPr id="6" name="Изображение 5" descr="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436"/>
            <a:ext cx="9187358" cy="535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5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9" y="0"/>
            <a:ext cx="9144000" cy="6858000"/>
          </a:xfrm>
          <a:prstGeom prst="rect">
            <a:avLst/>
          </a:prstGeom>
        </p:spPr>
      </p:pic>
      <p:pic>
        <p:nvPicPr>
          <p:cNvPr id="5" name="Изображение 4" descr="Zambony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6823"/>
            <a:ext cx="9144000" cy="56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5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Изображение 5" descr="THANK YOU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3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21024" y="1917649"/>
            <a:ext cx="1531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FuturaDemiC"/>
                <a:cs typeface="FuturaDemiC"/>
              </a:rPr>
              <a:t>MATCHDAY</a:t>
            </a:r>
            <a:endParaRPr lang="ru-RU" sz="2000" dirty="0">
              <a:solidFill>
                <a:srgbClr val="FFFFFF"/>
              </a:solidFill>
              <a:latin typeface="FuturaDemiC"/>
              <a:cs typeface="FuturaDem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21024" y="4274272"/>
            <a:ext cx="26468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FFFF"/>
                </a:solidFill>
                <a:latin typeface="FuturaDemiC"/>
                <a:cs typeface="FuturaDemiC"/>
              </a:rPr>
              <a:t>ТУРЫ ПО СТАДИОНУ</a:t>
            </a:r>
          </a:p>
          <a:p>
            <a:r>
              <a:rPr lang="ru-RU" sz="2000" dirty="0" smtClean="0">
                <a:solidFill>
                  <a:srgbClr val="FFFFFF"/>
                </a:solidFill>
                <a:latin typeface="FuturaDemiC"/>
                <a:cs typeface="FuturaDemiC"/>
              </a:rPr>
              <a:t>И МУЗЕЙ</a:t>
            </a:r>
            <a:endParaRPr lang="ru-RU" sz="2000" dirty="0">
              <a:solidFill>
                <a:srgbClr val="FFFFFF"/>
              </a:solidFill>
              <a:latin typeface="FuturaDemiC"/>
              <a:cs typeface="FuturaDem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21024" y="2317759"/>
            <a:ext cx="1490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FFFF"/>
                </a:solidFill>
                <a:latin typeface="FuturaDemiC"/>
                <a:cs typeface="FuturaDemiC"/>
              </a:rPr>
              <a:t>КОНЦЕРТЫ</a:t>
            </a:r>
            <a:endParaRPr lang="ru-RU" sz="2000" dirty="0">
              <a:solidFill>
                <a:srgbClr val="FFFFFF"/>
              </a:solidFill>
              <a:latin typeface="FuturaDemiC"/>
              <a:cs typeface="FuturaDem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21024" y="3599682"/>
            <a:ext cx="23298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FFFF"/>
                </a:solidFill>
                <a:latin typeface="FuturaDemiC"/>
                <a:cs typeface="FuturaDemiC"/>
              </a:rPr>
              <a:t>МАГАЗИН </a:t>
            </a:r>
          </a:p>
          <a:p>
            <a:r>
              <a:rPr lang="ru-RU" sz="1200" dirty="0" smtClean="0">
                <a:solidFill>
                  <a:srgbClr val="FFFFFF"/>
                </a:solidFill>
                <a:latin typeface="FuturaDemiC"/>
                <a:cs typeface="FuturaDemiC"/>
              </a:rPr>
              <a:t>КЛУБНЫЙ ИЛИ СПОРТИВНЫЙ</a:t>
            </a:r>
            <a:endParaRPr lang="ru-RU" sz="1200" dirty="0">
              <a:solidFill>
                <a:srgbClr val="FFFFFF"/>
              </a:solidFill>
              <a:latin typeface="FuturaDemiC"/>
              <a:cs typeface="FuturaDem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21024" y="2777366"/>
            <a:ext cx="4088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FFFF"/>
                </a:solidFill>
                <a:latin typeface="FuturaDemiC"/>
                <a:cs typeface="FuturaDemiC"/>
              </a:rPr>
              <a:t>СПОРТИВНАЯ ИНФРАСТРУКТУРА</a:t>
            </a:r>
            <a:endParaRPr lang="ru-RU" sz="2000" dirty="0">
              <a:solidFill>
                <a:srgbClr val="FFFFFF"/>
              </a:solidFill>
              <a:latin typeface="FuturaDemiC"/>
              <a:cs typeface="FuturaDemiC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21024" y="3188605"/>
            <a:ext cx="3035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FFFF"/>
                </a:solidFill>
                <a:latin typeface="FuturaDemiC"/>
                <a:cs typeface="FuturaDemiC"/>
              </a:rPr>
              <a:t>СПОРТИВНЫЕ СОБЫТИЯ</a:t>
            </a:r>
            <a:endParaRPr lang="ru-RU" sz="2000" dirty="0">
              <a:solidFill>
                <a:srgbClr val="FFFFFF"/>
              </a:solidFill>
              <a:latin typeface="FuturaDemiC"/>
              <a:cs typeface="FuturaDemiC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9437" y="2726940"/>
            <a:ext cx="2699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FFFF"/>
                </a:solidFill>
                <a:latin typeface="FuturaDemiC"/>
                <a:cs typeface="FuturaDemiC"/>
              </a:rPr>
              <a:t>СУЩЕСТВУЮЩАЯ</a:t>
            </a:r>
            <a:endParaRPr lang="ru-RU" sz="2400" dirty="0">
              <a:solidFill>
                <a:srgbClr val="FFFFFF"/>
              </a:solidFill>
              <a:latin typeface="FuturaDemiC"/>
              <a:cs typeface="FuturaDemiC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6210" y="3096272"/>
            <a:ext cx="273397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300" dirty="0" smtClean="0">
                <a:solidFill>
                  <a:srgbClr val="FFFFFF"/>
                </a:solidFill>
                <a:latin typeface="FuturaDemiC"/>
                <a:cs typeface="FuturaDemiC"/>
              </a:rPr>
              <a:t>РЕАЛЬНОСТЬ</a:t>
            </a:r>
            <a:endParaRPr lang="ru-RU" sz="3300" dirty="0">
              <a:solidFill>
                <a:srgbClr val="FFFFFF"/>
              </a:solidFill>
              <a:latin typeface="FuturaDemiC"/>
              <a:cs typeface="FuturaDemiC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3996033" y="1763723"/>
            <a:ext cx="0" cy="3439749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0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5" grpId="1"/>
      <p:bldP spid="6" grpId="0"/>
      <p:bldP spid="7" grpId="0"/>
      <p:bldP spid="10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fon-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 descr="Локо_4_2.jpg"/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00"/>
          <a:stretch/>
        </p:blipFill>
        <p:spPr>
          <a:xfrm>
            <a:off x="-8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4244" y="1062572"/>
            <a:ext cx="61821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FFFF"/>
                </a:solidFill>
                <a:latin typeface="FuturaDemiC"/>
                <a:cs typeface="FuturaDemiC"/>
              </a:rPr>
              <a:t>MATCHDAY</a:t>
            </a:r>
            <a:r>
              <a:rPr lang="ru-RU" sz="4400" dirty="0" smtClean="0">
                <a:solidFill>
                  <a:srgbClr val="FFFFFF"/>
                </a:solidFill>
                <a:latin typeface="FuturaDemiC"/>
                <a:cs typeface="FuturaDemiC"/>
              </a:rPr>
              <a:t> </a:t>
            </a:r>
            <a:r>
              <a:rPr lang="en-US" sz="4400" dirty="0" smtClean="0">
                <a:solidFill>
                  <a:srgbClr val="FFFFFF"/>
                </a:solidFill>
                <a:latin typeface="FuturaDemiC"/>
                <a:cs typeface="FuturaDemiC"/>
              </a:rPr>
              <a:t>EXPIRIENCE</a:t>
            </a:r>
            <a:endParaRPr lang="ru-RU" sz="4400" dirty="0">
              <a:solidFill>
                <a:srgbClr val="FFFFFF"/>
              </a:solidFill>
              <a:latin typeface="FuturaDemiC"/>
              <a:cs typeface="FuturaDem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4244" y="2255051"/>
            <a:ext cx="2018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FFFF"/>
                </a:solidFill>
                <a:latin typeface="FuturaDemiC"/>
                <a:cs typeface="FuturaDemiC"/>
              </a:rPr>
              <a:t>АТМОСФЕРА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14244" y="2879395"/>
            <a:ext cx="50410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FFFF"/>
                </a:solidFill>
                <a:latin typeface="FuturaDemiC"/>
                <a:cs typeface="FuturaDemiC"/>
              </a:rPr>
              <a:t>КОМФОРТ ДЛЯ </a:t>
            </a:r>
          </a:p>
          <a:p>
            <a:r>
              <a:rPr lang="ru-RU" sz="2400" dirty="0" smtClean="0">
                <a:solidFill>
                  <a:srgbClr val="FFFFFF"/>
                </a:solidFill>
                <a:latin typeface="FuturaDemiC"/>
                <a:cs typeface="FuturaDemiC"/>
              </a:rPr>
              <a:t>ПОТРЕБИТЕЛЬСКОЙ АКТИВНОСТИ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14244" y="3815074"/>
            <a:ext cx="4514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FFFF"/>
                </a:solidFill>
                <a:latin typeface="FuturaDemiC"/>
                <a:cs typeface="FuturaDemiC"/>
              </a:rPr>
              <a:t>КОМФОРТ ДЛЯ </a:t>
            </a:r>
          </a:p>
          <a:p>
            <a:r>
              <a:rPr lang="ru-RU" sz="2400" dirty="0" smtClean="0">
                <a:solidFill>
                  <a:srgbClr val="FFFFFF"/>
                </a:solidFill>
                <a:latin typeface="FuturaDemiC"/>
                <a:cs typeface="FuturaDemiC"/>
              </a:rPr>
              <a:t>СПОНСОРСКОЙ АКТИВНОСТИ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14244" y="4744733"/>
            <a:ext cx="4352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FFFF"/>
                </a:solidFill>
                <a:latin typeface="FuturaDemiC"/>
                <a:cs typeface="FuturaDemiC"/>
              </a:rPr>
              <a:t>ПРИЛЕГАЮЩАЯ ТЕРРИТОРИЯ</a:t>
            </a:r>
          </a:p>
        </p:txBody>
      </p:sp>
    </p:spTree>
    <p:extLst>
      <p:ext uri="{BB962C8B-B14F-4D97-AF65-F5344CB8AC3E}">
        <p14:creationId xmlns:p14="http://schemas.microsoft.com/office/powerpoint/2010/main" val="312705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7288</TotalTime>
  <Words>301</Words>
  <Application>Microsoft Office PowerPoint</Application>
  <PresentationFormat>Экран (4:3)</PresentationFormat>
  <Paragraphs>106</Paragraphs>
  <Slides>75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HC Avangard 2014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FC SHAKHTAR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Станислав Яковлев</dc:creator>
  <cp:lastModifiedBy>Дмитрий</cp:lastModifiedBy>
  <cp:revision>96</cp:revision>
  <cp:lastPrinted>2014-03-28T14:27:54Z</cp:lastPrinted>
  <dcterms:created xsi:type="dcterms:W3CDTF">2014-03-28T14:18:39Z</dcterms:created>
  <dcterms:modified xsi:type="dcterms:W3CDTF">2017-11-13T13:02:05Z</dcterms:modified>
</cp:coreProperties>
</file>