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12" userDrawn="1">
          <p15:clr>
            <a:srgbClr val="A4A3A4"/>
          </p15:clr>
        </p15:guide>
        <p15:guide id="4" pos="912" userDrawn="1">
          <p15:clr>
            <a:srgbClr val="A4A3A4"/>
          </p15:clr>
        </p15:guide>
        <p15:guide id="5" pos="6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Zhidkov" initials="MZ" lastIdx="1" clrIdx="0">
    <p:extLst>
      <p:ext uri="{19B8F6BF-5375-455C-9EA6-DF929625EA0E}">
        <p15:presenceInfo xmlns:p15="http://schemas.microsoft.com/office/powerpoint/2012/main" userId="b8a58c96798702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>
        <p:guide orient="horz" pos="2160"/>
        <p:guide pos="3840"/>
        <p:guide orient="horz" pos="2712"/>
        <p:guide pos="912"/>
        <p:guide pos="6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4A36-96CF-4A52-B0FB-C9730B0D2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E4540-DD38-4ED3-A7EA-C043F2C89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8544D-0E7D-48F4-AC9B-4703178F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D46DC-AAB0-45C5-9528-266457973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346B-2874-431A-8BDA-80B0240E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8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E69C-BDA3-4BF6-B1F3-02546C46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1DA87-1600-4239-8C7D-09509395C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2A97-1ECC-421A-8D2F-908258C2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10F0A-B382-4795-8C78-B3D104A4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4BE19-BFDC-4B03-B650-C626F902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2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1C74B-1567-4291-9C5E-D840F05C2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BE63A-645E-4E21-81C3-F3369DA48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4DD3-2660-4B50-A803-5296355F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75E49-60F6-45B5-84A6-47CD3749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8D42C-CC08-43C7-8AB8-DE147029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66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0A90-F733-4ACC-9162-105EECAD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6A548-BF29-4049-89A8-4B0C3366C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E5D4D-E178-4868-9CB2-07196B16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DAC55-4AC1-4DBC-AD8D-C5A4D979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8F028-B85F-4B97-BFBC-02A81734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6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B7DC-D395-4F9A-A124-E47A9379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2D970-2A48-48FD-83B2-484CEE86D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C09F-055A-4CA7-AAA6-DB55B95B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4BF30-CA7C-4504-8BC1-F617F8D8C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C6069-81D6-4DDB-9F34-A3701FA96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44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0EB65-FA39-44A4-B9AD-13738873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5746-2CE3-4F44-9448-33FC61B01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50703-E96C-411D-8751-AF2CC2FB2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EE884-2872-4995-B92C-CDABF9627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996B0-1161-4460-B809-21F619E6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CAC03-81EE-42CC-BF4D-D3C075B8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30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F0FDD-43BF-4502-83A0-915FAE7A0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646F2-2501-489C-99DF-A3DC99DE8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CE7F1-37BD-4F1E-A465-0724665C4F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C58B3E-2776-4925-BE90-E0D1D18B0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F1A17-9E39-4175-87EA-0C4EA4327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971B6-38B5-4DDB-B037-87EC8E42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66D82-9ADA-4A7F-806F-1AD57D7B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4A734-F493-4EEC-A7D0-EA2D69BE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76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E4E8-4BC8-4F01-A3C1-C0283D03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6C023-2EB3-45EE-B33A-EE43BD89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67BD2-A495-4D04-93C9-92DEC2A9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F96F4-A1A5-4CC0-A9FA-5E41BD987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8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62D2F-0D06-4C10-BF46-FD90BDA13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60F97-8A53-4536-AE70-A80BBAF3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F940A-EE07-4835-989F-05F050A8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7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6A3C-EBAF-43CA-A395-4629F684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5EAFB-A1D5-4BBC-8D57-1F6777B91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DB60D-1DEB-44C6-8B2F-1806DB1D7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A1B83-93EA-4BCF-91E4-B67B2A80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1F427-DCB5-471D-A42F-51458AFF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6B366-A234-451E-BB8E-1A3786C3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47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2A60-EC55-428B-A4E7-18874ABB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FF67F-0FCB-4EDC-957A-20F0D4339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43D5C-4B50-4270-ABE8-B68E48CAD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BAEED-4454-4C97-BF38-AF91ACA7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87862-6A8B-42BF-B646-C9188B88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5E870-79C3-441D-A32D-8E4D22B0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44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B253B-7B2C-463C-B267-78EC6DB2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EB1D7-0E7F-45A9-B8AA-9349DE43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25210-B6A0-4AE3-8908-D97D66A73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D6D5-C2FC-445C-9F12-6BE075416533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A0637-220B-4B8C-9F76-58AFC4080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0D19-2B21-4D46-AAA6-E1B8FB8C1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6D5DF-BD8C-4734-8BA3-EE9E57DF20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24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5E9A0-1950-4CE6-84FC-039A86BB1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B12F7-2680-422C-8348-4190DBB7F5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6E5CD-4719-41CD-9EA5-FFDE726B5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7CB3278-FA32-4F39-86E4-3AAF4E11F5A5}"/>
              </a:ext>
            </a:extLst>
          </p:cNvPr>
          <p:cNvSpPr/>
          <p:nvPr/>
        </p:nvSpPr>
        <p:spPr>
          <a:xfrm>
            <a:off x="6162676" y="0"/>
            <a:ext cx="6029324" cy="6858000"/>
          </a:xfrm>
          <a:prstGeom prst="parallelogram">
            <a:avLst>
              <a:gd name="adj" fmla="val 38514"/>
            </a:avLst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F07D2-B1A4-4FF9-833F-BCB919849902}"/>
              </a:ext>
            </a:extLst>
          </p:cNvPr>
          <p:cNvSpPr txBox="1"/>
          <p:nvPr/>
        </p:nvSpPr>
        <p:spPr>
          <a:xfrm>
            <a:off x="7367588" y="3594101"/>
            <a:ext cx="3619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Bebas Neue Bold" panose="020B0606020202050201" pitchFamily="34" charset="-52"/>
              </a:rPr>
              <a:t>Как спорт влияет на бизнес показатели компании?</a:t>
            </a:r>
          </a:p>
        </p:txBody>
      </p:sp>
    </p:spTree>
    <p:extLst>
      <p:ext uri="{BB962C8B-B14F-4D97-AF65-F5344CB8AC3E}">
        <p14:creationId xmlns:p14="http://schemas.microsoft.com/office/powerpoint/2010/main" val="245784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E96D2A-3961-4642-ACEE-CDBD0F72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593885-36E8-46AE-B27C-85FD3026B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21BF5B-B8EE-4DEC-8E47-88C49A5D15E6}"/>
              </a:ext>
            </a:extLst>
          </p:cNvPr>
          <p:cNvSpPr/>
          <p:nvPr/>
        </p:nvSpPr>
        <p:spPr>
          <a:xfrm>
            <a:off x="8505824" y="3838573"/>
            <a:ext cx="2847975" cy="2847975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86A72-AEF4-42C3-9BC6-0397B6E1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" y="3417888"/>
            <a:ext cx="13620751" cy="4351338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  <a:latin typeface="Bebas Neue Bold" panose="020B0606020202050201" pitchFamily="34" charset="-52"/>
              </a:rPr>
              <a:t>Занятия спортом </a:t>
            </a:r>
            <a:br>
              <a:rPr lang="ru-RU" sz="6000" dirty="0">
                <a:solidFill>
                  <a:schemeClr val="bg1"/>
                </a:solidFill>
                <a:latin typeface="Bebas Neue Bold" panose="020B0606020202050201" pitchFamily="34" charset="-52"/>
              </a:rPr>
            </a:br>
            <a:r>
              <a:rPr lang="ru-RU" sz="6000" dirty="0">
                <a:solidFill>
                  <a:schemeClr val="bg1"/>
                </a:solidFill>
                <a:latin typeface="Bebas Neue Bold" panose="020B0606020202050201" pitchFamily="34" charset="-52"/>
              </a:rPr>
              <a:t>                          </a:t>
            </a: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как механизм достижения поставленных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1CBE51-220C-44C2-9D5A-0637136E53D7}"/>
              </a:ext>
            </a:extLst>
          </p:cNvPr>
          <p:cNvSpPr/>
          <p:nvPr/>
        </p:nvSpPr>
        <p:spPr>
          <a:xfrm>
            <a:off x="8848725" y="4143377"/>
            <a:ext cx="2228850" cy="2228850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06058F-4E65-48D1-9ABF-769B4F90FD62}"/>
              </a:ext>
            </a:extLst>
          </p:cNvPr>
          <p:cNvSpPr txBox="1">
            <a:spLocks/>
          </p:cNvSpPr>
          <p:nvPr/>
        </p:nvSpPr>
        <p:spPr>
          <a:xfrm>
            <a:off x="9010650" y="4787109"/>
            <a:ext cx="11001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6000" dirty="0">
                <a:solidFill>
                  <a:schemeClr val="bg1"/>
                </a:solidFill>
                <a:latin typeface="Bebas Neue Bold" panose="020B0606020202050201" pitchFamily="34" charset="-52"/>
              </a:rPr>
              <a:t>Целей</a:t>
            </a:r>
            <a:endParaRPr lang="ru-RU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6DD7B9-44EC-4E6E-A8DC-74DDD0EDEF29}"/>
              </a:ext>
            </a:extLst>
          </p:cNvPr>
          <p:cNvCxnSpPr>
            <a:cxnSpLocks/>
          </p:cNvCxnSpPr>
          <p:nvPr/>
        </p:nvCxnSpPr>
        <p:spPr>
          <a:xfrm>
            <a:off x="-1" y="5257802"/>
            <a:ext cx="8715376" cy="0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93E5B2-F1FD-4497-9C48-524F3071DD9B}"/>
              </a:ext>
            </a:extLst>
          </p:cNvPr>
          <p:cNvCxnSpPr>
            <a:cxnSpLocks/>
          </p:cNvCxnSpPr>
          <p:nvPr/>
        </p:nvCxnSpPr>
        <p:spPr>
          <a:xfrm>
            <a:off x="-914401" y="5514977"/>
            <a:ext cx="8715376" cy="0"/>
          </a:xfrm>
          <a:prstGeom prst="line">
            <a:avLst/>
          </a:prstGeom>
          <a:ln w="15875">
            <a:solidFill>
              <a:srgbClr val="FF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B5FAAB-DD0E-4306-801C-1B6C6C17F012}"/>
              </a:ext>
            </a:extLst>
          </p:cNvPr>
          <p:cNvCxnSpPr>
            <a:cxnSpLocks/>
          </p:cNvCxnSpPr>
          <p:nvPr/>
        </p:nvCxnSpPr>
        <p:spPr>
          <a:xfrm flipH="1">
            <a:off x="11677650" y="5362577"/>
            <a:ext cx="1266823" cy="0"/>
          </a:xfrm>
          <a:prstGeom prst="line">
            <a:avLst/>
          </a:prstGeom>
          <a:ln w="15875">
            <a:solidFill>
              <a:srgbClr val="FF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DCFEE0-2000-4875-A01B-0236BE8B9CF2}"/>
              </a:ext>
            </a:extLst>
          </p:cNvPr>
          <p:cNvCxnSpPr>
            <a:cxnSpLocks/>
          </p:cNvCxnSpPr>
          <p:nvPr/>
        </p:nvCxnSpPr>
        <p:spPr>
          <a:xfrm flipH="1">
            <a:off x="11163300" y="5593557"/>
            <a:ext cx="3695701" cy="1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396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BB6A6-452B-4952-B0EC-B720A9DC2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3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8883D1-9C51-4D7E-8816-53227A13EC14}"/>
              </a:ext>
            </a:extLst>
          </p:cNvPr>
          <p:cNvSpPr/>
          <p:nvPr/>
        </p:nvSpPr>
        <p:spPr>
          <a:xfrm>
            <a:off x="-9789" y="-10638"/>
            <a:ext cx="121920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75E4F-0CF3-4CFD-8669-B6BFD92E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16956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Bebas Neue Bold" panose="020B0606020202050201" pitchFamily="34" charset="-52"/>
              </a:rPr>
              <a:t>Здоровье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C9E6B-E10B-48CC-AC60-9249685D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136" y="29178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Занимаясь спортом люди меньше болеют, </a:t>
            </a:r>
            <a:b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</a:b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значит больше рабочего времени будет отдано компании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ECD6D4-C752-4395-ABAE-440376E44950}"/>
              </a:ext>
            </a:extLst>
          </p:cNvPr>
          <p:cNvCxnSpPr>
            <a:cxnSpLocks/>
          </p:cNvCxnSpPr>
          <p:nvPr/>
        </p:nvCxnSpPr>
        <p:spPr>
          <a:xfrm>
            <a:off x="6092456" y="-1316003"/>
            <a:ext cx="0" cy="1890159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5904E9C8-3896-45B3-A579-B37FD57989D6}"/>
              </a:ext>
            </a:extLst>
          </p:cNvPr>
          <p:cNvSpPr/>
          <p:nvPr/>
        </p:nvSpPr>
        <p:spPr>
          <a:xfrm rot="5400000">
            <a:off x="3985942" y="-508212"/>
            <a:ext cx="2191931" cy="2028139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9A6CB-7055-45FD-AD9F-AF335E3A1FCC}"/>
              </a:ext>
            </a:extLst>
          </p:cNvPr>
          <p:cNvCxnSpPr>
            <a:cxnSpLocks/>
          </p:cNvCxnSpPr>
          <p:nvPr/>
        </p:nvCxnSpPr>
        <p:spPr>
          <a:xfrm>
            <a:off x="2073349" y="1601821"/>
            <a:ext cx="2980661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14CBE4B9-BB77-4382-AF2B-282BE8747EB6}"/>
              </a:ext>
            </a:extLst>
          </p:cNvPr>
          <p:cNvSpPr/>
          <p:nvPr/>
        </p:nvSpPr>
        <p:spPr>
          <a:xfrm rot="16200000">
            <a:off x="941962" y="1683716"/>
            <a:ext cx="2191931" cy="2028139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A2CF0D-616E-4FC8-8820-E924D46D387B}"/>
              </a:ext>
            </a:extLst>
          </p:cNvPr>
          <p:cNvCxnSpPr>
            <a:cxnSpLocks/>
            <a:stCxn id="23" idx="0"/>
          </p:cNvCxnSpPr>
          <p:nvPr/>
        </p:nvCxnSpPr>
        <p:spPr>
          <a:xfrm>
            <a:off x="1023858" y="2697786"/>
            <a:ext cx="0" cy="427610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D2A0D2D-5612-4B0F-AEF1-789088EB5530}"/>
              </a:ext>
            </a:extLst>
          </p:cNvPr>
          <p:cNvSpPr/>
          <p:nvPr/>
        </p:nvSpPr>
        <p:spPr>
          <a:xfrm>
            <a:off x="593960" y="3003852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21B12A-F628-4585-BDD8-FD07FF4BA9E2}"/>
              </a:ext>
            </a:extLst>
          </p:cNvPr>
          <p:cNvSpPr/>
          <p:nvPr/>
        </p:nvSpPr>
        <p:spPr>
          <a:xfrm>
            <a:off x="497079" y="2917825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778064B-79FB-43A5-A834-277FF2A3471A}"/>
              </a:ext>
            </a:extLst>
          </p:cNvPr>
          <p:cNvSpPr/>
          <p:nvPr/>
        </p:nvSpPr>
        <p:spPr>
          <a:xfrm rot="16200000">
            <a:off x="9010726" y="6255094"/>
            <a:ext cx="2191931" cy="2028139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7F741391-EEBB-4226-B451-5017A651736A}"/>
              </a:ext>
            </a:extLst>
          </p:cNvPr>
          <p:cNvSpPr/>
          <p:nvPr/>
        </p:nvSpPr>
        <p:spPr>
          <a:xfrm rot="16200000">
            <a:off x="11086246" y="4121107"/>
            <a:ext cx="2191931" cy="2028139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8E3A3C9D-F06A-4B4D-AC7A-CB7795043EE4}"/>
              </a:ext>
            </a:extLst>
          </p:cNvPr>
          <p:cNvSpPr/>
          <p:nvPr/>
        </p:nvSpPr>
        <p:spPr>
          <a:xfrm rot="5400000">
            <a:off x="9067896" y="4063164"/>
            <a:ext cx="2191931" cy="2028139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77481B-F770-47F1-9B6B-6BAC2C11B28A}"/>
              </a:ext>
            </a:extLst>
          </p:cNvPr>
          <p:cNvSpPr/>
          <p:nvPr/>
        </p:nvSpPr>
        <p:spPr>
          <a:xfrm>
            <a:off x="489062" y="4695691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01B98F1-CB4D-41A7-AAA3-2570EE202475}"/>
              </a:ext>
            </a:extLst>
          </p:cNvPr>
          <p:cNvSpPr/>
          <p:nvPr/>
        </p:nvSpPr>
        <p:spPr>
          <a:xfrm>
            <a:off x="588921" y="4795550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B1316E3-DD7C-4E8F-A4CA-4BDE64D4C1D8}"/>
              </a:ext>
            </a:extLst>
          </p:cNvPr>
          <p:cNvSpPr txBox="1">
            <a:spLocks/>
          </p:cNvSpPr>
          <p:nvPr/>
        </p:nvSpPr>
        <p:spPr>
          <a:xfrm>
            <a:off x="1556674" y="49767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Спорт способствует снижению стресса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0222E688-35D7-4840-A1A5-8865A96F54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7979" y="3074480"/>
            <a:ext cx="687765" cy="68776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F2F7C98F-EB31-4370-B5ED-9831FEB00E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7572" y="4904444"/>
            <a:ext cx="628580" cy="6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83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E5D1E6-2680-41A2-9C9C-4BD76C9EB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89330A-67A2-47B1-A1C8-E2374307A988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A42F2-A500-4B51-877C-2A77192F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70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  <a:t>Спорт - улучшение дисциплины в компании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C0AFB-0757-4C02-AA76-8B50D1F3B084}"/>
              </a:ext>
            </a:extLst>
          </p:cNvPr>
          <p:cNvSpPr/>
          <p:nvPr/>
        </p:nvSpPr>
        <p:spPr>
          <a:xfrm>
            <a:off x="8032003" y="4316747"/>
            <a:ext cx="25271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Bebas Neue Bold" panose="020B0606020202050201" pitchFamily="34" charset="-52"/>
              </a:rPr>
              <a:t>улучшает тайм</a:t>
            </a:r>
            <a:r>
              <a:rPr lang="en-US" sz="2800" dirty="0">
                <a:solidFill>
                  <a:schemeClr val="bg1"/>
                </a:solidFill>
                <a:latin typeface="Bebas Neue Bold" panose="020B0606020202050201" pitchFamily="34" charset="-52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Bebas Neue Bold" panose="020B0606020202050201" pitchFamily="34" charset="-52"/>
              </a:rPr>
              <a:t>менеджмент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4E13D8-095A-4050-B08E-AA1B63394ADA}"/>
              </a:ext>
            </a:extLst>
          </p:cNvPr>
          <p:cNvSpPr/>
          <p:nvPr/>
        </p:nvSpPr>
        <p:spPr>
          <a:xfrm>
            <a:off x="2169029" y="4348765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B89681-3B3A-4376-9963-FE796C9CDC63}"/>
              </a:ext>
            </a:extLst>
          </p:cNvPr>
          <p:cNvSpPr/>
          <p:nvPr/>
        </p:nvSpPr>
        <p:spPr>
          <a:xfrm>
            <a:off x="2268888" y="4448624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9F784-67FB-462D-AC01-FAE6FB7C14BB}"/>
              </a:ext>
            </a:extLst>
          </p:cNvPr>
          <p:cNvSpPr/>
          <p:nvPr/>
        </p:nvSpPr>
        <p:spPr>
          <a:xfrm>
            <a:off x="3219042" y="4274552"/>
            <a:ext cx="2594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Bebas Neue Bold" panose="020B0606020202050201" pitchFamily="34" charset="-52"/>
              </a:rPr>
              <a:t>Увеличивается </a:t>
            </a:r>
            <a:endParaRPr lang="en-US" sz="2800" dirty="0">
              <a:solidFill>
                <a:schemeClr val="bg1"/>
              </a:solidFill>
              <a:latin typeface="Bebas Neue Bold" panose="020B0606020202050201" pitchFamily="34" charset="-52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Bebas Neue Bold" panose="020B0606020202050201" pitchFamily="34" charset="-52"/>
              </a:rPr>
              <a:t>ответственность</a:t>
            </a:r>
            <a:endParaRPr lang="ru-RU" sz="2800" dirty="0">
              <a:solidFill>
                <a:schemeClr val="bg1"/>
              </a:solidFill>
              <a:latin typeface="Bebas Neue Bold" panose="020B0606020202050201" pitchFamily="34" charset="-52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09BF10-78A8-480E-A337-F3CA52E1F91D}"/>
              </a:ext>
            </a:extLst>
          </p:cNvPr>
          <p:cNvCxnSpPr>
            <a:cxnSpLocks/>
          </p:cNvCxnSpPr>
          <p:nvPr/>
        </p:nvCxnSpPr>
        <p:spPr>
          <a:xfrm flipV="1">
            <a:off x="1834442" y="5544123"/>
            <a:ext cx="655189" cy="2061544"/>
          </a:xfrm>
          <a:prstGeom prst="line">
            <a:avLst/>
          </a:prstGeom>
          <a:ln w="15875">
            <a:solidFill>
              <a:srgbClr val="FF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240ED8-5F24-4CE6-A535-292D132ADBBE}"/>
              </a:ext>
            </a:extLst>
          </p:cNvPr>
          <p:cNvCxnSpPr>
            <a:cxnSpLocks/>
          </p:cNvCxnSpPr>
          <p:nvPr/>
        </p:nvCxnSpPr>
        <p:spPr>
          <a:xfrm flipV="1">
            <a:off x="1632811" y="5096432"/>
            <a:ext cx="831102" cy="2662891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9DD3DC90-FD8D-47C7-A7AC-00ABB1B16F67}"/>
              </a:ext>
            </a:extLst>
          </p:cNvPr>
          <p:cNvSpPr/>
          <p:nvPr/>
        </p:nvSpPr>
        <p:spPr>
          <a:xfrm>
            <a:off x="7081850" y="4347092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30A64E-EF8B-440E-B8B1-2DE043EADDFC}"/>
              </a:ext>
            </a:extLst>
          </p:cNvPr>
          <p:cNvSpPr/>
          <p:nvPr/>
        </p:nvSpPr>
        <p:spPr>
          <a:xfrm>
            <a:off x="7181709" y="4446951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A7A463-D0C4-4162-880B-D80D7439D9F0}"/>
              </a:ext>
            </a:extLst>
          </p:cNvPr>
          <p:cNvCxnSpPr>
            <a:cxnSpLocks/>
          </p:cNvCxnSpPr>
          <p:nvPr/>
        </p:nvCxnSpPr>
        <p:spPr>
          <a:xfrm flipV="1">
            <a:off x="6951667" y="5604912"/>
            <a:ext cx="655189" cy="2061544"/>
          </a:xfrm>
          <a:prstGeom prst="line">
            <a:avLst/>
          </a:prstGeom>
          <a:ln w="15875">
            <a:solidFill>
              <a:srgbClr val="FF00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CB5B87-2075-4CEA-88D7-EEBE0FEDA58C}"/>
              </a:ext>
            </a:extLst>
          </p:cNvPr>
          <p:cNvCxnSpPr>
            <a:cxnSpLocks/>
          </p:cNvCxnSpPr>
          <p:nvPr/>
        </p:nvCxnSpPr>
        <p:spPr>
          <a:xfrm flipV="1">
            <a:off x="6568716" y="5228659"/>
            <a:ext cx="831102" cy="2662891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>
            <a:extLst>
              <a:ext uri="{FF2B5EF4-FFF2-40B4-BE49-F238E27FC236}">
                <a16:creationId xmlns:a16="http://schemas.microsoft.com/office/drawing/2014/main" id="{BE9CC37C-4544-40E0-BA4F-0215141579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381973" y="4510573"/>
            <a:ext cx="639742" cy="63974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7879B73-DE0E-4905-9299-0AFCCF1F8A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292402" y="4528395"/>
            <a:ext cx="639742" cy="63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C143A3-4FDC-4902-ABE2-5E50D12B1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47"/>
          <a:stretch/>
        </p:blipFill>
        <p:spPr>
          <a:xfrm>
            <a:off x="-4643" y="-10638"/>
            <a:ext cx="12329572" cy="7120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8883D1-9C51-4D7E-8816-53227A13EC14}"/>
              </a:ext>
            </a:extLst>
          </p:cNvPr>
          <p:cNvSpPr/>
          <p:nvPr/>
        </p:nvSpPr>
        <p:spPr>
          <a:xfrm>
            <a:off x="1" y="0"/>
            <a:ext cx="12324928" cy="6984525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75E4F-0CF3-4CFD-8669-B6BFD92E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790" y="27897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chemeClr val="bg1"/>
                </a:solidFill>
                <a:latin typeface="Bebas Neue Bold" panose="020B0606020202050201" pitchFamily="34" charset="-52"/>
              </a:rPr>
              <a:t>Улучшение внутрикорпоративных коммуникаций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C9E6B-E10B-48CC-AC60-9249685D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294" y="33956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Возможность общаться снизив издержку на доверие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D9A6CB-7055-45FD-AD9F-AF335E3A1FCC}"/>
              </a:ext>
            </a:extLst>
          </p:cNvPr>
          <p:cNvCxnSpPr>
            <a:cxnSpLocks/>
          </p:cNvCxnSpPr>
          <p:nvPr/>
        </p:nvCxnSpPr>
        <p:spPr>
          <a:xfrm flipV="1">
            <a:off x="182880" y="2068830"/>
            <a:ext cx="4183380" cy="5853226"/>
          </a:xfrm>
          <a:prstGeom prst="line">
            <a:avLst/>
          </a:prstGeom>
          <a:ln w="25400">
            <a:solidFill>
              <a:srgbClr val="FF0000"/>
            </a:solidFill>
            <a:prstDash val="sys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A2CF0D-616E-4FC8-8820-E924D46D387B}"/>
              </a:ext>
            </a:extLst>
          </p:cNvPr>
          <p:cNvCxnSpPr>
            <a:cxnSpLocks/>
          </p:cNvCxnSpPr>
          <p:nvPr/>
        </p:nvCxnSpPr>
        <p:spPr>
          <a:xfrm>
            <a:off x="11175359" y="5166701"/>
            <a:ext cx="0" cy="427610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D2A0D2D-5612-4B0F-AEF1-789088EB5530}"/>
              </a:ext>
            </a:extLst>
          </p:cNvPr>
          <p:cNvSpPr/>
          <p:nvPr/>
        </p:nvSpPr>
        <p:spPr>
          <a:xfrm>
            <a:off x="3017120" y="2935272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C21B12A-F628-4585-BDD8-FD07FF4BA9E2}"/>
              </a:ext>
            </a:extLst>
          </p:cNvPr>
          <p:cNvSpPr/>
          <p:nvPr/>
        </p:nvSpPr>
        <p:spPr>
          <a:xfrm>
            <a:off x="2943099" y="2849245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7F741391-EEBB-4226-B451-5017A651736A}"/>
              </a:ext>
            </a:extLst>
          </p:cNvPr>
          <p:cNvSpPr/>
          <p:nvPr/>
        </p:nvSpPr>
        <p:spPr>
          <a:xfrm rot="16200000">
            <a:off x="11300383" y="3918399"/>
            <a:ext cx="2191931" cy="2433554"/>
          </a:xfrm>
          <a:prstGeom prst="arc">
            <a:avLst>
              <a:gd name="adj1" fmla="val 16200000"/>
              <a:gd name="adj2" fmla="val 96785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77481B-F770-47F1-9B6B-6BAC2C11B28A}"/>
              </a:ext>
            </a:extLst>
          </p:cNvPr>
          <p:cNvSpPr/>
          <p:nvPr/>
        </p:nvSpPr>
        <p:spPr>
          <a:xfrm>
            <a:off x="1588818" y="4643658"/>
            <a:ext cx="1050014" cy="1050014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01B98F1-CB4D-41A7-AAA3-2570EE202475}"/>
              </a:ext>
            </a:extLst>
          </p:cNvPr>
          <p:cNvSpPr/>
          <p:nvPr/>
        </p:nvSpPr>
        <p:spPr>
          <a:xfrm>
            <a:off x="1688677" y="4743517"/>
            <a:ext cx="850295" cy="8502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B1316E3-DD7C-4E8F-A4CA-4BDE64D4C1D8}"/>
              </a:ext>
            </a:extLst>
          </p:cNvPr>
          <p:cNvSpPr txBox="1">
            <a:spLocks/>
          </p:cNvSpPr>
          <p:nvPr/>
        </p:nvSpPr>
        <p:spPr>
          <a:xfrm>
            <a:off x="2802544" y="49767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Bebas Neue Bold" panose="020B0606020202050201" pitchFamily="34" charset="-52"/>
              </a:rPr>
              <a:t>Мы одной крови - тимбилдинг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6805ED-B10B-4F1B-A015-293CCB772884}"/>
              </a:ext>
            </a:extLst>
          </p:cNvPr>
          <p:cNvCxnSpPr>
            <a:cxnSpLocks/>
          </p:cNvCxnSpPr>
          <p:nvPr/>
        </p:nvCxnSpPr>
        <p:spPr>
          <a:xfrm flipV="1">
            <a:off x="11379188" y="5324871"/>
            <a:ext cx="0" cy="4033308"/>
          </a:xfrm>
          <a:prstGeom prst="line">
            <a:avLst/>
          </a:prstGeom>
          <a:ln w="2222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3632BD1D-5E83-4593-8DE8-D4483FEBB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78793" y="4846050"/>
            <a:ext cx="641302" cy="64130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0905A86-9EFA-4CDF-ADA6-945BB7C78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159496" y="3023591"/>
            <a:ext cx="617220" cy="61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68EF9B-B020-4790-833F-E34ACABA9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6" b="9869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71CA22-8003-4591-8BC4-2EFD3CA3AF19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B392C3-43F5-41FF-A309-6FE542357DA0}"/>
              </a:ext>
            </a:extLst>
          </p:cNvPr>
          <p:cNvCxnSpPr>
            <a:cxnSpLocks/>
          </p:cNvCxnSpPr>
          <p:nvPr/>
        </p:nvCxnSpPr>
        <p:spPr>
          <a:xfrm flipV="1">
            <a:off x="3273113" y="3612822"/>
            <a:ext cx="2333521" cy="5128281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EFA0BE-70E5-4FF6-8948-02794E6BBDC0}"/>
              </a:ext>
            </a:extLst>
          </p:cNvPr>
          <p:cNvCxnSpPr>
            <a:cxnSpLocks/>
          </p:cNvCxnSpPr>
          <p:nvPr/>
        </p:nvCxnSpPr>
        <p:spPr>
          <a:xfrm flipV="1">
            <a:off x="5961985" y="-2357723"/>
            <a:ext cx="2333521" cy="5128281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F2E2240-FC0D-4592-9ED9-CE4652B5317E}"/>
              </a:ext>
            </a:extLst>
          </p:cNvPr>
          <p:cNvSpPr/>
          <p:nvPr/>
        </p:nvSpPr>
        <p:spPr>
          <a:xfrm>
            <a:off x="3774225" y="855600"/>
            <a:ext cx="4375518" cy="4375518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66E9B6-F514-436A-B15F-D35ABFBDB34B}"/>
              </a:ext>
            </a:extLst>
          </p:cNvPr>
          <p:cNvSpPr/>
          <p:nvPr/>
        </p:nvSpPr>
        <p:spPr>
          <a:xfrm>
            <a:off x="4233628" y="1283487"/>
            <a:ext cx="3447950" cy="3447950"/>
          </a:xfrm>
          <a:prstGeom prst="ellips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F2B92-31E3-4344-AD3E-B68551B1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8057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  <a:t>Позитивный </a:t>
            </a:r>
            <a:b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</a:br>
            <a: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  <a:t>имидж </a:t>
            </a:r>
            <a:b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</a:br>
            <a:r>
              <a:rPr lang="ru-RU" sz="5400" dirty="0">
                <a:solidFill>
                  <a:schemeClr val="bg1"/>
                </a:solidFill>
                <a:latin typeface="Bebas Neue Bold" panose="020B0606020202050201" pitchFamily="34" charset="-52"/>
              </a:rPr>
              <a:t>компании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0DBF-FF1E-4ADF-B250-3CE7A1440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048" y="49363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bg1"/>
                </a:solidFill>
                <a:latin typeface="Bebas Neue Bold" panose="020B0606020202050201" pitchFamily="34" charset="-52"/>
              </a:rPr>
              <a:t>Увеличение продаж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40613A-2F91-485D-9D0D-A1CFB4EA5D79}"/>
              </a:ext>
            </a:extLst>
          </p:cNvPr>
          <p:cNvSpPr txBox="1">
            <a:spLocks/>
          </p:cNvSpPr>
          <p:nvPr/>
        </p:nvSpPr>
        <p:spPr>
          <a:xfrm>
            <a:off x="699803" y="58500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dirty="0">
                <a:solidFill>
                  <a:schemeClr val="bg1"/>
                </a:solidFill>
                <a:latin typeface="Bebas Neue Bold" panose="020B0606020202050201" pitchFamily="34" charset="-52"/>
              </a:rPr>
              <a:t>Доверие клиентов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D9917D-1B75-4F4F-BB2C-AE6DCF92915D}"/>
              </a:ext>
            </a:extLst>
          </p:cNvPr>
          <p:cNvCxnSpPr>
            <a:cxnSpLocks/>
          </p:cNvCxnSpPr>
          <p:nvPr/>
        </p:nvCxnSpPr>
        <p:spPr>
          <a:xfrm flipV="1">
            <a:off x="394338" y="1429232"/>
            <a:ext cx="1750495" cy="5608670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4719EB-6BA7-4BFD-93CA-8BB92B62AFC5}"/>
              </a:ext>
            </a:extLst>
          </p:cNvPr>
          <p:cNvCxnSpPr>
            <a:cxnSpLocks/>
          </p:cNvCxnSpPr>
          <p:nvPr/>
        </p:nvCxnSpPr>
        <p:spPr>
          <a:xfrm flipV="1">
            <a:off x="6924678" y="5682783"/>
            <a:ext cx="1750495" cy="5608670"/>
          </a:xfrm>
          <a:prstGeom prst="line">
            <a:avLst/>
          </a:prstGeom>
          <a:ln w="15875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55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</TotalTime>
  <Words>52</Words>
  <Application>Microsoft Office PowerPoint</Application>
  <PresentationFormat>Широкоэкранный</PresentationFormat>
  <Paragraphs>16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Bebas Neue Bold</vt:lpstr>
      <vt:lpstr>Calibri</vt:lpstr>
      <vt:lpstr>Calibri Light</vt:lpstr>
      <vt:lpstr>Office Theme</vt:lpstr>
      <vt:lpstr>Презентация PowerPoint</vt:lpstr>
      <vt:lpstr>Презентация PowerPoint</vt:lpstr>
      <vt:lpstr>Здоровье</vt:lpstr>
      <vt:lpstr>Спорт - улучшение дисциплины в компании</vt:lpstr>
      <vt:lpstr>Улучшение внутрикорпоративных коммуникаций</vt:lpstr>
      <vt:lpstr>Позитивный  имидж  компании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Zhidkov</dc:creator>
  <cp:lastModifiedBy>rybts</cp:lastModifiedBy>
  <cp:revision>18</cp:revision>
  <dcterms:created xsi:type="dcterms:W3CDTF">2020-10-21T18:14:07Z</dcterms:created>
  <dcterms:modified xsi:type="dcterms:W3CDTF">2020-10-23T07:46:10Z</dcterms:modified>
</cp:coreProperties>
</file>