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802" r:id="rId3"/>
  </p:sldMasterIdLst>
  <p:notesMasterIdLst>
    <p:notesMasterId r:id="rId22"/>
  </p:notesMasterIdLst>
  <p:handoutMasterIdLst>
    <p:handoutMasterId r:id="rId23"/>
  </p:handoutMasterIdLst>
  <p:sldIdLst>
    <p:sldId id="402" r:id="rId4"/>
    <p:sldId id="512" r:id="rId5"/>
    <p:sldId id="520" r:id="rId6"/>
    <p:sldId id="516" r:id="rId7"/>
    <p:sldId id="497" r:id="rId8"/>
    <p:sldId id="521" r:id="rId9"/>
    <p:sldId id="491" r:id="rId10"/>
    <p:sldId id="527" r:id="rId11"/>
    <p:sldId id="500" r:id="rId12"/>
    <p:sldId id="536" r:id="rId13"/>
    <p:sldId id="501" r:id="rId14"/>
    <p:sldId id="502" r:id="rId15"/>
    <p:sldId id="503" r:id="rId16"/>
    <p:sldId id="531" r:id="rId17"/>
    <p:sldId id="534" r:id="rId18"/>
    <p:sldId id="533" r:id="rId19"/>
    <p:sldId id="535" r:id="rId20"/>
    <p:sldId id="449" r:id="rId21"/>
  </p:sldIdLst>
  <p:sldSz cx="17340263" cy="9753600"/>
  <p:notesSz cx="6669088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00838E"/>
    <a:srgbClr val="D9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268"/>
  </p:normalViewPr>
  <p:slideViewPr>
    <p:cSldViewPr snapToGrid="0" snapToObjects="1">
      <p:cViewPr varScale="1">
        <p:scale>
          <a:sx n="53" d="100"/>
          <a:sy n="53" d="100"/>
        </p:scale>
        <p:origin x="72" y="269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77178"/>
    </p:cViewPr>
  </p:sorterViewPr>
  <p:notesViewPr>
    <p:cSldViewPr snapToGrid="0" snapToObjects="1">
      <p:cViewPr varScale="1">
        <p:scale>
          <a:sx n="77" d="100"/>
          <a:sy n="77" d="100"/>
        </p:scale>
        <p:origin x="21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Факторы влияющие на здоровье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D5-4D54-A9B6-E445696734A0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D5-4D54-A9B6-E445696734A0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D5-4D54-A9B6-E445696734A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D5-4D54-A9B6-E445696734A0}"/>
              </c:ext>
            </c:extLst>
          </c:dPt>
          <c:dLbls>
            <c:dLbl>
              <c:idx val="0"/>
              <c:layout>
                <c:manualLayout>
                  <c:x val="-0.11910796781105107"/>
                  <c:y val="0.15646445639935591"/>
                </c:manualLayout>
              </c:layout>
              <c:tx>
                <c:rich>
                  <a:bodyPr/>
                  <a:lstStyle/>
                  <a:p>
                    <a:fld id="{E3CAA8FB-6544-4C07-B522-175AA3F6A2EE}" type="PERCENTAGE">
                      <a:rPr kumimoji="0" lang="en-US" sz="3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2B82"/>
                        </a:solidFill>
                        <a:effectLst/>
                        <a:uFillTx/>
                        <a:latin typeface="Arial Black" panose="020B0A04020102020204" pitchFamily="34" charset="0"/>
                        <a:ea typeface="+mn-ea"/>
                        <a:cs typeface="+mn-cs"/>
                        <a:sym typeface="Palatino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D5-4D54-A9B6-E445696734A0}"/>
                </c:ext>
              </c:extLst>
            </c:dLbl>
            <c:dLbl>
              <c:idx val="1"/>
              <c:layout>
                <c:manualLayout>
                  <c:x val="-0.1536092352489232"/>
                  <c:y val="9.1869914795783989E-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36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669D71-05E2-41A0-84F2-F25D568B4347}" type="PERCENTAGE">
                      <a:rPr kumimoji="0" lang="en-US" sz="3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2B82"/>
                        </a:solidFill>
                        <a:effectLst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rPr>
                      <a:pPr algn="ctr" rtl="0">
                        <a:defRPr sz="3600" b="1">
                          <a:solidFill>
                            <a:prstClr val="white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36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D5-4D54-A9B6-E445696734A0}"/>
                </c:ext>
              </c:extLst>
            </c:dLbl>
            <c:dLbl>
              <c:idx val="2"/>
              <c:layout>
                <c:manualLayout>
                  <c:x val="-0.12442406910453559"/>
                  <c:y val="-0.15265522868926168"/>
                </c:manualLayout>
              </c:layout>
              <c:tx>
                <c:rich>
                  <a:bodyPr/>
                  <a:lstStyle/>
                  <a:p>
                    <a:fld id="{6B8B480D-4DF1-41E4-B789-069EAC94F6FC}" type="PERCENTAGE">
                      <a:rPr kumimoji="0" lang="en-US" sz="3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2B82"/>
                        </a:solidFill>
                        <a:effectLst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6D5-4D54-A9B6-E445696734A0}"/>
                </c:ext>
              </c:extLst>
            </c:dLbl>
            <c:dLbl>
              <c:idx val="3"/>
              <c:layout>
                <c:manualLayout>
                  <c:x val="0.12960401773308772"/>
                  <c:y val="-1.0931092503272217E-2"/>
                </c:manualLayout>
              </c:layout>
              <c:tx>
                <c:rich>
                  <a:bodyPr/>
                  <a:lstStyle/>
                  <a:p>
                    <a:fld id="{C3239BFE-3B4F-4B52-8C87-BFF152DD92C1}" type="PERCENTAGE">
                      <a:rPr kumimoji="0" lang="en-US" sz="3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2B82"/>
                        </a:solidFill>
                        <a:effectLst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D5-4D54-A9B6-E44569673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Наследственность</c:v>
                </c:pt>
                <c:pt idx="1">
                  <c:v>Состояние системы здравохранения</c:v>
                </c:pt>
                <c:pt idx="2">
                  <c:v>Социально-экономисечкие и экологические факторы</c:v>
                </c:pt>
                <c:pt idx="3">
                  <c:v>Образ жизни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5-4D54-A9B6-E445696734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55885219150022"/>
          <c:y val="9.8618526715996441E-2"/>
          <c:w val="0.35144110651589544"/>
          <c:h val="0.90066090373765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spcAft>
              <a:spcPts val="0"/>
            </a:spcAft>
            <a:defRPr sz="2000" b="0" i="0" u="none" strike="noStrike" kern="1200" baseline="0">
              <a:solidFill>
                <a:srgbClr val="002B82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689B-4BAF-44E2-85F9-CEA45520B9FA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E756B-5975-4263-80AD-EDD42704A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67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889212" y="4715907"/>
            <a:ext cx="4890665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E655-46AE-44CD-842C-B7E94128B3E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8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E655-46AE-44CD-842C-B7E94128B3E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97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E655-46AE-44CD-842C-B7E94128B3E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7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E655-46AE-44CD-842C-B7E94128B3E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59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E655-46AE-44CD-842C-B7E94128B3E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89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E655-46AE-44CD-842C-B7E94128B3E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09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E655-46AE-44CD-842C-B7E94128B3E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98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E655-46AE-44CD-842C-B7E94128B3E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0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4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16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1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11D7A-0707-2A42-84F1-BD8789A3E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8B39BE-BB00-2C4E-80CF-E118D6EB9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8F116-943E-CB43-ACDE-BFB2D4CE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E93E8-4793-8749-84B8-554C4FD4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1E0C-7871-FD46-96AB-3BBA4F08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37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EE692-F24F-0943-A16D-D983A0DB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4B94E-D8CE-4C4A-B741-D1C8B0D35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2419DB-E634-BE48-A4A5-DB7249BC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948415-77CB-0B40-BE98-F231147F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1F43C-3963-E54D-BC66-AC4B7A0A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97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04629-3F36-3343-A324-F94AC191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61D29-FEA1-CA4E-8581-9F958768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7F2B5B-1884-E94A-8E66-BBBC1C40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65C56C-A621-E64C-A021-A4D77A62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31FFC2-4B8C-B546-BAC7-CF8D69B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02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72D69-2AB0-C14A-9519-BC94DCF1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866BC-BCEA-E04D-B566-D0593A25B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285F0-BC20-4447-85FD-AF1F2FB37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4E6251-2EEE-364F-B4F1-663AEF69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50E768-55D8-C14E-8F03-91472443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A93306-F522-3444-B5D6-5ED1BB6A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6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6A2EC-824E-B343-99D1-7596F200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85E6ED-83F7-1A43-A3BD-F0E8038B9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B1D8E2-F649-B346-9596-4D33CA8F4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06EED-E1E4-5E4A-B464-D1399830D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BDA7FC-B231-604E-BCD4-EA974A90A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C676EE-CBA1-8F42-A2B9-CF3CC763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1DA769-6265-BB4B-A8B4-F8921638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04D05-482F-8A46-832E-0AF8B1CE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72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3CA86-0275-9648-AEB2-0A995D9D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21E139-E85E-774D-A158-A91545FF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A8AB51-592F-7744-B5E7-AE305D20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D42536-BEC0-AF47-849C-A87DE932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03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A3C905-E20F-E148-8899-48E4D4CC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EC9DBA-9ADE-084B-A849-7FE4E67B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5C1673-51A8-3740-9D00-B0138BBA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560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80EFF-D234-C143-B3A1-85337373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F87AD-B795-5F44-8BF3-CC36FC46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C76F81-A4E4-B848-B3C4-87CA2379C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12ADCB-3E9A-FC47-9367-6808E31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7E409-A75F-2147-9487-6B063315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05CA67-4E0B-2240-9F3E-E366CAA2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88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151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C4C24-F6A3-8946-A1E3-537C4D8D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D7C71D-4B1A-BD49-943C-CD150CF6D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3DDD87-77C9-C14F-BF6F-E595EC5DD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33EA90-26F7-1A49-8DB0-08DEB5C7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28B4F-B626-EA41-8E66-60B97756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1885FA-E08E-A14F-AE9C-7FEBB8BE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58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7A3EA-5987-714F-A428-EB864E3C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445BB2-C15E-2940-B65C-5BC7A8A19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4F604-6950-814B-A2F2-D533274B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101A84-DF61-114C-876F-63E868E3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D96BA-E8C0-AF43-A521-55BC7A7E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081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F65E5D-E042-5347-AE92-747E68C85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2A93D-4311-C24A-8B5C-F5F43C810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C8ED4-7F6B-DF44-8E42-B6F58D11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B0F39-57B2-0947-9DD6-E92C03E3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32A26-97B7-5E49-8DF8-5E678FEF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93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15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09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923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779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732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241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60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19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544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156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505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7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3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9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90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72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52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2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4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7963D-7034-564A-ACA7-DF318BAE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D15824-4D48-074F-8E7F-F008EAB7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086CE-EA52-ED44-921D-FA9849EBE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fld id="{5E37CDE3-95E5-5044-8325-3B50C7E2B62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B7C7F-C6AB-5B4C-8B2F-28F42FDD7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6A648-0E67-8849-B0A3-89158C855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fld id="{4C1D5A4F-8525-5246-932F-842C319F6EC2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6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fld id="{7CA34295-A62A-4834-B1C4-EAF1024F418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21.10.2020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fld id="{168C6E3F-EEF1-4D4F-9BC7-FB981E253A2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5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jpg"/><Relationship Id="rId7" Type="http://schemas.openxmlformats.org/officeDocument/2006/relationships/image" Target="../media/image6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0.png"/><Relationship Id="rId5" Type="http://schemas.openxmlformats.org/officeDocument/2006/relationships/image" Target="NULL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60134A-2428-4943-8A7B-A6F892504070}"/>
              </a:ext>
            </a:extLst>
          </p:cNvPr>
          <p:cNvSpPr txBox="1"/>
          <p:nvPr/>
        </p:nvSpPr>
        <p:spPr>
          <a:xfrm flipH="1">
            <a:off x="291547" y="8130852"/>
            <a:ext cx="11225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ru-RU" sz="4400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Управление </a:t>
            </a:r>
            <a:r>
              <a:rPr lang="ru-RU" sz="4400" kern="120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well-being активностью </a:t>
            </a:r>
            <a:r>
              <a:rPr lang="ru-RU" sz="4400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работников</a:t>
            </a:r>
            <a:endParaRPr lang="ru-RU" sz="4400" kern="120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961495"/>
            <a:ext cx="5485139" cy="1023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60134A-2428-4943-8A7B-A6F892504070}"/>
              </a:ext>
            </a:extLst>
          </p:cNvPr>
          <p:cNvSpPr txBox="1"/>
          <p:nvPr/>
        </p:nvSpPr>
        <p:spPr>
          <a:xfrm flipH="1">
            <a:off x="12077700" y="8977237"/>
            <a:ext cx="511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ru-RU" sz="1600" i="1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«</a:t>
            </a:r>
            <a:r>
              <a:rPr lang="ru-RU" sz="1600" i="1" kern="120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Корпоративный спорт: зачем он нужен</a:t>
            </a:r>
            <a:r>
              <a:rPr lang="ru-RU" sz="1600" i="1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?» </a:t>
            </a:r>
          </a:p>
          <a:p>
            <a:pPr algn="l" defTabSz="1300460" hangingPunct="1"/>
            <a:r>
              <a:rPr lang="ru-RU" sz="1600" i="1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Семинар СБК 23.10.20</a:t>
            </a:r>
            <a:endParaRPr lang="ru-RU" sz="1600" i="1" kern="120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9104" y="1470992"/>
            <a:ext cx="16478148" cy="6178037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972" y="2628442"/>
            <a:ext cx="4648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ru-RU" sz="3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5538" y="2628442"/>
            <a:ext cx="4648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92063" y="2628442"/>
            <a:ext cx="4648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4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3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12316" y="8130827"/>
            <a:ext cx="6674644" cy="1170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Единое платформенное решение</a:t>
            </a:r>
            <a:endParaRPr lang="ru-RU" b="1" kern="1200" dirty="0">
              <a:solidFill>
                <a:srgbClr val="002B8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299104" y="964828"/>
            <a:ext cx="15748616" cy="5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0150" tIns="70077" rIns="140150" bIns="70077" numCol="1" anchor="b" anchorCtr="0" compatLnSpc="1">
            <a:prstTxWarp prst="textNoShape">
              <a:avLst/>
            </a:prstTxWarp>
          </a:bodyPr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Как решить задачу по построению эффективной </a:t>
            </a:r>
            <a:r>
              <a:rPr lang="ru-RU" sz="4800" b="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системы?</a:t>
            </a:r>
            <a:endParaRPr lang="en-US" sz="4800" b="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 txBox="1">
            <a:spLocks/>
          </p:cNvSpPr>
          <p:nvPr/>
        </p:nvSpPr>
        <p:spPr bwMode="auto">
          <a:xfrm>
            <a:off x="299104" y="651473"/>
            <a:ext cx="15748616" cy="596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40150" tIns="70077" rIns="140150" bIns="70077" numCol="1" anchor="b" anchorCtr="0" compatLnSpc="1">
            <a:prstTxWarp prst="textNoShape">
              <a:avLst/>
            </a:prstTxWarp>
          </a:bodyPr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Целостный подход</a:t>
            </a:r>
            <a:endParaRPr lang="en-US" sz="4800" b="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252" y="1309169"/>
            <a:ext cx="2936548" cy="205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ru-RU" sz="199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B053503-4EA7-4E9F-9AE7-6654CBDF0E8F}"/>
              </a:ext>
            </a:extLst>
          </p:cNvPr>
          <p:cNvSpPr/>
          <p:nvPr/>
        </p:nvSpPr>
        <p:spPr>
          <a:xfrm>
            <a:off x="1180692" y="5772252"/>
            <a:ext cx="3223668" cy="2816328"/>
          </a:xfrm>
          <a:prstGeom prst="ellipse">
            <a:avLst/>
          </a:prstGeom>
          <a:solidFill>
            <a:srgbClr val="702082"/>
          </a:solidFill>
          <a:ln w="2540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18" b="1" dirty="0" err="1">
                <a:solidFill>
                  <a:schemeClr val="bg1"/>
                </a:solidFill>
                <a:latin typeface="Arial Black" panose="020B0A04020102020204" pitchFamily="34" charset="0"/>
                <a:ea typeface="MS PGothic" pitchFamily="34" charset="-128"/>
                <a:cs typeface="ＭＳ Ｐゴシック" charset="0"/>
              </a:rPr>
              <a:t>Well-being</a:t>
            </a:r>
            <a:r>
              <a:rPr lang="ru-RU" sz="2418" b="1" dirty="0">
                <a:solidFill>
                  <a:schemeClr val="bg1"/>
                </a:solidFill>
                <a:latin typeface="Arial Black" panose="020B0A04020102020204" pitchFamily="34" charset="0"/>
                <a:ea typeface="MS PGothic" pitchFamily="34" charset="-128"/>
                <a:cs typeface="ＭＳ Ｐゴシック" charset="0"/>
              </a:rPr>
              <a:t> 1.0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08831F-17EE-4CA8-A8C2-2F9B276963FC}"/>
              </a:ext>
            </a:extLst>
          </p:cNvPr>
          <p:cNvSpPr/>
          <p:nvPr/>
        </p:nvSpPr>
        <p:spPr>
          <a:xfrm>
            <a:off x="541013" y="5168758"/>
            <a:ext cx="4455231" cy="4875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B82"/>
                </a:solidFill>
                <a:latin typeface="Arial Black" panose="020B0A04020102020204" pitchFamily="34" charset="0"/>
              </a:rPr>
              <a:t>Физическое здоровье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0B92DF-02E5-45CA-B0E4-052527B79D8F}"/>
              </a:ext>
            </a:extLst>
          </p:cNvPr>
          <p:cNvSpPr/>
          <p:nvPr/>
        </p:nvSpPr>
        <p:spPr>
          <a:xfrm>
            <a:off x="6040674" y="1901435"/>
            <a:ext cx="5172752" cy="12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B82"/>
                </a:solidFill>
                <a:latin typeface="Arial Black" panose="020B0A04020102020204" pitchFamily="34" charset="0"/>
              </a:rPr>
              <a:t>Well-being 1.0 + </a:t>
            </a:r>
            <a:r>
              <a:rPr lang="ru-RU" sz="2400" b="1" dirty="0">
                <a:solidFill>
                  <a:srgbClr val="002B82"/>
                </a:solidFill>
                <a:latin typeface="Arial Black" panose="020B0A04020102020204" pitchFamily="34" charset="0"/>
              </a:rPr>
              <a:t>финансовое и эмоциональное благополучие</a:t>
            </a:r>
            <a:r>
              <a:rPr lang="en-US" sz="2400" b="1" dirty="0">
                <a:solidFill>
                  <a:srgbClr val="002B82"/>
                </a:solidFill>
                <a:latin typeface="Arial Black" panose="020B0A04020102020204" pitchFamily="34" charset="0"/>
              </a:rPr>
              <a:t> </a:t>
            </a:r>
            <a:endParaRPr lang="ru-RU" sz="2400" b="1" dirty="0">
              <a:solidFill>
                <a:srgbClr val="002B82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08831F-17EE-4CA8-A8C2-2F9B276963FC}"/>
              </a:ext>
            </a:extLst>
          </p:cNvPr>
          <p:cNvSpPr/>
          <p:nvPr/>
        </p:nvSpPr>
        <p:spPr>
          <a:xfrm>
            <a:off x="12532879" y="4280627"/>
            <a:ext cx="3564508" cy="8649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B82"/>
                </a:solidFill>
                <a:latin typeface="Arial Black" panose="020B0A04020102020204" pitchFamily="34" charset="0"/>
              </a:rPr>
              <a:t>Целостный подход</a:t>
            </a:r>
            <a:r>
              <a:rPr lang="en-US" sz="2400" b="1" dirty="0">
                <a:solidFill>
                  <a:srgbClr val="002B82"/>
                </a:solidFill>
                <a:latin typeface="Arial Black" panose="020B0A04020102020204" pitchFamily="34" charset="0"/>
              </a:rPr>
              <a:t>*</a:t>
            </a:r>
            <a:endParaRPr lang="ru-RU" sz="2400" b="1" dirty="0">
              <a:solidFill>
                <a:srgbClr val="002B82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208831F-17EE-4CA8-A8C2-2F9B276963FC}"/>
              </a:ext>
            </a:extLst>
          </p:cNvPr>
          <p:cNvSpPr/>
          <p:nvPr/>
        </p:nvSpPr>
        <p:spPr>
          <a:xfrm>
            <a:off x="159147" y="9376505"/>
            <a:ext cx="15255023" cy="3265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 smtClean="0">
                <a:solidFill>
                  <a:schemeClr val="bg1"/>
                </a:solidFill>
              </a:rPr>
              <a:t>*</a:t>
            </a:r>
            <a:r>
              <a:rPr lang="ru-RU" sz="1422" i="1" dirty="0">
                <a:solidFill>
                  <a:srgbClr val="002B82"/>
                </a:solidFill>
                <a:latin typeface="Calibri"/>
              </a:rPr>
              <a:t>переход от разовых </a:t>
            </a:r>
            <a:r>
              <a:rPr lang="ru-RU" sz="1422" i="1" dirty="0" smtClean="0">
                <a:solidFill>
                  <a:srgbClr val="002B82"/>
                </a:solidFill>
                <a:latin typeface="Calibri"/>
              </a:rPr>
              <a:t>моно программ </a:t>
            </a:r>
            <a:r>
              <a:rPr lang="ru-RU" sz="1422" i="1" dirty="0">
                <a:solidFill>
                  <a:srgbClr val="002B82"/>
                </a:solidFill>
                <a:latin typeface="Calibri"/>
              </a:rPr>
              <a:t>к комплексному походу в вопросах благополучия. </a:t>
            </a:r>
            <a:r>
              <a:rPr lang="ru-RU" sz="1422" i="1" dirty="0" smtClean="0">
                <a:solidFill>
                  <a:srgbClr val="002B82"/>
                </a:solidFill>
                <a:latin typeface="Calibri"/>
              </a:rPr>
              <a:t>Подход </a:t>
            </a:r>
            <a:r>
              <a:rPr lang="ru-RU" sz="1422" i="1" dirty="0">
                <a:solidFill>
                  <a:srgbClr val="002B82"/>
                </a:solidFill>
                <a:latin typeface="Calibri"/>
              </a:rPr>
              <a:t>включает заботу о здоровье, финансах, социальных связях и эмоциях.. </a:t>
            </a:r>
            <a:r>
              <a:rPr lang="en-US" sz="1422" i="1" dirty="0">
                <a:solidFill>
                  <a:srgbClr val="002B82"/>
                </a:solidFill>
                <a:latin typeface="Calibri"/>
              </a:rPr>
              <a:t>Willis Towers Watson</a:t>
            </a:r>
            <a:r>
              <a:rPr lang="ru-RU" sz="1422" i="1" dirty="0">
                <a:solidFill>
                  <a:srgbClr val="002B82"/>
                </a:solidFill>
                <a:latin typeface="Calibri"/>
              </a:rPr>
              <a:t> 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B053503-4EA7-4E9F-9AE7-6654CBDF0E8F}"/>
              </a:ext>
            </a:extLst>
          </p:cNvPr>
          <p:cNvSpPr/>
          <p:nvPr/>
        </p:nvSpPr>
        <p:spPr>
          <a:xfrm>
            <a:off x="6823274" y="3272702"/>
            <a:ext cx="3223668" cy="2816328"/>
          </a:xfrm>
          <a:prstGeom prst="ellipse">
            <a:avLst/>
          </a:prstGeom>
          <a:solidFill>
            <a:srgbClr val="702082"/>
          </a:solidFill>
          <a:ln w="2540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r>
              <a:rPr lang="ru-RU" sz="2418" b="1" kern="1200" dirty="0" err="1">
                <a:solidFill>
                  <a:schemeClr val="bg1"/>
                </a:solidFill>
                <a:latin typeface="Arial Black" panose="020B0A04020102020204" pitchFamily="34" charset="0"/>
                <a:ea typeface="MS PGothic" pitchFamily="34" charset="-128"/>
                <a:cs typeface="ＭＳ Ｐゴシック" charset="0"/>
              </a:rPr>
              <a:t>Well-being</a:t>
            </a:r>
            <a:r>
              <a:rPr lang="ru-RU" sz="2418" b="1" kern="1200" dirty="0">
                <a:solidFill>
                  <a:schemeClr val="bg1"/>
                </a:solidFill>
                <a:latin typeface="Arial Black" panose="020B0A04020102020204" pitchFamily="34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US" sz="2418" b="1" kern="1200" dirty="0">
                <a:solidFill>
                  <a:schemeClr val="bg1"/>
                </a:solidFill>
                <a:latin typeface="Arial Black" panose="020B0A04020102020204" pitchFamily="34" charset="0"/>
                <a:ea typeface="MS PGothic" pitchFamily="34" charset="-128"/>
                <a:cs typeface="ＭＳ Ｐゴシック" charset="0"/>
              </a:rPr>
              <a:t>2</a:t>
            </a:r>
            <a:r>
              <a:rPr lang="ru-RU" sz="2418" b="1" kern="1200" dirty="0">
                <a:solidFill>
                  <a:schemeClr val="bg1"/>
                </a:solidFill>
                <a:latin typeface="Arial Black" panose="020B0A04020102020204" pitchFamily="34" charset="0"/>
                <a:ea typeface="MS PGothic" pitchFamily="34" charset="-128"/>
                <a:cs typeface="ＭＳ Ｐゴシック" charset="0"/>
              </a:rPr>
              <a:t>.0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B053503-4EA7-4E9F-9AE7-6654CBDF0E8F}"/>
              </a:ext>
            </a:extLst>
          </p:cNvPr>
          <p:cNvSpPr/>
          <p:nvPr/>
        </p:nvSpPr>
        <p:spPr>
          <a:xfrm>
            <a:off x="12532879" y="698064"/>
            <a:ext cx="3223668" cy="2816328"/>
          </a:xfrm>
          <a:prstGeom prst="ellipse">
            <a:avLst/>
          </a:prstGeom>
          <a:solidFill>
            <a:srgbClr val="702082"/>
          </a:solidFill>
          <a:ln w="2540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r>
              <a:rPr lang="ru-RU" sz="2418" b="1" kern="1200" dirty="0" err="1">
                <a:solidFill>
                  <a:schemeClr val="bg1"/>
                </a:solidFill>
                <a:latin typeface="Arial Black" panose="020B0A04020102020204" pitchFamily="34" charset="0"/>
                <a:ea typeface="MS PGothic" pitchFamily="34" charset="-128"/>
                <a:cs typeface="ＭＳ Ｐゴシック" charset="0"/>
              </a:rPr>
              <a:t>Well-being</a:t>
            </a:r>
            <a:r>
              <a:rPr lang="ru-RU" sz="2418" b="1" kern="1200" dirty="0">
                <a:solidFill>
                  <a:schemeClr val="bg1"/>
                </a:solidFill>
                <a:latin typeface="Arial Black" panose="020B0A04020102020204" pitchFamily="34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US" sz="2418" b="1" kern="1200" dirty="0">
                <a:solidFill>
                  <a:schemeClr val="bg1"/>
                </a:solidFill>
                <a:latin typeface="Arial Black" panose="020B0A04020102020204" pitchFamily="34" charset="0"/>
                <a:ea typeface="MS PGothic" pitchFamily="34" charset="-128"/>
                <a:cs typeface="ＭＳ Ｐゴシック" charset="0"/>
              </a:rPr>
              <a:t>3</a:t>
            </a:r>
            <a:r>
              <a:rPr lang="ru-RU" sz="2418" b="1" kern="1200" dirty="0">
                <a:solidFill>
                  <a:schemeClr val="bg1"/>
                </a:solidFill>
                <a:latin typeface="Arial Black" panose="020B0A04020102020204" pitchFamily="34" charset="0"/>
                <a:ea typeface="MS PGothic" pitchFamily="34" charset="-128"/>
                <a:cs typeface="ＭＳ Ｐゴシック" charset="0"/>
              </a:rPr>
              <a:t>.0</a:t>
            </a:r>
          </a:p>
        </p:txBody>
      </p:sp>
      <p:sp>
        <p:nvSpPr>
          <p:cNvPr id="2" name="Овал 1"/>
          <p:cNvSpPr/>
          <p:nvPr/>
        </p:nvSpPr>
        <p:spPr>
          <a:xfrm>
            <a:off x="3380424" y="7544238"/>
            <a:ext cx="1630680" cy="1529462"/>
          </a:xfrm>
          <a:prstGeom prst="ellipse">
            <a:avLst/>
          </a:prstGeom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7031">
            <a:off x="4001728" y="7601835"/>
            <a:ext cx="976898" cy="976898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 rot="20171759">
            <a:off x="4408766" y="5485083"/>
            <a:ext cx="1705167" cy="1483325"/>
          </a:xfrm>
          <a:prstGeom prst="rightArrow">
            <a:avLst/>
          </a:prstGeom>
          <a:solidFill>
            <a:srgbClr val="002B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20171759">
            <a:off x="10057231" y="2839344"/>
            <a:ext cx="1794189" cy="1483325"/>
          </a:xfrm>
          <a:prstGeom prst="rightArrow">
            <a:avLst/>
          </a:prstGeom>
          <a:solidFill>
            <a:srgbClr val="002B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47" y="8179385"/>
            <a:ext cx="818390" cy="818390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8996474" y="5118174"/>
            <a:ext cx="1630680" cy="1529462"/>
          </a:xfrm>
          <a:prstGeom prst="ellipse">
            <a:avLst/>
          </a:prstGeom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4859919" y="2516394"/>
            <a:ext cx="1630680" cy="1529462"/>
          </a:xfrm>
          <a:prstGeom prst="ellipse">
            <a:avLst/>
          </a:prstGeom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007934" y="2955119"/>
            <a:ext cx="1630680" cy="15294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1695194" y="319404"/>
            <a:ext cx="1630680" cy="15294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4846106" y="248738"/>
            <a:ext cx="1630680" cy="15294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61" y="3069157"/>
            <a:ext cx="1154814" cy="115481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73" y="425022"/>
            <a:ext cx="1154814" cy="115481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894" y="425022"/>
            <a:ext cx="1085084" cy="10850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7031">
            <a:off x="15465324" y="2597528"/>
            <a:ext cx="976898" cy="97689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743" y="3175078"/>
            <a:ext cx="818390" cy="81839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7031">
            <a:off x="9558493" y="5196940"/>
            <a:ext cx="976898" cy="97689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12" y="5774490"/>
            <a:ext cx="818390" cy="818390"/>
          </a:xfrm>
          <a:prstGeom prst="rect">
            <a:avLst/>
          </a:prstGeom>
        </p:spPr>
      </p:pic>
      <p:sp>
        <p:nvSpPr>
          <p:cNvPr id="47" name="Овал 46"/>
          <p:cNvSpPr/>
          <p:nvPr/>
        </p:nvSpPr>
        <p:spPr>
          <a:xfrm>
            <a:off x="6153628" y="5255845"/>
            <a:ext cx="1630680" cy="15294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1862420" y="2676424"/>
            <a:ext cx="1630680" cy="15294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65" y="5453116"/>
            <a:ext cx="1042834" cy="104283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561" y="2937488"/>
            <a:ext cx="1042834" cy="1042834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>
          <a:xfrm>
            <a:off x="11695194" y="5738368"/>
            <a:ext cx="4690527" cy="255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Программа должна охватывать все критичные для работника сферы, выявленные в ходе аудита </a:t>
            </a:r>
          </a:p>
        </p:txBody>
      </p:sp>
    </p:spTree>
    <p:extLst>
      <p:ext uri="{BB962C8B-B14F-4D97-AF65-F5344CB8AC3E}">
        <p14:creationId xmlns:p14="http://schemas.microsoft.com/office/powerpoint/2010/main" val="40657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 txBox="1">
            <a:spLocks/>
          </p:cNvSpPr>
          <p:nvPr/>
        </p:nvSpPr>
        <p:spPr bwMode="auto">
          <a:xfrm>
            <a:off x="2460619" y="1094216"/>
            <a:ext cx="11821438" cy="596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40150" tIns="70077" rIns="140150" bIns="70077" numCol="1" anchor="b" anchorCtr="0" compatLnSpc="1">
            <a:prstTxWarp prst="textNoShape">
              <a:avLst/>
            </a:prstTxWarp>
          </a:bodyPr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Мотивационная</a:t>
            </a:r>
          </a:p>
          <a:p>
            <a:pPr eaLnBrk="1" hangingPunct="1"/>
            <a:r>
              <a:rPr lang="ru-RU" sz="4800" b="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программа</a:t>
            </a:r>
            <a:endParaRPr lang="en-US" sz="4800" b="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047" y="943911"/>
            <a:ext cx="2936548" cy="205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19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1785" y="-33456"/>
            <a:ext cx="8988478" cy="9787055"/>
          </a:xfrm>
          <a:prstGeom prst="rect">
            <a:avLst/>
          </a:prstGeom>
          <a:solidFill>
            <a:srgbClr val="002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30207" y="3933245"/>
            <a:ext cx="6639868" cy="25832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Нематериальные призы</a:t>
            </a:r>
          </a:p>
        </p:txBody>
      </p:sp>
      <p:sp>
        <p:nvSpPr>
          <p:cNvPr id="52" name="Овал 51"/>
          <p:cNvSpPr/>
          <p:nvPr/>
        </p:nvSpPr>
        <p:spPr>
          <a:xfrm>
            <a:off x="10197965" y="3883577"/>
            <a:ext cx="5780942" cy="26840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Материальные призы</a:t>
            </a:r>
          </a:p>
        </p:txBody>
      </p:sp>
      <p:sp>
        <p:nvSpPr>
          <p:cNvPr id="55" name="Овал 54"/>
          <p:cNvSpPr/>
          <p:nvPr/>
        </p:nvSpPr>
        <p:spPr>
          <a:xfrm>
            <a:off x="5604091" y="2864999"/>
            <a:ext cx="2023561" cy="1853705"/>
          </a:xfrm>
          <a:prstGeom prst="ellipse">
            <a:avLst/>
          </a:prstGeom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043930" y="5960103"/>
            <a:ext cx="2023561" cy="1853705"/>
          </a:xfrm>
          <a:prstGeom prst="ellipse">
            <a:avLst/>
          </a:prstGeom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77" y="6349961"/>
            <a:ext cx="1039184" cy="10391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18" y="3080867"/>
            <a:ext cx="1325126" cy="1325126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1328590" y="5711176"/>
            <a:ext cx="2023561" cy="1853705"/>
          </a:xfrm>
          <a:prstGeom prst="ellipse">
            <a:avLst/>
          </a:prstGeom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10" y="5960103"/>
            <a:ext cx="1321218" cy="1321218"/>
          </a:xfrm>
          <a:prstGeom prst="rect">
            <a:avLst/>
          </a:prstGeom>
        </p:spPr>
      </p:pic>
      <p:sp>
        <p:nvSpPr>
          <p:cNvPr id="59" name="Овал 58"/>
          <p:cNvSpPr/>
          <p:nvPr/>
        </p:nvSpPr>
        <p:spPr>
          <a:xfrm>
            <a:off x="983497" y="3038088"/>
            <a:ext cx="2023561" cy="1853705"/>
          </a:xfrm>
          <a:prstGeom prst="ellipse">
            <a:avLst/>
          </a:prstGeom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99" y="3148099"/>
            <a:ext cx="1470956" cy="1470956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9661854" y="5389296"/>
            <a:ext cx="2023561" cy="18537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000" b="1">
              <a:solidFill>
                <a:srgbClr val="002060"/>
              </a:solidFill>
              <a:latin typeface="Arial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0978438" y="2689850"/>
            <a:ext cx="2023561" cy="18537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000" b="1">
              <a:solidFill>
                <a:srgbClr val="002060"/>
              </a:solidFill>
              <a:latin typeface="Arial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4660574" y="5389295"/>
            <a:ext cx="2023561" cy="18537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000" b="1">
              <a:solidFill>
                <a:srgbClr val="002060"/>
              </a:solidFill>
              <a:latin typeface="Arial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73" y="5785234"/>
            <a:ext cx="1101721" cy="11017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07" y="2873591"/>
            <a:ext cx="1486222" cy="1486222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14463930" y="3038087"/>
            <a:ext cx="2023561" cy="18537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000" b="1">
              <a:solidFill>
                <a:srgbClr val="002060"/>
              </a:solidFill>
              <a:latin typeface="Arial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18" y="3258040"/>
            <a:ext cx="1364551" cy="13645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857" y="5690052"/>
            <a:ext cx="1204077" cy="12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631583" y="2463534"/>
            <a:ext cx="6077095" cy="5475161"/>
          </a:xfrm>
          <a:prstGeom prst="ellipse">
            <a:avLst/>
          </a:prstGeom>
          <a:ln w="317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" name="Title 4"/>
          <p:cNvSpPr txBox="1">
            <a:spLocks/>
          </p:cNvSpPr>
          <p:nvPr/>
        </p:nvSpPr>
        <p:spPr bwMode="auto">
          <a:xfrm>
            <a:off x="299104" y="651473"/>
            <a:ext cx="15748616" cy="596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40150" tIns="70077" rIns="140150" bIns="70077" numCol="1" anchor="b" anchorCtr="0" compatLnSpc="1">
            <a:prstTxWarp prst="textNoShape">
              <a:avLst/>
            </a:prstTxWarp>
          </a:bodyPr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0" dirty="0" err="1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Амбассадоры</a:t>
            </a:r>
            <a:r>
              <a:rPr lang="ru-RU" sz="4800" b="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из числа сотрудников</a:t>
            </a:r>
            <a:endParaRPr lang="en-US" sz="4800" b="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252" y="1309169"/>
            <a:ext cx="2457577" cy="205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82" y="3066566"/>
            <a:ext cx="4269096" cy="426909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2646661">
            <a:off x="6140770" y="2872033"/>
            <a:ext cx="990600" cy="12954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063514">
            <a:off x="6229205" y="6370673"/>
            <a:ext cx="990600" cy="12954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089638">
            <a:off x="10322127" y="2979484"/>
            <a:ext cx="990600" cy="12954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863348">
            <a:off x="10134451" y="6370673"/>
            <a:ext cx="990600" cy="12954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273313" y="2440070"/>
            <a:ext cx="6066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Поддержка корпоративной культуры здоровья и благополучия в компании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3997" y="7225943"/>
            <a:ext cx="6066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Проведение мероприятий в рамках программ ЗОЖ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17427" y="6976698"/>
            <a:ext cx="6066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Обучение и консультирование других сотрудников по ЗОЖ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98828" y="2499649"/>
            <a:ext cx="4725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Мотивация коллег к ЗОЖ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9104" y="3976914"/>
            <a:ext cx="5059876" cy="20724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Социально активные сотрудники, лидеры общественного мнения, которые сами являются приверженцами ЗОЖ</a:t>
            </a:r>
          </a:p>
        </p:txBody>
      </p:sp>
    </p:spTree>
    <p:extLst>
      <p:ext uri="{BB962C8B-B14F-4D97-AF65-F5344CB8AC3E}">
        <p14:creationId xmlns:p14="http://schemas.microsoft.com/office/powerpoint/2010/main" val="5287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24" y="97604"/>
            <a:ext cx="17135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800" kern="120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Почему будущее за платформами и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6857" y="3525577"/>
            <a:ext cx="4843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Охват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03619" y="5890897"/>
            <a:ext cx="4843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Стоимость в расчете на человека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52578" y="6775310"/>
            <a:ext cx="4843203" cy="2539169"/>
          </a:xfrm>
          <a:prstGeom prst="round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48719" y="8658019"/>
            <a:ext cx="5375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Коммуникации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39162" y="4457949"/>
            <a:ext cx="4843203" cy="2539169"/>
          </a:xfrm>
          <a:prstGeom prst="round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0673" y="1855258"/>
            <a:ext cx="4843203" cy="2539169"/>
          </a:xfrm>
          <a:prstGeom prst="round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4125" y="6775310"/>
            <a:ext cx="4843203" cy="2539169"/>
          </a:xfrm>
          <a:prstGeom prst="round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148720" y="1645433"/>
            <a:ext cx="4843203" cy="2539169"/>
          </a:xfrm>
          <a:prstGeom prst="round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04125" y="8399104"/>
            <a:ext cx="4843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Персонализация и группирование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148720" y="2833079"/>
            <a:ext cx="48432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Возможность работы с удаленными командами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83" y="7040723"/>
            <a:ext cx="1524383" cy="1524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94" y="6874180"/>
            <a:ext cx="1524924" cy="15249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66" y="4479133"/>
            <a:ext cx="1367017" cy="136701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716" y="1919880"/>
            <a:ext cx="963942" cy="9639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15" y="2686790"/>
            <a:ext cx="866410" cy="8664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6" y="2028135"/>
            <a:ext cx="836333" cy="83633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27" y="3155164"/>
            <a:ext cx="866410" cy="8664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17" y="2521743"/>
            <a:ext cx="836333" cy="83633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1" y="3182131"/>
            <a:ext cx="866410" cy="86641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35" y="2164640"/>
            <a:ext cx="836333" cy="83633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90" y="2004787"/>
            <a:ext cx="866410" cy="8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24" y="97602"/>
            <a:ext cx="17135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kern="120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Основные принципы построение программы управления </a:t>
            </a:r>
            <a:r>
              <a:rPr lang="en-US" sz="4000" kern="120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well-being </a:t>
            </a:r>
            <a:r>
              <a:rPr lang="ru-RU" sz="4000" kern="120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активностями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222" y="2282380"/>
            <a:ext cx="2859241" cy="697773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5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4992" y="5948246"/>
            <a:ext cx="2859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«Единое окно»</a:t>
            </a:r>
            <a:b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US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программа должна объединять все активности компании в области </a:t>
            </a:r>
            <a:r>
              <a:rPr lang="en-US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WB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68944" y="2282378"/>
            <a:ext cx="2859241" cy="697773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1149" y="5948246"/>
            <a:ext cx="2859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Доступность</a:t>
            </a:r>
            <a:b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US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большинство сотрудников должно иметь возможность ей воспользоваться)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60664" y="2282380"/>
            <a:ext cx="2859241" cy="697773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60656" y="6098849"/>
            <a:ext cx="2859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Востребованность</a:t>
            </a:r>
            <a:b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US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сотрудник должен регулярно ей </a:t>
            </a:r>
            <a:r>
              <a:rPr lang="ru-RU" sz="1800" b="1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пользоваться)</a:t>
            </a:r>
            <a:endParaRPr lang="ru-RU" sz="1800" b="1" kern="1200" dirty="0">
              <a:solidFill>
                <a:srgbClr val="002B8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352382" y="2282378"/>
            <a:ext cx="2859241" cy="697773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04990" y="5809746"/>
            <a:ext cx="28592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Удобство</a:t>
            </a:r>
            <a:b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(программа должна быть интуитивно понятна и удобна в использование, как сотрудниками так и администраторами)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644098" y="2282380"/>
            <a:ext cx="2859241" cy="697773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569510" y="5671246"/>
            <a:ext cx="305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Гибкость и Адаптивность </a:t>
            </a:r>
            <a:r>
              <a:rPr lang="en-US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программы </a:t>
            </a:r>
            <a:r>
              <a:rPr lang="en-US" sz="1800" b="1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WB </a:t>
            </a:r>
            <a:r>
              <a:rPr lang="ru-RU" sz="1800" b="1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  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постоянно видоизменяются, платформа должна быть адаптивной к изменяем)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15" y="3448406"/>
            <a:ext cx="1482735" cy="1482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80" y="3448893"/>
            <a:ext cx="1603421" cy="16034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77" y="3329893"/>
            <a:ext cx="1831352" cy="18313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497" y="3484539"/>
            <a:ext cx="1502034" cy="15020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66" y="3448406"/>
            <a:ext cx="1697090" cy="16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0672" y="97604"/>
            <a:ext cx="1699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kern="120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Обязательные элементы полноценной программы управления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222" y="1087165"/>
            <a:ext cx="2859241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7222" y="2637154"/>
            <a:ext cx="285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Онлайн-скрининг (опросы)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7222" y="4002639"/>
            <a:ext cx="2859241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890" y="5709484"/>
            <a:ext cx="285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Анализ и сбор данных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7222" y="6918113"/>
            <a:ext cx="2859241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7222" y="8468102"/>
            <a:ext cx="285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Персонализация для сотрудника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03279" y="1149333"/>
            <a:ext cx="2859241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903279" y="2699322"/>
            <a:ext cx="2859241" cy="71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Мотивационная</a:t>
            </a:r>
            <a:r>
              <a:rPr lang="ru-RU" sz="2276" b="1" dirty="0">
                <a:latin typeface="+mj-lt"/>
              </a:rPr>
              <a:t> 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составляющая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03279" y="4064807"/>
            <a:ext cx="2859241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903275" y="5781067"/>
            <a:ext cx="285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Коммуникации и новости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03279" y="6980281"/>
            <a:ext cx="2859241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947764" y="8826054"/>
            <a:ext cx="2859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Онлайн активности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3457607" y="1149333"/>
            <a:ext cx="2859241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3457605" y="2957457"/>
            <a:ext cx="2859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Календарь событий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457607" y="4064807"/>
            <a:ext cx="2859241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457603" y="5781067"/>
            <a:ext cx="2859241" cy="442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Библиотека</a:t>
            </a:r>
            <a:r>
              <a:rPr lang="ru-RU" sz="2276" b="1" dirty="0">
                <a:latin typeface="+mj-lt"/>
              </a:rPr>
              <a:t> 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знаний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3457607" y="6980281"/>
            <a:ext cx="2859241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3457607" y="8530270"/>
            <a:ext cx="285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Легкость в использование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119870" y="1087165"/>
            <a:ext cx="0" cy="8568834"/>
          </a:xfrm>
          <a:prstGeom prst="lin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1810747" y="1049973"/>
            <a:ext cx="0" cy="8568834"/>
          </a:xfrm>
          <a:prstGeom prst="lin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05" y="1393031"/>
            <a:ext cx="1066856" cy="1066856"/>
          </a:xfrm>
          <a:prstGeom prst="rect">
            <a:avLst/>
          </a:prstGeom>
          <a:noFill/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88" y="4517123"/>
            <a:ext cx="1035505" cy="1035505"/>
          </a:xfrm>
          <a:prstGeom prst="rect">
            <a:avLst/>
          </a:prstGeom>
          <a:noFill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30" y="7347553"/>
            <a:ext cx="1090162" cy="1090162"/>
          </a:xfrm>
          <a:prstGeom prst="rect">
            <a:avLst/>
          </a:prstGeom>
          <a:noFill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19" y="1547127"/>
            <a:ext cx="1038463" cy="1038463"/>
          </a:xfrm>
          <a:prstGeom prst="rect">
            <a:avLst/>
          </a:prstGeom>
          <a:noFill/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81" y="4524295"/>
            <a:ext cx="1154801" cy="1154801"/>
          </a:xfrm>
          <a:prstGeom prst="rect">
            <a:avLst/>
          </a:prstGeom>
          <a:noFill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74" y="7347555"/>
            <a:ext cx="1182716" cy="1182716"/>
          </a:xfrm>
          <a:prstGeom prst="rect">
            <a:avLst/>
          </a:prstGeom>
          <a:noFill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843" y="1552927"/>
            <a:ext cx="1198757" cy="119875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92" y="4432754"/>
            <a:ext cx="1179022" cy="1179022"/>
          </a:xfrm>
          <a:prstGeom prst="rect">
            <a:avLst/>
          </a:prstGeom>
          <a:noFill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128" y="7328036"/>
            <a:ext cx="1081287" cy="1081287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9661956" y="8022598"/>
            <a:ext cx="4035214" cy="14435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55" b="1" dirty="0">
                <a:solidFill>
                  <a:schemeClr val="tx1"/>
                </a:solidFill>
              </a:rPr>
              <a:t>Соответствие требованиям 152-ФЗ</a:t>
            </a:r>
          </a:p>
        </p:txBody>
      </p:sp>
    </p:spTree>
    <p:extLst>
      <p:ext uri="{BB962C8B-B14F-4D97-AF65-F5344CB8AC3E}">
        <p14:creationId xmlns:p14="http://schemas.microsoft.com/office/powerpoint/2010/main" val="1080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243" y="-22682"/>
            <a:ext cx="17271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kern="120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Основные ошибки при создании или приобретение системы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3851" y="6678288"/>
            <a:ext cx="4885665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7221" y="7817970"/>
            <a:ext cx="518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Отсутствие возможности «конструктора» </a:t>
            </a:r>
          </a:p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(добавления и удаление </a:t>
            </a:r>
            <a:endParaRPr lang="ru-RU" sz="1800" b="1" kern="1200" dirty="0" smtClean="0">
              <a:solidFill>
                <a:srgbClr val="002B82"/>
              </a:solidFill>
              <a:latin typeface="Arial Black" panose="020B0A04020102020204" pitchFamily="34" charset="0"/>
              <a:ea typeface="+mn-ea"/>
              <a:cs typeface="+mn-cs"/>
            </a:endParaRPr>
          </a:p>
          <a:p>
            <a:r>
              <a:rPr lang="ru-RU" sz="1800" b="1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доп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. опций)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3021" y="4281548"/>
            <a:ext cx="4578048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1705" y="1757035"/>
            <a:ext cx="4662812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674200" y="6651928"/>
            <a:ext cx="4915746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245760" y="1757033"/>
            <a:ext cx="5207635" cy="25391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55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08501" y="5973689"/>
            <a:ext cx="46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Отсутствие «поддерживающего» интерес контента на платформе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5155" y="3216870"/>
            <a:ext cx="4934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«Одноразовость» </a:t>
            </a:r>
          </a:p>
          <a:p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(отдельные челлендж или опросы)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245760" y="3109449"/>
            <a:ext cx="5187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Необходимость использовать несколько инструментов для работы (платформа, мессенджер, почта, сайт)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547087" y="8351161"/>
            <a:ext cx="490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Отсутствие возможности сбора данных в режиме офлайн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93" y="1851384"/>
            <a:ext cx="1365485" cy="1365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841" y="6857058"/>
            <a:ext cx="1073089" cy="10730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845" y="1992261"/>
            <a:ext cx="1083731" cy="10837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179" y="1977087"/>
            <a:ext cx="1083731" cy="10837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13" y="6767325"/>
            <a:ext cx="1050645" cy="105064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621" y="1892579"/>
            <a:ext cx="1252743" cy="12527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25" y="4473045"/>
            <a:ext cx="1482735" cy="148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0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F:\Сайты\Сайт HEALTH COACH\сайт Журнал Бенефиты и льготы\презентация\фон_3х4.jpg">
            <a:extLst>
              <a:ext uri="{FF2B5EF4-FFF2-40B4-BE49-F238E27FC236}">
                <a16:creationId xmlns:a16="http://schemas.microsoft.com/office/drawing/2014/main" id="{1DAC2C1E-066D-4156-9620-F655546A3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9"/>
          <a:stretch/>
        </p:blipFill>
        <p:spPr bwMode="auto">
          <a:xfrm>
            <a:off x="265" y="4571386"/>
            <a:ext cx="17339733" cy="51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488837" y="564058"/>
            <a:ext cx="2156892" cy="21533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ru-RU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0960" y="964661"/>
            <a:ext cx="4411785" cy="617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hangingPunct="1"/>
            <a:r>
              <a:rPr lang="ru-RU" sz="3413" b="1" kern="1200" dirty="0">
                <a:solidFill>
                  <a:srgbClr val="E7E6E6">
                    <a:lumMod val="25000"/>
                  </a:srgbClr>
                </a:solidFill>
                <a:latin typeface="Lato" charset="0"/>
                <a:ea typeface="Lato" charset="0"/>
                <a:cs typeface="Lato" charset="0"/>
              </a:rPr>
              <a:t>Станислав </a:t>
            </a:r>
            <a:r>
              <a:rPr lang="ru-RU" sz="3413" b="1" kern="1200" dirty="0" err="1">
                <a:solidFill>
                  <a:srgbClr val="E7E6E6">
                    <a:lumMod val="25000"/>
                  </a:srgbClr>
                </a:solidFill>
                <a:latin typeface="Lato" charset="0"/>
                <a:ea typeface="Lato" charset="0"/>
                <a:cs typeface="Lato" charset="0"/>
              </a:rPr>
              <a:t>Нагерняк</a:t>
            </a:r>
            <a:endParaRPr lang="ru-RU" sz="3413" b="1" kern="1200" dirty="0">
              <a:solidFill>
                <a:srgbClr val="E7E6E6">
                  <a:lumMod val="25000"/>
                </a:srgb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0960" y="1550710"/>
            <a:ext cx="4238661" cy="1142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hangingPunct="1"/>
            <a:r>
              <a:rPr lang="ru-RU" sz="3413" kern="1200" dirty="0">
                <a:solidFill>
                  <a:srgbClr val="E7E6E6">
                    <a:lumMod val="25000"/>
                  </a:srgbClr>
                </a:solidFill>
                <a:latin typeface="Lato" charset="0"/>
                <a:ea typeface="Lato" charset="0"/>
                <a:cs typeface="Lato" charset="0"/>
              </a:rPr>
              <a:t>8 (925) 127-35-00</a:t>
            </a:r>
          </a:p>
          <a:p>
            <a:pPr algn="l" defTabSz="1300460" hangingPunct="1"/>
            <a:r>
              <a:rPr lang="en-US" sz="3413" kern="1200" dirty="0">
                <a:solidFill>
                  <a:srgbClr val="E7E6E6">
                    <a:lumMod val="25000"/>
                  </a:srgbClr>
                </a:solidFill>
                <a:latin typeface="Lato" charset="0"/>
                <a:ea typeface="Lato" charset="0"/>
                <a:cs typeface="Lato" charset="0"/>
              </a:rPr>
              <a:t>info@perkbenefits.ru</a:t>
            </a:r>
            <a:endParaRPr lang="ru-RU" sz="3413" kern="1200" dirty="0">
              <a:solidFill>
                <a:srgbClr val="E7E6E6">
                  <a:lumMod val="25000"/>
                </a:srgb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2E51E6-DA1B-4EB3-A9BD-7789C8A13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73233" y="8029992"/>
            <a:ext cx="7098453" cy="124629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D459A5-07C3-474B-AB73-3DCCA4ECC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603" y="4876800"/>
            <a:ext cx="12855787" cy="31157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8C7AAB-5179-41E8-AB12-EB99E1622B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143" y="771781"/>
            <a:ext cx="2767009" cy="33325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6D9C0B-6A2D-4E9B-BA5C-F7A6C38FA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611" y="853618"/>
            <a:ext cx="2739769" cy="3285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66" y="2754881"/>
            <a:ext cx="6033586" cy="20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4B6215E-499E-4F56-B722-DC64B9D19003}"/>
              </a:ext>
            </a:extLst>
          </p:cNvPr>
          <p:cNvSpPr/>
          <p:nvPr/>
        </p:nvSpPr>
        <p:spPr>
          <a:xfrm>
            <a:off x="596900" y="7475740"/>
            <a:ext cx="3327401" cy="50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r>
              <a:rPr lang="ru-RU" sz="18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затраты 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работодателей на </a:t>
            </a:r>
            <a:r>
              <a:rPr lang="ru-RU" sz="1800" b="1" kern="1200" dirty="0" err="1">
                <a:solidFill>
                  <a:srgbClr val="002B82"/>
                </a:solidFill>
                <a:latin typeface="Arial Black" panose="020B0A04020102020204" pitchFamily="34" charset="0"/>
              </a:rPr>
              <a:t>мед.страхование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 работников и их иждивенцев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4CC66488-95C8-44EF-AE1E-6C138787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" y="9148332"/>
            <a:ext cx="10474529" cy="56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300460" hangingPunct="1"/>
            <a:r>
              <a:rPr 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*по данным </a:t>
            </a:r>
            <a:r>
              <a:rPr lang="en-US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Integrated Benefits </a:t>
            </a:r>
            <a:r>
              <a:rPr lang="en-US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Institute</a:t>
            </a:r>
            <a:r>
              <a:rPr 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 (некоммерческая организация, в которую входит  </a:t>
            </a:r>
            <a:r>
              <a:rPr 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более 1320 </a:t>
            </a:r>
            <a:r>
              <a:rPr 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компаний с более чем 22 миллионами работников </a:t>
            </a:r>
            <a:r>
              <a:rPr 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в </a:t>
            </a:r>
            <a:r>
              <a:rPr 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США). 2018 год</a:t>
            </a:r>
            <a:endParaRPr lang="ru-RU" sz="1422" i="1" kern="1200" dirty="0">
              <a:solidFill>
                <a:srgbClr val="002B82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76" y="811058"/>
            <a:ext cx="6702829" cy="833727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4B6215E-499E-4F56-B722-DC64B9D19003}"/>
              </a:ext>
            </a:extLst>
          </p:cNvPr>
          <p:cNvSpPr/>
          <p:nvPr/>
        </p:nvSpPr>
        <p:spPr>
          <a:xfrm>
            <a:off x="9302804" y="2304659"/>
            <a:ext cx="5989529" cy="982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300460" hangingPunct="1"/>
            <a:r>
              <a:rPr lang="ru-RU" sz="18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Сравнение средних ежегодных затрат 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на сотрудника с хроническими заболеваниям и без, с учетом медицинской страховки в США (2013-1015)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4B6215E-499E-4F56-B722-DC64B9D19003}"/>
              </a:ext>
            </a:extLst>
          </p:cNvPr>
          <p:cNvSpPr/>
          <p:nvPr/>
        </p:nvSpPr>
        <p:spPr>
          <a:xfrm>
            <a:off x="10187478" y="8427315"/>
            <a:ext cx="6744161" cy="322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Число сотрудников от </a:t>
            </a:r>
            <a:r>
              <a:rPr lang="ru-RU" sz="18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численности</a:t>
            </a:r>
            <a:endParaRPr lang="ru-RU" sz="1800" b="1" kern="1200" dirty="0">
              <a:solidFill>
                <a:srgbClr val="002B82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3955F1A0-B178-43F3-B068-FCB1A8532EA7}"/>
              </a:ext>
            </a:extLst>
          </p:cNvPr>
          <p:cNvSpPr txBox="1">
            <a:spLocks/>
          </p:cNvSpPr>
          <p:nvPr/>
        </p:nvSpPr>
        <p:spPr bwMode="auto">
          <a:xfrm>
            <a:off x="186667" y="375386"/>
            <a:ext cx="14884199" cy="127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1300460" eaLnBrk="1" hangingPunct="1"/>
            <a:r>
              <a:rPr lang="ru-RU" sz="4800" b="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  <a:sym typeface="Georgia"/>
              </a:rPr>
              <a:t>«Цена» </a:t>
            </a:r>
            <a:r>
              <a:rPr lang="ru-RU" sz="4800" b="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  <a:sym typeface="Georgia"/>
              </a:rPr>
              <a:t>здоровья сотрудника для компании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4B6215E-499E-4F56-B722-DC64B9D19003}"/>
              </a:ext>
            </a:extLst>
          </p:cNvPr>
          <p:cNvSpPr/>
          <p:nvPr/>
        </p:nvSpPr>
        <p:spPr>
          <a:xfrm>
            <a:off x="10187478" y="8016276"/>
            <a:ext cx="6581727" cy="416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00460" hangingPunct="1"/>
            <a:r>
              <a:rPr lang="ru-RU" sz="16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       </a:t>
            </a:r>
            <a:r>
              <a:rPr lang="ru-RU" sz="14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Здоровый                        Хроническое            Несколько </a:t>
            </a:r>
          </a:p>
          <a:p>
            <a:pPr algn="just" defTabSz="1300460" hangingPunct="1"/>
            <a:r>
              <a:rPr lang="ru-RU" sz="14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                                             заболевание      </a:t>
            </a:r>
            <a:r>
              <a:rPr lang="ru-RU" sz="1400" b="1" kern="1200" dirty="0" err="1" smtClean="0">
                <a:solidFill>
                  <a:srgbClr val="002B82"/>
                </a:solidFill>
                <a:latin typeface="Arial Black" panose="020B0A04020102020204" pitchFamily="34" charset="0"/>
              </a:rPr>
              <a:t>хрон.заболеваний</a:t>
            </a:r>
            <a:r>
              <a:rPr lang="ru-RU" sz="14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  </a:t>
            </a:r>
            <a:endParaRPr lang="ru-RU" sz="1400" b="1" kern="1200" dirty="0">
              <a:solidFill>
                <a:srgbClr val="002B82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B6215E-499E-4F56-B722-DC64B9D19003}"/>
              </a:ext>
            </a:extLst>
          </p:cNvPr>
          <p:cNvSpPr/>
          <p:nvPr/>
        </p:nvSpPr>
        <p:spPr>
          <a:xfrm>
            <a:off x="4858445" y="6931694"/>
            <a:ext cx="4100528" cy="50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r>
              <a:rPr lang="ru-RU" sz="18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дополнительные </a:t>
            </a:r>
            <a:r>
              <a:rPr lang="ru-RU" sz="18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затраты связанные с заболеваниями  работников </a:t>
            </a:r>
            <a:r>
              <a:rPr lang="ru-RU" sz="18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(сверх затрат на страхование</a:t>
            </a:r>
            <a:r>
              <a:rPr lang="ru-RU" sz="18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)</a:t>
            </a:r>
            <a:endParaRPr lang="ru-RU" sz="1800" b="1" kern="1200" dirty="0">
              <a:solidFill>
                <a:srgbClr val="002B8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9607" y="2855238"/>
            <a:ext cx="4275893" cy="400276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kern="1200" dirty="0">
                <a:solidFill>
                  <a:schemeClr val="bg1"/>
                </a:solidFill>
                <a:latin typeface="Arial Black" panose="020B0A04020102020204" pitchFamily="34" charset="0"/>
              </a:rPr>
              <a:t>$ </a:t>
            </a:r>
            <a:r>
              <a:rPr lang="ru-RU" sz="3200" b="1" kern="1200" dirty="0">
                <a:solidFill>
                  <a:schemeClr val="bg1"/>
                </a:solidFill>
                <a:latin typeface="Arial Black" panose="020B0A04020102020204" pitchFamily="34" charset="0"/>
              </a:rPr>
              <a:t>880 </a:t>
            </a:r>
            <a:r>
              <a:rPr lang="ru-RU" sz="3200" b="1" kern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млрд в год</a:t>
            </a:r>
            <a:endParaRPr lang="ru-RU" sz="3200" b="1" kern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46490" y="3285659"/>
            <a:ext cx="3336470" cy="30861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kern="1200" dirty="0">
                <a:solidFill>
                  <a:schemeClr val="bg1"/>
                </a:solidFill>
                <a:latin typeface="Arial Black" panose="020B0A04020102020204" pitchFamily="34" charset="0"/>
              </a:rPr>
              <a:t>$ </a:t>
            </a:r>
            <a:r>
              <a:rPr lang="ru-RU" sz="3200" b="1" kern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530 млрд в год</a:t>
            </a:r>
            <a:endParaRPr lang="ru-RU" sz="3200" b="1" kern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8445" y="1727122"/>
            <a:ext cx="3602651" cy="213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+60%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4CC66488-95C8-44EF-AE1E-6C138787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9028" y="9257753"/>
            <a:ext cx="1431235" cy="35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300460" hangingPunct="1"/>
            <a:r>
              <a:rPr 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**</a:t>
            </a:r>
            <a:r>
              <a:rPr lang="en-US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PWC</a:t>
            </a:r>
            <a:endParaRPr lang="ru-RU" sz="1422" i="1" kern="1200" dirty="0">
              <a:solidFill>
                <a:srgbClr val="002B82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5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 txBox="1">
            <a:spLocks/>
          </p:cNvSpPr>
          <p:nvPr/>
        </p:nvSpPr>
        <p:spPr bwMode="auto">
          <a:xfrm>
            <a:off x="102130" y="415676"/>
            <a:ext cx="12801069" cy="596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40150" tIns="70077" rIns="140150" bIns="70077" numCol="1" anchor="b" anchorCtr="0" compatLnSpc="1">
            <a:prstTxWarp prst="textNoShape">
              <a:avLst/>
            </a:prstTxWarp>
          </a:bodyPr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Информация к размышлению</a:t>
            </a:r>
            <a:endParaRPr lang="en-US" sz="4800" b="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71126" y="5681522"/>
            <a:ext cx="3584949" cy="1170159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b="1" kern="1200" dirty="0">
              <a:solidFill>
                <a:srgbClr val="002B82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7400" y="1723011"/>
            <a:ext cx="5715000" cy="1389317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Портрет «среднестатистического» сотрудника </a:t>
            </a:r>
            <a:endParaRPr lang="ru-RU" sz="2800" b="1" kern="1200" dirty="0">
              <a:solidFill>
                <a:srgbClr val="002B82"/>
              </a:solidFill>
              <a:latin typeface="Arial Black" panose="020B0A04020102020204" pitchFamily="34" charset="0"/>
              <a:ea typeface="Palatino"/>
              <a:cs typeface="Palatino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72923" y="9212178"/>
            <a:ext cx="8405020" cy="3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*исследование МОКСП </a:t>
            </a:r>
            <a:r>
              <a:rPr lang="ru-RU" alt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2020</a:t>
            </a:r>
            <a:r>
              <a:rPr lang="en-US" alt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 (</a:t>
            </a:r>
            <a:r>
              <a:rPr lang="ru-RU" alt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Банк, локация –Москва)</a:t>
            </a:r>
            <a:endParaRPr lang="ru-RU" altLang="ru-RU" sz="1422" i="1" kern="1200" dirty="0">
              <a:solidFill>
                <a:srgbClr val="002B8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3400" y="5703033"/>
            <a:ext cx="2501754" cy="1392369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defTabSz="975321">
              <a:lnSpc>
                <a:spcPct val="88000"/>
              </a:lnSpc>
            </a:pPr>
            <a:r>
              <a:rPr lang="ru-RU" sz="3600" b="1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37,5 лет </a:t>
            </a:r>
            <a:r>
              <a:rPr lang="ru-RU" sz="2000" b="1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средний «паспортный» возраст</a:t>
            </a:r>
            <a:endParaRPr lang="ru-RU" sz="2000" b="1" kern="1200" noProof="1">
              <a:solidFill>
                <a:srgbClr val="002B8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18446" y="5622573"/>
            <a:ext cx="2849154" cy="166321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defTabSz="975321">
              <a:lnSpc>
                <a:spcPct val="88000"/>
              </a:lnSpc>
            </a:pPr>
            <a:r>
              <a:rPr lang="ru-RU" sz="3600" b="1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45 </a:t>
            </a:r>
            <a:r>
              <a:rPr lang="ru-RU" sz="3600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лет</a:t>
            </a:r>
          </a:p>
          <a:p>
            <a:pPr defTabSz="975321">
              <a:lnSpc>
                <a:spcPct val="88000"/>
              </a:lnSpc>
            </a:pPr>
            <a:r>
              <a:rPr lang="ru-RU" sz="2000" b="1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средний «биологический» (метоболический) возраст  </a:t>
            </a:r>
            <a:endParaRPr lang="ru-RU" sz="2000" b="1" kern="1200" noProof="1">
              <a:solidFill>
                <a:srgbClr val="002B8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43574" y="6995576"/>
            <a:ext cx="3602651" cy="213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+7,5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48880" y="1868428"/>
            <a:ext cx="5708637" cy="96026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Портрет сотрудника ведущего ЗОЖ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372600" y="5703033"/>
            <a:ext cx="2501754" cy="1392369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defTabSz="975321">
              <a:lnSpc>
                <a:spcPct val="88000"/>
              </a:lnSpc>
            </a:pPr>
            <a:r>
              <a:rPr lang="ru-RU" sz="3600" b="1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38,6 лет </a:t>
            </a:r>
            <a:r>
              <a:rPr lang="ru-RU" sz="2000" b="1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средний «паспортный» возраст</a:t>
            </a:r>
            <a:endParaRPr lang="ru-RU" sz="2000" b="1" kern="1200" noProof="1">
              <a:solidFill>
                <a:srgbClr val="002B8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457646" y="5622573"/>
            <a:ext cx="2849154" cy="166321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defTabSz="975321">
              <a:lnSpc>
                <a:spcPct val="88000"/>
              </a:lnSpc>
            </a:pPr>
            <a:r>
              <a:rPr lang="ru-RU" sz="3600" b="1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34,2 </a:t>
            </a:r>
            <a:r>
              <a:rPr lang="ru-RU" sz="3600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лет</a:t>
            </a:r>
          </a:p>
          <a:p>
            <a:pPr defTabSz="975321">
              <a:lnSpc>
                <a:spcPct val="88000"/>
              </a:lnSpc>
            </a:pPr>
            <a:r>
              <a:rPr lang="ru-RU" sz="2000" b="1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средний «биологический»</a:t>
            </a:r>
          </a:p>
          <a:p>
            <a:pPr defTabSz="975321">
              <a:lnSpc>
                <a:spcPct val="88000"/>
              </a:lnSpc>
            </a:pPr>
            <a:r>
              <a:rPr lang="ru-RU" sz="2000" b="1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lang="ru-RU" sz="2000" b="1" kern="1200" noProof="1" smtClean="0">
                <a:solidFill>
                  <a:srgbClr val="002B82"/>
                </a:solidFill>
                <a:latin typeface="Arial Black" panose="020B0A04020102020204" pitchFamily="34" charset="0"/>
              </a:rPr>
              <a:t>метоболический)</a:t>
            </a:r>
            <a:r>
              <a:rPr lang="ru-RU" sz="2000" b="1" kern="1200" noProof="1" smtClean="0">
                <a:solidFill>
                  <a:srgbClr val="002B82"/>
                </a:solidFill>
                <a:latin typeface="Arial Black" panose="020B0A04020102020204" pitchFamily="34" charset="0"/>
                <a:ea typeface="+mn-ea"/>
                <a:cs typeface="+mn-cs"/>
              </a:rPr>
              <a:t> возраст  </a:t>
            </a:r>
            <a:endParaRPr lang="ru-RU" sz="2000" b="1" kern="1200" noProof="1">
              <a:solidFill>
                <a:srgbClr val="002B8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952492" y="7095402"/>
            <a:ext cx="3602651" cy="213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4,4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92" y="3112328"/>
            <a:ext cx="2441954" cy="244195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54" y="3017871"/>
            <a:ext cx="2415522" cy="24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 txBox="1">
            <a:spLocks/>
          </p:cNvSpPr>
          <p:nvPr/>
        </p:nvSpPr>
        <p:spPr bwMode="auto">
          <a:xfrm>
            <a:off x="150125" y="1054809"/>
            <a:ext cx="14761003" cy="596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40150" tIns="70077" rIns="140150" bIns="70077" numCol="1" anchor="b" anchorCtr="0" compatLnSpc="1">
            <a:prstTxWarp prst="textNoShape">
              <a:avLst/>
            </a:prstTxWarp>
          </a:bodyPr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Факторы, влияющие на здоровье человека*</a:t>
            </a:r>
            <a:endParaRPr lang="en-US" sz="4800" b="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58867272"/>
              </p:ext>
            </p:extLst>
          </p:nvPr>
        </p:nvGraphicFramePr>
        <p:xfrm>
          <a:off x="7257264" y="787826"/>
          <a:ext cx="8784257" cy="860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750496" y="2515263"/>
            <a:ext cx="2328020" cy="5446410"/>
          </a:xfrm>
          <a:prstGeom prst="roundRect">
            <a:avLst/>
          </a:prstGeom>
          <a:solidFill>
            <a:schemeClr val="tx1">
              <a:lumMod val="50000"/>
              <a:lumOff val="50000"/>
              <a:alpha val="36000"/>
            </a:schemeClr>
          </a:solidFill>
          <a:ln w="3810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13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50125" y="9213127"/>
            <a:ext cx="4557914" cy="35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22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alt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по данным Всемирной организации здравоохранения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842" y="3546760"/>
            <a:ext cx="60970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Зона влияния работодателя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6516897" y="3546760"/>
            <a:ext cx="1480734" cy="3085047"/>
          </a:xfrm>
          <a:prstGeom prst="rightArrow">
            <a:avLst>
              <a:gd name="adj1" fmla="val 50000"/>
              <a:gd name="adj2" fmla="val 48040"/>
            </a:avLst>
          </a:prstGeom>
          <a:solidFill>
            <a:srgbClr val="002B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216309" y="484930"/>
            <a:ext cx="15826636" cy="5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0150" tIns="70077" rIns="140150" bIns="70077" numCol="1" anchor="b" anchorCtr="0" compatLnSpc="1">
            <a:prstTxWarp prst="textNoShape">
              <a:avLst/>
            </a:prstTxWarp>
          </a:bodyPr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Насколько популярны мероприятия?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0125" y="9213127"/>
            <a:ext cx="1245277" cy="35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*</a:t>
            </a:r>
            <a:r>
              <a:rPr lang="en-US" alt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Gallup </a:t>
            </a:r>
            <a:r>
              <a:rPr lang="ru-RU" alt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2014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4779" y="1392044"/>
            <a:ext cx="5114888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60%</a:t>
            </a:r>
            <a:endParaRPr lang="ru-RU" sz="166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6397" y="1565454"/>
            <a:ext cx="11001103" cy="3180853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kern="1200" dirty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С</a:t>
            </a:r>
            <a:r>
              <a:rPr lang="ru-RU" sz="3600" b="1" kern="1200" dirty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отрудников знают о том, что организация реализует инициативы в области</a:t>
            </a:r>
            <a:r>
              <a:rPr lang="en-US" sz="3600" b="1" kern="1200" dirty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 well-being</a:t>
            </a:r>
            <a:r>
              <a:rPr lang="ru-RU" sz="3600" b="1" kern="1200" dirty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 </a:t>
            </a:r>
            <a:endParaRPr lang="ru-RU" sz="4400" b="1" kern="1200" dirty="0">
              <a:solidFill>
                <a:srgbClr val="002B82"/>
              </a:solidFill>
              <a:latin typeface="Arial Black" panose="020B0A04020102020204" pitchFamily="34" charset="0"/>
              <a:ea typeface="Palatino"/>
              <a:cs typeface="Palatin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74354" y="3155881"/>
            <a:ext cx="5370539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en-US" sz="16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0%</a:t>
            </a:r>
            <a:endParaRPr lang="ru-RU" sz="16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36067" y="5756820"/>
            <a:ext cx="5218312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600" b="1" dirty="0">
                <a:solidFill>
                  <a:srgbClr val="FF0000"/>
                </a:solidFill>
                <a:latin typeface="Arial Black" panose="020B0A04020102020204" pitchFamily="34" charset="0"/>
              </a:rPr>
              <a:t>24</a:t>
            </a:r>
            <a:r>
              <a:rPr lang="en-US" sz="16600" b="1" dirty="0">
                <a:solidFill>
                  <a:srgbClr val="FF0000"/>
                </a:solidFill>
                <a:latin typeface="Arial Black" panose="020B0A04020102020204" pitchFamily="34" charset="0"/>
              </a:rPr>
              <a:t>%</a:t>
            </a:r>
            <a:endParaRPr lang="ru-RU" sz="1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6309" y="4005866"/>
            <a:ext cx="11123234" cy="2303556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kern="1200" dirty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Из тех кто знает об </a:t>
            </a:r>
            <a:r>
              <a:rPr lang="ru-RU" sz="3600" b="1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инициативах и </a:t>
            </a:r>
            <a:r>
              <a:rPr lang="ru-RU" sz="3600" b="1" kern="1200" dirty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принимают в них участие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0557" y="5941021"/>
            <a:ext cx="17019148" cy="0"/>
          </a:xfrm>
          <a:prstGeom prst="line">
            <a:avLst/>
          </a:prstGeom>
          <a:ln w="476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77912" y="5990043"/>
            <a:ext cx="12099888" cy="3180853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kern="1200" dirty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ТОЛЬКО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17728" y="5990044"/>
            <a:ext cx="8361978" cy="3180853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kern="1200" dirty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от общего числа работников </a:t>
            </a:r>
            <a:r>
              <a:rPr lang="ru-RU" sz="4400" b="1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принимают </a:t>
            </a:r>
            <a:r>
              <a:rPr lang="ru-RU" sz="4400" b="1" kern="1200" dirty="0">
                <a:solidFill>
                  <a:srgbClr val="002B82"/>
                </a:solidFill>
                <a:latin typeface="Arial Black" panose="020B0A04020102020204" pitchFamily="34" charset="0"/>
                <a:ea typeface="Palatino"/>
                <a:cs typeface="Palatino"/>
              </a:rPr>
              <a:t>участие в программах</a:t>
            </a:r>
          </a:p>
        </p:txBody>
      </p:sp>
    </p:spTree>
    <p:extLst>
      <p:ext uri="{BB962C8B-B14F-4D97-AF65-F5344CB8AC3E}">
        <p14:creationId xmlns:p14="http://schemas.microsoft.com/office/powerpoint/2010/main" val="19087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150125" y="1132903"/>
            <a:ext cx="14451246" cy="596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40150" tIns="70077" rIns="140150" bIns="70077" numCol="1" anchor="b" anchorCtr="0" compatLnSpc="1">
            <a:prstTxWarp prst="textNoShape">
              <a:avLst/>
            </a:prstTxWarp>
          </a:bodyPr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Сколько нужно времени для формирования привычки к ЗОЖ?</a:t>
            </a:r>
            <a:endParaRPr lang="en-US" sz="4800" b="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0125" y="9103706"/>
            <a:ext cx="4900380" cy="56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*Максвелл </a:t>
            </a:r>
            <a:r>
              <a:rPr lang="ru-RU" altLang="ru-RU" sz="1422" i="1" kern="1200" dirty="0" err="1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Мальц</a:t>
            </a:r>
            <a:r>
              <a:rPr lang="ru-RU" alt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alt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(пластическим </a:t>
            </a:r>
            <a:r>
              <a:rPr lang="ru-RU" alt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хирургом в 1950-х </a:t>
            </a:r>
            <a:r>
              <a:rPr lang="ru-RU" alt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годах)</a:t>
            </a:r>
          </a:p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**</a:t>
            </a:r>
            <a:r>
              <a:rPr lang="ru-RU" sz="1422" i="1" kern="1200" dirty="0" err="1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Филлиппа</a:t>
            </a:r>
            <a:r>
              <a:rPr 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1422" i="1" kern="1200" dirty="0" err="1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Лалли</a:t>
            </a:r>
            <a:r>
              <a:rPr 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(</a:t>
            </a:r>
            <a:r>
              <a:rPr lang="ru-RU" sz="1422" i="1" kern="1200" dirty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 </a:t>
            </a:r>
            <a:r>
              <a:rPr lang="ru-RU" sz="1422" i="1" kern="1200" dirty="0" smtClean="0">
                <a:solidFill>
                  <a:srgbClr val="002B82"/>
                </a:solidFill>
                <a:latin typeface="Calibri"/>
                <a:ea typeface="+mn-ea"/>
                <a:cs typeface="+mn-cs"/>
              </a:rPr>
              <a:t>Лондонский Университет)</a:t>
            </a:r>
            <a:endParaRPr lang="ru-RU" sz="1422" i="1" kern="1200" dirty="0">
              <a:solidFill>
                <a:srgbClr val="002B8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6266" y="2057517"/>
            <a:ext cx="8773434" cy="1825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5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21 день?</a:t>
            </a:r>
            <a:endParaRPr lang="ru-RU" sz="115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4600" y="4362723"/>
            <a:ext cx="9504680" cy="1825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66 </a:t>
            </a:r>
            <a:r>
              <a:rPr lang="ru-RU" sz="115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дн</a:t>
            </a:r>
            <a:r>
              <a:rPr lang="en-US" sz="1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</a:t>
            </a:r>
            <a:r>
              <a:rPr lang="ru-RU" sz="1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й?</a:t>
            </a:r>
            <a:endParaRPr lang="ru-RU" sz="115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65652" y="6950748"/>
            <a:ext cx="9295352" cy="1825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5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90 </a:t>
            </a:r>
            <a:r>
              <a:rPr lang="ru-RU" sz="11500" b="1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дн</a:t>
            </a:r>
            <a:r>
              <a:rPr lang="en-US" sz="115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e</a:t>
            </a:r>
            <a:r>
              <a:rPr lang="ru-RU" sz="115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й?</a:t>
            </a:r>
            <a:endParaRPr lang="ru-RU" sz="115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91" y="6382792"/>
            <a:ext cx="2438095" cy="2438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36" y="1866638"/>
            <a:ext cx="2206837" cy="2206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680">
            <a:off x="3392877" y="3966192"/>
            <a:ext cx="2900962" cy="29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 txBox="1">
            <a:spLocks/>
          </p:cNvSpPr>
          <p:nvPr/>
        </p:nvSpPr>
        <p:spPr bwMode="auto">
          <a:xfrm>
            <a:off x="299104" y="1750522"/>
            <a:ext cx="16551982" cy="596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40150" tIns="70077" rIns="140150" bIns="70077" numCol="1" anchor="b" anchorCtr="0" compatLnSpc="1">
            <a:prstTxWarp prst="textNoShape">
              <a:avLst/>
            </a:prstTxWarp>
          </a:bodyPr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Самое сложное это не разработать программу, а удержать к ней интерес со стороны сотрудников</a:t>
            </a:r>
            <a:endParaRPr lang="en-US" sz="4800" b="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83" y="7540846"/>
            <a:ext cx="11455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посетителей ходят в спортзал </a:t>
            </a:r>
            <a:r>
              <a:rPr lang="ru-RU" sz="3600" b="1" kern="1200" dirty="0" smtClean="0">
                <a:solidFill>
                  <a:srgbClr val="002B82"/>
                </a:solidFill>
                <a:latin typeface="Arial Black" panose="020B0A04020102020204" pitchFamily="34" charset="0"/>
              </a:rPr>
              <a:t>регулярно (</a:t>
            </a:r>
            <a:r>
              <a:rPr lang="ru-RU" sz="36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100 и более дней в год)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140" y="3808095"/>
            <a:ext cx="5902188" cy="213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80%</a:t>
            </a:r>
            <a:endParaRPr lang="ru-RU" sz="16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8826" y="3939251"/>
            <a:ext cx="1076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человек, в течение 5 месяцев после приобретения абонемента в спорт зал перестают туда ходить (США)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07003" y="6589239"/>
            <a:ext cx="5540883" cy="2437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10</a:t>
            </a:r>
            <a:r>
              <a:rPr lang="en-US" sz="16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%</a:t>
            </a:r>
            <a:endParaRPr lang="ru-RU" sz="166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-14316" y="1233230"/>
            <a:ext cx="8803372" cy="2758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34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71889" y="6747830"/>
            <a:ext cx="8803372" cy="3005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34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36625" y="3989618"/>
            <a:ext cx="8803372" cy="2758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34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63" y="199130"/>
            <a:ext cx="9227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800" kern="1200" dirty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Новые </a:t>
            </a:r>
            <a:r>
              <a:rPr lang="ru-RU" sz="4800" kern="120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реалии и вызовы</a:t>
            </a:r>
            <a:endParaRPr lang="ru-RU" sz="4800" kern="120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599636"/>
            <a:ext cx="2093334" cy="20933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59391" y="1853261"/>
            <a:ext cx="5097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персонала и расположение рабочего места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59390" y="2763984"/>
            <a:ext cx="5250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Офис/Производство, работа из дома, работа из любой точки мира, где есть интернет.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9391" y="4330607"/>
            <a:ext cx="5900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«раздражители» влияющие на производительность труда удаленного персонала (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презентеизм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6" y="4550824"/>
            <a:ext cx="1590892" cy="159089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59391" y="5522866"/>
            <a:ext cx="5410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семьи, животные, бытовые вопросы и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82390" y="1853261"/>
            <a:ext cx="546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уровня вовлеченности сотрудников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1468" y="2684258"/>
            <a:ext cx="6050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коммуникаций, потеря ощущения команды, снижения чувства сопричастности к организации/коллективу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898369" y="4255532"/>
            <a:ext cx="546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потребностей сотрудников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227656" y="5397504"/>
            <a:ext cx="509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Востребованность льгот и их уровень утилизации меняется.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28" y="1599636"/>
            <a:ext cx="1326539" cy="132653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559238" y="7243271"/>
            <a:ext cx="5737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затрат на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мед.услуги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сотрудников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59391" y="8250864"/>
            <a:ext cx="509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инфляция, отложенный спрос, страхи и стресс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227656" y="7163214"/>
            <a:ext cx="546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числа сотрудников на аутсорсинге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411028" y="8235451"/>
            <a:ext cx="5097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фрилансеров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переход к проектным моделям управления, рост «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экономики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55" y="4188222"/>
            <a:ext cx="1322581" cy="132258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0" y="7327643"/>
            <a:ext cx="1815616" cy="1815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30" y="6946433"/>
            <a:ext cx="1993778" cy="19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 txBox="1">
            <a:spLocks/>
          </p:cNvSpPr>
          <p:nvPr/>
        </p:nvSpPr>
        <p:spPr bwMode="auto">
          <a:xfrm>
            <a:off x="299104" y="1013720"/>
            <a:ext cx="15748616" cy="5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0150" tIns="70077" rIns="140150" bIns="70077" numCol="1" anchor="b" anchorCtr="0" compatLnSpc="1">
            <a:prstTxWarp prst="textNoShape">
              <a:avLst/>
            </a:prstTxWarp>
          </a:bodyPr>
          <a:lstStyle>
            <a:lvl1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8523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691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6pPr>
            <a:lvl7pPr marL="91383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7pPr>
            <a:lvl8pPr marL="1370758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8pPr>
            <a:lvl9pPr marL="1827679" algn="l" defTabSz="98523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Как решить задачу по построению эффективной </a:t>
            </a:r>
            <a:r>
              <a:rPr lang="ru-RU" sz="4800" b="0" dirty="0" smtClean="0">
                <a:solidFill>
                  <a:srgbClr val="002B82"/>
                </a:solidFill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системы?</a:t>
            </a:r>
            <a:endParaRPr lang="en-US" sz="4800" b="0" dirty="0">
              <a:solidFill>
                <a:srgbClr val="002B82"/>
              </a:solidFill>
              <a:latin typeface="Arial Black" panose="020B0A040201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91159" y="7808490"/>
            <a:ext cx="3584949" cy="1170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kern="1200" dirty="0" err="1">
                <a:solidFill>
                  <a:srgbClr val="002B82"/>
                </a:solidFill>
                <a:latin typeface="Arial Black" panose="020B0A04020102020204" pitchFamily="34" charset="0"/>
              </a:rPr>
              <a:t>Амбассадоры</a:t>
            </a:r>
            <a:r>
              <a:rPr lang="ru-RU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 из числа сотрудников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57164" y="7780300"/>
            <a:ext cx="3584949" cy="1170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Мотивационная программа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3170" y="7808491"/>
            <a:ext cx="3584949" cy="1170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02059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rgbClr val="002B82"/>
                </a:solidFill>
                <a:latin typeface="Arial Black" panose="020B0A04020102020204" pitchFamily="34" charset="0"/>
              </a:rPr>
              <a:t>Целостный подход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972" y="2628442"/>
            <a:ext cx="4648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ru-RU" sz="49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5538" y="2628442"/>
            <a:ext cx="4648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92063" y="2628442"/>
            <a:ext cx="4648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96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4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19750</TotalTime>
  <Words>745</Words>
  <Application>Microsoft Office PowerPoint</Application>
  <PresentationFormat>Произвольный</PresentationFormat>
  <Paragraphs>145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Georgia</vt:lpstr>
      <vt:lpstr>Helvetica Neue</vt:lpstr>
      <vt:lpstr>Lato</vt:lpstr>
      <vt:lpstr>Montserrat</vt:lpstr>
      <vt:lpstr>Palatino</vt:lpstr>
      <vt:lpstr>Тема Office</vt:lpstr>
      <vt:lpstr>1_Тема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Просто HR. HR – это просто!</dc:title>
  <dc:creator>Уголева Александра</dc:creator>
  <cp:lastModifiedBy>CBSD-DELL I 13 5000</cp:lastModifiedBy>
  <cp:revision>371</cp:revision>
  <cp:lastPrinted>2017-11-11T09:45:12Z</cp:lastPrinted>
  <dcterms:modified xsi:type="dcterms:W3CDTF">2020-10-21T18:43:27Z</dcterms:modified>
</cp:coreProperties>
</file>