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7" r:id="rId3"/>
    <p:sldId id="305" r:id="rId4"/>
    <p:sldId id="435" r:id="rId5"/>
    <p:sldId id="420" r:id="rId6"/>
    <p:sldId id="421" r:id="rId7"/>
    <p:sldId id="422" r:id="rId8"/>
    <p:sldId id="423" r:id="rId9"/>
    <p:sldId id="424" r:id="rId10"/>
    <p:sldId id="425" r:id="rId11"/>
    <p:sldId id="427" r:id="rId12"/>
    <p:sldId id="428" r:id="rId13"/>
    <p:sldId id="434" r:id="rId14"/>
    <p:sldId id="431" r:id="rId15"/>
    <p:sldId id="433" r:id="rId16"/>
    <p:sldId id="430" r:id="rId17"/>
    <p:sldId id="418" r:id="rId18"/>
    <p:sldId id="415" r:id="rId19"/>
    <p:sldId id="410" r:id="rId20"/>
    <p:sldId id="412" r:id="rId21"/>
    <p:sldId id="419" r:id="rId22"/>
    <p:sldId id="40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>
        <p:scale>
          <a:sx n="120" d="100"/>
          <a:sy n="120" d="100"/>
        </p:scale>
        <p:origin x="-1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352C5-C4BA-4EAA-A5BF-3021A10E7571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C6676-BDBF-4E89-9F37-DC7C61D09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70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0F51B5-230C-4AB7-B76C-268F06D04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DEE733E-F0C7-47E8-B2A3-440908DD8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0BEFD6-9A05-448C-A71F-07B4FCFA5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068993-F021-4DC9-B7F1-8F4884DF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73557A-2D52-47E3-BEDC-197E58A97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74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FE1003-22C9-417C-8798-091EF8E3D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E91ED4-CE18-4277-9E86-D37415D36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A9B861-6BAC-43D9-8753-91D8378D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39BCBB-07A3-4150-8884-217FDE798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C0E5CB-A0B1-4426-9777-D6B4A3D2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49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BF0E5CE-55C0-4623-9415-C45623F2BC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8AFC35-9D38-43FD-A9EB-2025A449A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5F41EF-1A8D-441F-A119-EEDCD599D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B48E19-6A80-4F57-9CBA-CFC5E3284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1B248C-1C73-4E8F-9392-90396656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341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F5EA-D7E6-4D53-AE77-B5D889B46956}" type="datetime1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7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D68BB-89B8-463F-8AA6-485BE4C519C9}" type="datetime1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25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2BDA-F527-442E-8E37-2FF485B0EFFF}" type="datetime1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626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0403" y="1600206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05603" y="1600206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F630-F987-49D8-9C73-C441A2315BDC}" type="datetime1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73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F59A-4302-44B1-972E-4448B2673894}" type="datetime1">
              <a:rPr lang="ru-RU" smtClean="0"/>
              <a:t>23.10.2020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21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E5B-ABB2-4AB5-9B9C-698BD19732FE}" type="datetime1">
              <a:rPr lang="ru-RU" smtClean="0"/>
              <a:t>23.10.2020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080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23EE1-EBB2-4581-8E4F-5AEECAD8EF92}" type="datetime1">
              <a:rPr lang="ru-RU" smtClean="0"/>
              <a:t>23.10.2020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013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4" y="273058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4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00D-01F2-4773-B11A-A91CFCB7C5C1}" type="datetime1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45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2147D-233A-4CC5-BB04-0A648BC7D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28C6A2-B325-445E-B43B-0D4AD3DBC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E86587-0FDE-4147-9B9E-B2A57B1A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47673B-102D-405B-BE99-7D863FC7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821F17-1E4B-4ED2-9040-01C8A4A6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55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4" indent="0">
              <a:buNone/>
              <a:defRPr sz="2800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4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8421D-62FE-4608-BB67-CAD9C9913BFE}" type="datetime1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602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CE4-3EAB-4A74-8C39-4ABE018055E1}" type="datetime1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887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75799" y="274646"/>
            <a:ext cx="2971801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0404" y="274646"/>
            <a:ext cx="871220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4DA3-7534-4CED-980B-DF1100382A56}" type="datetime1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17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182BF-ABB5-46D2-8D7D-D5BF6E260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A900DA-D522-4084-8B5D-046B7D61F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5EB7D1-47B5-4191-87B7-044DC0FE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D487A3-EC78-4577-A162-5949E625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09E9AE-9F18-4933-954B-0822C6B9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3A14AC-0C47-4EDF-AD60-1A9FD9D0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A2F32F-4FF2-4AE0-8D11-B823AD777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547D0A-5D4D-40B5-AAAB-6E2F231A8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40A832-48A1-48AB-B106-CD6098DC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44F236-9776-45F7-9119-087BD889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E18BBD-85D0-40D1-9078-4671EC91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8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E00A1D-7ED1-469A-AA63-3B0FD01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7D5953-C380-4A29-BB6D-FEC0F9A9B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99C5AA-1B8E-4541-A56D-3AA48D89C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8C6EA4-B7A9-42AD-9507-129B77FCD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7F8932-6458-4C6B-A777-72F523B5E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9EC9D35-6F70-465E-96A5-0E0F210D9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27422C2-7849-4507-A11F-D2181730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6016F4-E628-4E3D-8C38-C274C184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6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00D45-1560-448C-83D6-52F907042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302BED7-F8E4-4C05-ACA4-9FD60EEEB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12EDC25-7E0E-4651-A41E-0A569C69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0998271-9ECC-4675-A85E-6CDE56A0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1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1725B3-FA85-457A-8320-91AE8F2CB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C93B7B-37C0-4FBA-AC18-6D444181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C514B3-419F-41DD-9DD4-289D7184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109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12FD7D-4789-4236-AC00-CEF421C0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F498CE-6612-4772-B455-D96259BB9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ABE223-73E8-46BF-81C7-19BE769D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FD8F10-ED9E-423C-8787-6475C8FF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E3B134-8F4A-4987-97F8-9E87B04A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D37E7D4-8391-4339-BCCA-279C762E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64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5D795-E299-494B-A33B-63824F12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E17C6B8-37BE-47DD-98E4-7D9F06A01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60A5B8-1D0A-4933-8C28-B262007BC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CD6C31-63E5-4942-8250-B0E7AE69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EF8D30-89F3-4528-B69F-C3E55F8D7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53E17F-FF5B-4427-9F42-D6C7CC1E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34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76BB503-343D-423F-B642-1BE915DA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9539A9-7D52-4463-AED8-7331BF715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A159AF-F58A-424C-A304-36BA83337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6AD83-8930-49B2-9E0B-117A17E3878A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6100BA-E9E5-461A-8CCC-26308B951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72F4B3-4351-487B-9FB1-2B9756A19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E417F-6040-417B-926A-93125827B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0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ABBEC-3351-4B55-9416-D44A68301892}" type="datetime1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E85C6-6E4D-4759-A94B-3F80A55CC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84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46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6" indent="-342916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2" indent="-228612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2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Sale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" y="-266701"/>
            <a:ext cx="12192000" cy="71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262468"/>
            <a:ext cx="12192000" cy="46524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  <a:lumMod val="0"/>
                  <a:lumOff val="100000"/>
                </a:schemeClr>
              </a:gs>
              <a:gs pos="69000">
                <a:schemeClr val="accent1">
                  <a:tint val="23500"/>
                  <a:satMod val="160000"/>
                  <a:lumMod val="0"/>
                  <a:lumOff val="10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11546" y="226504"/>
            <a:ext cx="12192000" cy="1055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spc="-150" dirty="0">
                <a:solidFill>
                  <a:srgbClr val="002060"/>
                </a:solidFill>
                <a:latin typeface="Futura PT Bold" panose="020B0902020204020203" pitchFamily="34" charset="-52"/>
              </a:rPr>
              <a:t>  </a:t>
            </a:r>
            <a:r>
              <a:rPr lang="ru-RU" sz="2800" b="1" spc="-40" dirty="0">
                <a:solidFill>
                  <a:srgbClr val="002060"/>
                </a:solidFill>
                <a:latin typeface="Futura PT Bold" panose="020B0902020204020203" pitchFamily="34" charset="-52"/>
              </a:rPr>
              <a:t>ОЛИМПИЙСКИЙ КОМПЛЕКС</a:t>
            </a:r>
          </a:p>
          <a:p>
            <a:r>
              <a:rPr lang="ru-RU" sz="4800" b="1" spc="-40" dirty="0">
                <a:solidFill>
                  <a:srgbClr val="002060"/>
                </a:solidFill>
                <a:latin typeface="Futura PT Bold" panose="020B0902020204020203" pitchFamily="34" charset="-52"/>
              </a:rPr>
              <a:t>ЛУЖНИКИ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" y="1393870"/>
            <a:ext cx="12203545" cy="17197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2060"/>
                </a:solidFill>
                <a:latin typeface="Futura PT Bold" panose="020B0902020204020203" pitchFamily="34" charset="-52"/>
              </a:rPr>
              <a:t>СУПЕРМАРКЕТ </a:t>
            </a:r>
          </a:p>
          <a:p>
            <a:r>
              <a:rPr lang="ru-RU" sz="4000" b="1" dirty="0">
                <a:solidFill>
                  <a:srgbClr val="002060"/>
                </a:solidFill>
                <a:latin typeface="Futura PT Bold" panose="020B0902020204020203" pitchFamily="34" charset="-52"/>
              </a:rPr>
              <a:t>КОРПОРАТИВНОГО СПОРТА</a:t>
            </a:r>
          </a:p>
        </p:txBody>
      </p:sp>
    </p:spTree>
    <p:extLst>
      <p:ext uri="{BB962C8B-B14F-4D97-AF65-F5344CB8AC3E}">
        <p14:creationId xmlns:p14="http://schemas.microsoft.com/office/powerpoint/2010/main" val="10583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d:\Users\Sale1\Desktop\Бизнес-семинар 23.10.2020\ФОТО\1.2e16d0ba.fill-1155x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48" y="1888835"/>
            <a:ext cx="5021942" cy="31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0"/>
            <a:ext cx="124206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КОРПОРАТИВНЫЙ И МАССОВЫЙ СПОРТ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9" y="1208232"/>
            <a:ext cx="11654971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  <a:spcAft>
                <a:spcPts val="600"/>
              </a:spcAft>
              <a:defRPr/>
            </a:pPr>
            <a:r>
              <a:rPr lang="ru-RU" sz="1700" b="1" dirty="0">
                <a:solidFill>
                  <a:srgbClr val="002060"/>
                </a:solidFill>
              </a:rPr>
              <a:t>Аквапарк и три крытых плавательных бассейна (50 метров на 10 дорожек, 2 по 25 метров на 3 дорожки)</a:t>
            </a:r>
            <a:r>
              <a:rPr lang="ru-RU" sz="1700" b="1" dirty="0">
                <a:solidFill>
                  <a:srgbClr val="002060"/>
                </a:solidFill>
                <a:latin typeface="Calibri"/>
              </a:rPr>
              <a:t>.</a:t>
            </a:r>
          </a:p>
        </p:txBody>
      </p:sp>
      <p:pic>
        <p:nvPicPr>
          <p:cNvPr id="8198" name="Picture 6" descr="d:\Users\Sale1\Desktop\Бизнес-семинар 23.10.2020\ФОТО\1._Akvapark.2a6dd0ab.fill-1155x7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/>
          <a:stretch/>
        </p:blipFill>
        <p:spPr bwMode="auto">
          <a:xfrm>
            <a:off x="1051726" y="1888835"/>
            <a:ext cx="4771570" cy="321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10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0"/>
            <a:ext cx="124206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КОРПОРАТИВНЫЙ  И МАССОВЫЙ СПОРТ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9" y="827232"/>
            <a:ext cx="11654971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  <a:spcAft>
                <a:spcPts val="600"/>
              </a:spcAft>
              <a:defRPr/>
            </a:pPr>
            <a:r>
              <a:rPr lang="ru-RU" sz="1700" b="1" dirty="0">
                <a:solidFill>
                  <a:srgbClr val="002060"/>
                </a:solidFill>
              </a:rPr>
              <a:t>Открытые плавательные бассейны (50 метров на 8 дорожек, 20 метров  на 5 дорожек</a:t>
            </a:r>
            <a:r>
              <a:rPr lang="ru-RU" sz="1700" b="1" dirty="0">
                <a:solidFill>
                  <a:srgbClr val="002060"/>
                </a:solidFill>
                <a:latin typeface="Calibri"/>
              </a:rPr>
              <a:t>)</a:t>
            </a:r>
          </a:p>
        </p:txBody>
      </p:sp>
      <p:pic>
        <p:nvPicPr>
          <p:cNvPr id="9218" name="Picture 2" descr="d:\Users\Sale1\Desktop\Бизнес-семинар 23.10.2020\ФОТО\P21A53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83" y="4140495"/>
            <a:ext cx="377915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Q:\Photo\Виды лужников.Сооружения\Аквакомплекс\Открытый Аквакомплекс\Ретушь\_Basseyn_final\Сайт Пляжный бассейн\P21A5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00" y="4140495"/>
            <a:ext cx="377983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Q:\Photo\Виды лужников.Сооружения\Аквакомплекс\Открытый Аквакомплекс\Ретушь\_Basseyn_final\Сайт Спортивный бассейн\P21A53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00" y="1365856"/>
            <a:ext cx="3779838" cy="25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Users\Sale1\Desktop\Бизнес-семинар 23.10.2020\ФОТО\P21A53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92" y="1365857"/>
            <a:ext cx="3775506" cy="25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11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0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9" y="0"/>
            <a:ext cx="124206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КОРПОРАТИВНЫЙ И МАССОВЫЙ СПОРТ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9" y="827232"/>
            <a:ext cx="11654971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  <a:spcAft>
                <a:spcPts val="600"/>
              </a:spcAft>
              <a:defRPr/>
            </a:pPr>
            <a:r>
              <a:rPr lang="ru-RU" sz="1700" b="1" dirty="0">
                <a:solidFill>
                  <a:srgbClr val="002060"/>
                </a:solidFill>
              </a:rPr>
              <a:t>Раздевалки разного уровня и разной вместимости и пресс-центр .</a:t>
            </a:r>
            <a:endParaRPr lang="ru-RU" sz="17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3314" name="Picture 2" descr="d:\Users\Sale1\Desktop\Бизнес-семинар 23.10.2020\ФОТО\IMGP5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3" y="1355184"/>
            <a:ext cx="3753152" cy="250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Users\Sale1\Desktop\Бизнес-семинар 23.10.2020\ФОТО\IMGP50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b="48"/>
          <a:stretch/>
        </p:blipFill>
        <p:spPr bwMode="auto">
          <a:xfrm>
            <a:off x="8132717" y="4112704"/>
            <a:ext cx="3730035" cy="252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Users\Sale1\Desktop\Бизнес-семинар 23.10.2020\ФОТО\IMGP55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17" y="1355184"/>
            <a:ext cx="3730035" cy="24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Users\Sale1\Desktop\Бизнес-семинар 23.10.2020\ФОТО\IMGP52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3"/>
          <a:stretch/>
        </p:blipFill>
        <p:spPr bwMode="auto">
          <a:xfrm>
            <a:off x="4168624" y="4112704"/>
            <a:ext cx="3753368" cy="24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Users\Sale1\Desktop\Бизнес-семинар 23.10.2020\ФОТО\IMGP52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092583"/>
            <a:ext cx="3753341" cy="250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d:\Users\Sale1\Desktop\Бизнес-семинар 23.10.2020\ФОТО\IMGP52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624" y="1347428"/>
            <a:ext cx="3753368" cy="250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12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7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399" y="0"/>
            <a:ext cx="124206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КОРПОРАТИВНЫЙ И МАССОВЫЙ СПОРТ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8" y="870525"/>
            <a:ext cx="11654971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  <a:spcAft>
                <a:spcPts val="600"/>
              </a:spcAft>
              <a:defRPr/>
            </a:pPr>
            <a:r>
              <a:rPr lang="ru-RU" sz="1700" b="1" dirty="0">
                <a:solidFill>
                  <a:srgbClr val="002060"/>
                </a:solidFill>
              </a:rPr>
              <a:t>Хорошая транспортная доступность и большие парковки</a:t>
            </a:r>
          </a:p>
        </p:txBody>
      </p:sp>
      <p:pic>
        <p:nvPicPr>
          <p:cNvPr id="11266" name="Picture 2" descr="d:\Users\Sale1\Desktop\Бизнес-семинар 23.10.2020\ФОТО\DJI_00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/>
          <a:stretch/>
        </p:blipFill>
        <p:spPr bwMode="auto">
          <a:xfrm>
            <a:off x="8275932" y="1422400"/>
            <a:ext cx="3637418" cy="247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Users\Sale1\Desktop\Бизнес-семинар 23.10.2020\ФОТО\DJI_009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/>
          <a:stretch/>
        </p:blipFill>
        <p:spPr bwMode="auto">
          <a:xfrm>
            <a:off x="406399" y="1422399"/>
            <a:ext cx="3559176" cy="24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Users\Sale1\Desktop\Бизнес-семинар 23.10.2020\ФОТО\DJI_006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"/>
          <a:stretch/>
        </p:blipFill>
        <p:spPr bwMode="auto">
          <a:xfrm>
            <a:off x="4313575" y="4032476"/>
            <a:ext cx="363741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Users\Sale1\Desktop\Бизнес-семинар 23.10.2020\ФОТО\DJI_0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4033071"/>
            <a:ext cx="355917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Users\Sale1\Desktop\Бизнес-семинар 23.10.2020\ФОТО\DJI_010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/>
          <a:stretch/>
        </p:blipFill>
        <p:spPr bwMode="auto">
          <a:xfrm>
            <a:off x="4313575" y="1422399"/>
            <a:ext cx="3637418" cy="24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d:\Users\Sale1\Desktop\Бизнес-семинар 23.10.2020\ФОТО\DJI_003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32" y="4032475"/>
            <a:ext cx="3637418" cy="266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13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207" y="1405529"/>
            <a:ext cx="11713020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  <a:defRPr/>
            </a:pPr>
            <a:r>
              <a:rPr lang="ru-RU" sz="1700" b="1" dirty="0">
                <a:solidFill>
                  <a:srgbClr val="002060"/>
                </a:solidFill>
              </a:rPr>
              <a:t>Беговая дорожка со специальным беговым покрытием и велодорожка на набережной  протяженностью 2,7 км.</a:t>
            </a:r>
          </a:p>
        </p:txBody>
      </p:sp>
      <p:pic>
        <p:nvPicPr>
          <p:cNvPr id="12290" name="Picture 2" descr="d:\Users\Sale1\Desktop\Бизнес-семинар 23.10.2020\ФОТО\IMGP51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4"/>
          <a:stretch/>
        </p:blipFill>
        <p:spPr bwMode="auto">
          <a:xfrm>
            <a:off x="203207" y="2402114"/>
            <a:ext cx="3541650" cy="27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Users\Sale1\Desktop\scale_12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r="5836"/>
          <a:stretch/>
        </p:blipFill>
        <p:spPr bwMode="auto">
          <a:xfrm>
            <a:off x="8345713" y="2402113"/>
            <a:ext cx="3570514" cy="27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Users\Sale1\Desktop\Бизнес-семинар 23.10.2020\ФОТО\IMGP51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81" y="2402113"/>
            <a:ext cx="4155325" cy="27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67508" y="0"/>
            <a:ext cx="11324492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dirty="0">
                <a:solidFill>
                  <a:srgbClr val="002060"/>
                </a:solidFill>
              </a:rPr>
              <a:t>ИНФРАСТРУКТУРА  ДЛЯ АКТИВНОГО ОТДЫХА</a:t>
            </a:r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14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7" y="1292979"/>
            <a:ext cx="11654971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  <a:spcAft>
                <a:spcPts val="600"/>
              </a:spcAft>
              <a:defRPr/>
            </a:pPr>
            <a:r>
              <a:rPr lang="ru-RU" sz="1700" b="1" dirty="0">
                <a:solidFill>
                  <a:srgbClr val="002060"/>
                </a:solidFill>
              </a:rPr>
              <a:t>Открытый каток с искусственным льдом - 16 000 квадратных метров.</a:t>
            </a:r>
            <a:endParaRPr lang="ru-RU" sz="17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"/>
          <a:stretch/>
        </p:blipFill>
        <p:spPr bwMode="auto">
          <a:xfrm>
            <a:off x="5322271" y="4381591"/>
            <a:ext cx="6487891" cy="219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46"/>
          <a:stretch/>
        </p:blipFill>
        <p:spPr bwMode="auto">
          <a:xfrm>
            <a:off x="445475" y="1829613"/>
            <a:ext cx="11364687" cy="23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5" y="4381591"/>
            <a:ext cx="4679046" cy="219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67508" y="0"/>
            <a:ext cx="11324492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dirty="0">
                <a:solidFill>
                  <a:srgbClr val="002060"/>
                </a:solidFill>
              </a:rPr>
              <a:t>ИНФРАСТРУКТУРА  ДЛЯ АКТИВНОГО ОТДЫХА</a:t>
            </a:r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15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Sale1\Desktop\Бизнес-семинар 23.10.2020\ФОТО\IMGP5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070" y="4141431"/>
            <a:ext cx="3371979" cy="22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7408" y="1340768"/>
            <a:ext cx="6031977" cy="357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6" lvl="0" indent="-342916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 smtClean="0">
                <a:solidFill>
                  <a:srgbClr val="002060"/>
                </a:solidFill>
                <a:latin typeface="Calibri"/>
              </a:rPr>
              <a:t>Семь</a:t>
            </a:r>
            <a:r>
              <a:rPr lang="ru-RU" sz="17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700" dirty="0">
                <a:solidFill>
                  <a:srgbClr val="002060"/>
                </a:solidFill>
                <a:latin typeface="Calibri"/>
              </a:rPr>
              <a:t>площадок для </a:t>
            </a:r>
            <a:r>
              <a:rPr lang="en-US" sz="1700" dirty="0">
                <a:solidFill>
                  <a:srgbClr val="002060"/>
                </a:solidFill>
                <a:latin typeface="Calibri"/>
              </a:rPr>
              <a:t>Workout</a:t>
            </a:r>
            <a:r>
              <a:rPr lang="ru-RU" sz="1700" dirty="0">
                <a:solidFill>
                  <a:srgbClr val="002060"/>
                </a:solidFill>
                <a:latin typeface="Calibri"/>
              </a:rPr>
              <a:t>, в свободном доступе, </a:t>
            </a:r>
            <a:br>
              <a:rPr lang="ru-RU" sz="1700" dirty="0">
                <a:solidFill>
                  <a:srgbClr val="002060"/>
                </a:solidFill>
                <a:latin typeface="Calibri"/>
              </a:rPr>
            </a:br>
            <a:r>
              <a:rPr lang="ru-RU" sz="1700" dirty="0">
                <a:solidFill>
                  <a:srgbClr val="002060"/>
                </a:solidFill>
                <a:latin typeface="Calibri"/>
              </a:rPr>
              <a:t>общей площадью 1330 </a:t>
            </a:r>
            <a:r>
              <a:rPr lang="ru-RU" sz="1700" dirty="0" err="1">
                <a:solidFill>
                  <a:srgbClr val="002060"/>
                </a:solidFill>
                <a:latin typeface="Calibri"/>
              </a:rPr>
              <a:t>кв.м</a:t>
            </a:r>
            <a:r>
              <a:rPr lang="ru-RU" sz="1700" dirty="0">
                <a:solidFill>
                  <a:srgbClr val="002060"/>
                </a:solidFill>
                <a:latin typeface="Calibri"/>
              </a:rPr>
              <a:t>.</a:t>
            </a:r>
          </a:p>
          <a:p>
            <a:pPr marL="342916" indent="-342916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Обширная парковая территория</a:t>
            </a:r>
          </a:p>
          <a:p>
            <a:pPr marL="342916" indent="-342916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Две детские площадки</a:t>
            </a:r>
          </a:p>
          <a:p>
            <a:pPr marL="342916" lvl="0" indent="-342916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Прокат</a:t>
            </a:r>
          </a:p>
          <a:p>
            <a:pPr marL="342916" indent="-342916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 err="1">
                <a:solidFill>
                  <a:srgbClr val="002060"/>
                </a:solidFill>
              </a:rPr>
              <a:t>Скалодром</a:t>
            </a:r>
            <a:endParaRPr lang="ru-RU" sz="1700" dirty="0">
              <a:solidFill>
                <a:srgbClr val="002060"/>
              </a:solidFill>
            </a:endParaRPr>
          </a:p>
          <a:p>
            <a:pPr marL="342916" lvl="0" indent="-342916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Панда парк</a:t>
            </a:r>
          </a:p>
          <a:p>
            <a:pPr marL="342916" lvl="0" indent="-342916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 err="1">
                <a:solidFill>
                  <a:srgbClr val="002060"/>
                </a:solidFill>
              </a:rPr>
              <a:t>Зиплайн</a:t>
            </a:r>
            <a:endParaRPr lang="ru-RU" sz="1700" dirty="0">
              <a:solidFill>
                <a:srgbClr val="002060"/>
              </a:solidFill>
            </a:endParaRPr>
          </a:p>
          <a:p>
            <a:pPr marL="342916" lvl="0" indent="-342916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Рестораны и кафе</a:t>
            </a:r>
          </a:p>
        </p:txBody>
      </p:sp>
      <p:pic>
        <p:nvPicPr>
          <p:cNvPr id="10243" name="Picture 3" descr="d:\Users\Sale1\Desktop\Бизнес-семинар 23.10.2020\ФОТО\IMGP5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69" y="2102730"/>
            <a:ext cx="3518022" cy="234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Sale1\Desktop\Бизнес-семинар 23.10.2020\ФОТО\IMGP51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340" y="4141431"/>
            <a:ext cx="3371979" cy="22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Sale1\Desktop\Бизнес-семинар 23.10.2020\ФОТО\rope par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5"/>
          <a:stretch/>
        </p:blipFill>
        <p:spPr bwMode="auto">
          <a:xfrm>
            <a:off x="9753844" y="2102731"/>
            <a:ext cx="2124075" cy="22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67508" y="0"/>
            <a:ext cx="11324492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dirty="0">
                <a:solidFill>
                  <a:srgbClr val="002060"/>
                </a:solidFill>
              </a:rPr>
              <a:t>ИНФРАСТРУКТУРА  ДЛЯ АКТИВНОГО ОТДЫХА</a:t>
            </a:r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16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6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Users\Sale1\Desktop\Карта Лужники_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5590" r="5743" b="16455"/>
          <a:stretch/>
        </p:blipFill>
        <p:spPr bwMode="auto">
          <a:xfrm>
            <a:off x="406400" y="812801"/>
            <a:ext cx="11045306" cy="583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Схема размещения объектов АО «Лужники»:</a:t>
            </a: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17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9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986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ПЛАНЫ РАЗВИТИЯ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8308" y="1583295"/>
            <a:ext cx="550004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76200">
              <a:lnSpc>
                <a:spcPct val="90000"/>
              </a:lnSpc>
              <a:buFontTx/>
              <a:buNone/>
            </a:pP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1. Завершение реконструкции УСЗ «Дружба»:</a:t>
            </a:r>
          </a:p>
          <a:p>
            <a:pPr indent="-76200">
              <a:lnSpc>
                <a:spcPct val="90000"/>
              </a:lnSpc>
              <a:buFontTx/>
              <a:buNone/>
            </a:pPr>
            <a:endParaRPr lang="ru-RU" altLang="ru-RU" sz="1700" dirty="0">
              <a:solidFill>
                <a:srgbClr val="002060"/>
              </a:solidFill>
              <a:latin typeface="Calibri"/>
            </a:endParaRPr>
          </a:p>
          <a:p>
            <a:pPr indent="-76200">
              <a:lnSpc>
                <a:spcPct val="90000"/>
              </a:lnSpc>
            </a:pP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 - центральный зал для проведения мероприятий;</a:t>
            </a:r>
          </a:p>
          <a:p>
            <a:pPr indent="-76200">
              <a:lnSpc>
                <a:spcPct val="90000"/>
              </a:lnSpc>
            </a:pP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 - три многофункциональных зала.</a:t>
            </a:r>
          </a:p>
          <a:p>
            <a:pPr indent="-76200">
              <a:lnSpc>
                <a:spcPct val="90000"/>
              </a:lnSpc>
            </a:pPr>
            <a:r>
              <a:rPr lang="ru-RU" altLang="ru-RU" sz="1600" dirty="0">
                <a:latin typeface="Arbat" pitchFamily="82" charset="0"/>
              </a:rPr>
              <a:t> </a:t>
            </a:r>
          </a:p>
        </p:txBody>
      </p:sp>
      <p:pic>
        <p:nvPicPr>
          <p:cNvPr id="2050" name="Picture 2" descr="d:\Users\Sale1\Desktop\Бизнес-семинар 23.10.2020\ФОТО\PHOTO-2018-07-06-15-25-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0" y="3076715"/>
            <a:ext cx="4391215" cy="329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5682" y="1585538"/>
            <a:ext cx="596676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76200">
              <a:lnSpc>
                <a:spcPct val="90000"/>
              </a:lnSpc>
              <a:buFontTx/>
              <a:buNone/>
            </a:pP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2. Завершение строительства Ледового Дворца «Кристалл»:</a:t>
            </a:r>
          </a:p>
          <a:p>
            <a:pPr indent="-76200">
              <a:lnSpc>
                <a:spcPct val="90000"/>
              </a:lnSpc>
              <a:buFontTx/>
              <a:buNone/>
            </a:pPr>
            <a:endParaRPr lang="ru-RU" altLang="ru-RU" sz="1700" dirty="0">
              <a:solidFill>
                <a:srgbClr val="002060"/>
              </a:solidFill>
              <a:latin typeface="Calibri"/>
            </a:endParaRPr>
          </a:p>
          <a:p>
            <a:pPr indent="-76200">
              <a:lnSpc>
                <a:spcPct val="90000"/>
              </a:lnSpc>
            </a:pPr>
            <a:r>
              <a:rPr lang="ru-RU" altLang="ru-RU" sz="1700" dirty="0">
                <a:solidFill>
                  <a:srgbClr val="002060"/>
                </a:solidFill>
              </a:rPr>
              <a:t> - две тренировочные хоккейные площадки 60*30 м.</a:t>
            </a: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;</a:t>
            </a:r>
          </a:p>
          <a:p>
            <a:pPr indent="-76200">
              <a:lnSpc>
                <a:spcPct val="90000"/>
              </a:lnSpc>
            </a:pP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 - фитнес зона с плавательным бассейном.</a:t>
            </a:r>
          </a:p>
          <a:p>
            <a:pPr indent="-76200">
              <a:lnSpc>
                <a:spcPct val="90000"/>
              </a:lnSpc>
            </a:pPr>
            <a:r>
              <a:rPr lang="ru-RU" altLang="ru-RU" sz="1600" dirty="0">
                <a:latin typeface="Arbat" pitchFamily="82" charset="0"/>
              </a:rPr>
              <a:t> </a:t>
            </a:r>
          </a:p>
        </p:txBody>
      </p:sp>
      <p:pic>
        <p:nvPicPr>
          <p:cNvPr id="7" name="Picture 2" descr="d:\Users\Sale1\Desktop\Бизнес-семинар 23.10.2020\ФОТО\20160620_Luzhniki_Cristal3_cam08_Из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58" y="3076715"/>
            <a:ext cx="4933950" cy="329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18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986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ПЛАНЫ РАЗВИТИЯ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Users\Sale1\Desktop\Бизнес-семинар 23.10.2020\ФОТО\теннисный центр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r="7770"/>
          <a:stretch/>
        </p:blipFill>
        <p:spPr bwMode="auto">
          <a:xfrm>
            <a:off x="216355" y="3009900"/>
            <a:ext cx="575582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8308" y="1583295"/>
            <a:ext cx="5500042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76200">
              <a:lnSpc>
                <a:spcPct val="90000"/>
              </a:lnSpc>
              <a:buFontTx/>
              <a:buNone/>
            </a:pP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3. Завершение строительства «Теннисного клуба»:</a:t>
            </a:r>
          </a:p>
          <a:p>
            <a:pPr indent="-76200">
              <a:lnSpc>
                <a:spcPct val="90000"/>
              </a:lnSpc>
              <a:buFontTx/>
              <a:buNone/>
            </a:pPr>
            <a:endParaRPr lang="ru-RU" altLang="ru-RU" sz="1700" dirty="0">
              <a:solidFill>
                <a:srgbClr val="002060"/>
              </a:solidFill>
              <a:latin typeface="Calibri"/>
            </a:endParaRPr>
          </a:p>
          <a:p>
            <a:pPr indent="-76200">
              <a:lnSpc>
                <a:spcPct val="90000"/>
              </a:lnSpc>
            </a:pP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- 14 крытых теннисных кортов;</a:t>
            </a:r>
          </a:p>
          <a:p>
            <a:pPr indent="-76200">
              <a:lnSpc>
                <a:spcPct val="90000"/>
              </a:lnSpc>
            </a:pP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- 7 открытых грунтовых кортов;</a:t>
            </a:r>
          </a:p>
          <a:p>
            <a:pPr indent="-76200">
              <a:lnSpc>
                <a:spcPct val="90000"/>
              </a:lnSpc>
            </a:pP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- развитая спортивно-оздоровительная инфраструктура. </a:t>
            </a:r>
            <a:endParaRPr lang="ru-RU" altLang="ru-RU" sz="1600" dirty="0">
              <a:latin typeface="Arbat" pitchFamily="8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7158" y="1575915"/>
            <a:ext cx="5500042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76200">
              <a:lnSpc>
                <a:spcPct val="90000"/>
              </a:lnSpc>
              <a:buFontTx/>
              <a:buNone/>
            </a:pPr>
            <a:r>
              <a:rPr lang="ru-RU" altLang="ru-RU" sz="1700" dirty="0">
                <a:solidFill>
                  <a:srgbClr val="002060"/>
                </a:solidFill>
                <a:latin typeface="Calibri"/>
              </a:rPr>
              <a:t>4. Завершение строительства «Дворца единоборств».</a:t>
            </a:r>
          </a:p>
        </p:txBody>
      </p:sp>
      <p:pic>
        <p:nvPicPr>
          <p:cNvPr id="2050" name="Picture 2" descr="d:\Users\Sale1\Desktop\6f5a3b4b67fe7cbff938963e7cae5388db5a37c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41" y="3009900"/>
            <a:ext cx="5213684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19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ИНФРАСТРУКТУРА ТОП УРОВНЯ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7408" y="1179251"/>
            <a:ext cx="10441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6" marR="0" lvl="0" indent="-342916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7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Большая спортивная арена имеет сертификат РФС Высшей категории.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6" lvl="0" indent="-342916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  <a:latin typeface="Calibri"/>
              </a:rPr>
              <a:t>Спортивный городок </a:t>
            </a:r>
            <a:r>
              <a:rPr lang="ru-RU" sz="1700" dirty="0">
                <a:solidFill>
                  <a:srgbClr val="002060"/>
                </a:solidFill>
              </a:rPr>
              <a:t>имеет сертификат РФС 3 категории, разряд А. </a:t>
            </a:r>
            <a:endParaRPr lang="ru-RU" sz="1700" dirty="0">
              <a:solidFill>
                <a:srgbClr val="002060"/>
              </a:solidFill>
              <a:latin typeface="Calibri"/>
            </a:endParaRPr>
          </a:p>
          <a:p>
            <a:pPr marL="342916" lvl="0" indent="-342916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Футбольные поля №8 и 9 Малой арены имеют сертификат РФС 4 категории. </a:t>
            </a:r>
          </a:p>
          <a:p>
            <a:pPr marL="342916" marR="0" lvl="0" indent="-342916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700" baseline="0" dirty="0">
                <a:solidFill>
                  <a:srgbClr val="002060"/>
                </a:solidFill>
                <a:latin typeface="Calibri"/>
              </a:rPr>
              <a:t>Южный спортивный центр имеет сертификат </a:t>
            </a:r>
            <a:r>
              <a:rPr lang="en-US" sz="1700" baseline="0" dirty="0">
                <a:solidFill>
                  <a:srgbClr val="002060"/>
                </a:solidFill>
                <a:latin typeface="Calibri"/>
              </a:rPr>
              <a:t>IAAF</a:t>
            </a:r>
            <a:r>
              <a:rPr lang="en-US" sz="1700" dirty="0">
                <a:solidFill>
                  <a:srgbClr val="002060"/>
                </a:solidFill>
                <a:latin typeface="Calibri"/>
              </a:rPr>
              <a:t> 2 </a:t>
            </a:r>
            <a:r>
              <a:rPr lang="ru-RU" sz="1700" dirty="0">
                <a:solidFill>
                  <a:srgbClr val="002060"/>
                </a:solidFill>
                <a:latin typeface="Calibri"/>
              </a:rPr>
              <a:t>категории.</a:t>
            </a:r>
            <a:endParaRPr lang="ru-RU" sz="1700" baseline="0" dirty="0">
              <a:solidFill>
                <a:srgbClr val="002060"/>
              </a:solidFill>
              <a:latin typeface="Calibri"/>
            </a:endParaRPr>
          </a:p>
          <a:p>
            <a:pPr marL="342916" lvl="0" indent="-342916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Основные объекты АО «Лужники» включены во Всероссийский реестр объектов спорта.</a:t>
            </a:r>
          </a:p>
          <a:p>
            <a:pPr marL="342916" lvl="0" indent="-342916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Спортивное покрытие на объектах АО «Лужники» от производителей, </a:t>
            </a:r>
            <a:br>
              <a:rPr lang="ru-RU" sz="1700" dirty="0">
                <a:solidFill>
                  <a:srgbClr val="002060"/>
                </a:solidFill>
              </a:rPr>
            </a:br>
            <a:r>
              <a:rPr lang="ru-RU" sz="1700" dirty="0">
                <a:solidFill>
                  <a:srgbClr val="002060"/>
                </a:solidFill>
              </a:rPr>
              <a:t>аккредитованных Международными федерациями по видам спорта.</a:t>
            </a:r>
          </a:p>
        </p:txBody>
      </p:sp>
      <p:pic>
        <p:nvPicPr>
          <p:cNvPr id="1026" name="Picture 2" descr="d:\Users\Sale1\Desktop\Бизнес-семинар 23.10.2020\ФОТО\_E4A218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/>
          <a:stretch/>
        </p:blipFill>
        <p:spPr bwMode="auto">
          <a:xfrm>
            <a:off x="872237" y="3759200"/>
            <a:ext cx="4803136" cy="275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"/>
          <a:stretch/>
        </p:blipFill>
        <p:spPr bwMode="auto">
          <a:xfrm>
            <a:off x="5987988" y="3759200"/>
            <a:ext cx="4757860" cy="275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2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462" y="0"/>
            <a:ext cx="11449538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dirty="0">
                <a:solidFill>
                  <a:srgbClr val="002060"/>
                </a:solidFill>
              </a:rPr>
              <a:t>ПРЕИМУЩЕСТВА КОРПОРАТИВНОГО СПОРТА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8" y="1536477"/>
            <a:ext cx="11654971" cy="4882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6" lvl="0" indent="-342916" algn="just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Повышение производительности труда (за счет дополнительного внимания к здоровью персонала, пропаганды здорового образа жизни и физической культуры). </a:t>
            </a:r>
          </a:p>
          <a:p>
            <a:pPr marL="342916" lvl="0" indent="-342916" algn="just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Повышение мотивации участвующих сотрудников (в </a:t>
            </a:r>
            <a:r>
              <a:rPr lang="ru-RU" sz="1700" dirty="0" err="1">
                <a:solidFill>
                  <a:srgbClr val="002060"/>
                </a:solidFill>
              </a:rPr>
              <a:t>т.ч</a:t>
            </a:r>
            <a:r>
              <a:rPr lang="ru-RU" sz="1700" dirty="0">
                <a:solidFill>
                  <a:srgbClr val="002060"/>
                </a:solidFill>
              </a:rPr>
              <a:t>. снятие напряженности в коллективе, повышение стрессоустойчивости, повышение уровня жизненной активности, уменьшение текучести кадров).</a:t>
            </a:r>
          </a:p>
          <a:p>
            <a:pPr marL="342916" indent="-342916" algn="just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Повышение сплоченности сотрудников различных коллективов и улучшению внутрикорпоративных отношений (формирование более доверительной атмосферы в компании).</a:t>
            </a:r>
          </a:p>
          <a:p>
            <a:pPr marL="342916" indent="-342916" algn="just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Создание уникальной площадки для неформального делового общения, налаживания и развития связей с партнерами, коллегами, действующими и потенциальными клиентами.</a:t>
            </a:r>
          </a:p>
          <a:p>
            <a:pPr marL="342916" lvl="0" indent="-342916" algn="just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700" dirty="0">
                <a:solidFill>
                  <a:srgbClr val="002060"/>
                </a:solidFill>
              </a:rPr>
              <a:t>Развитие корпоративной культуры организации (как внешнее, так и внутреннее позиционирование). </a:t>
            </a:r>
          </a:p>
          <a:p>
            <a:pPr lvl="0" algn="ctr">
              <a:lnSpc>
                <a:spcPct val="125000"/>
              </a:lnSpc>
              <a:spcAft>
                <a:spcPts val="600"/>
              </a:spcAft>
              <a:defRPr/>
            </a:pPr>
            <a:endParaRPr lang="ru-RU" sz="1700" u="sng" dirty="0">
              <a:solidFill>
                <a:srgbClr val="002060"/>
              </a:solidFill>
            </a:endParaRPr>
          </a:p>
          <a:p>
            <a:pPr lvl="0" algn="ctr">
              <a:lnSpc>
                <a:spcPct val="125000"/>
              </a:lnSpc>
              <a:spcAft>
                <a:spcPts val="600"/>
              </a:spcAft>
              <a:defRPr/>
            </a:pPr>
            <a:r>
              <a:rPr lang="ru-RU" sz="1700" u="sng" dirty="0">
                <a:solidFill>
                  <a:srgbClr val="002060"/>
                </a:solidFill>
              </a:rPr>
              <a:t>Корпоративный спорт решает в </a:t>
            </a:r>
            <a:r>
              <a:rPr lang="ru-RU" sz="1700" u="sng" dirty="0" err="1">
                <a:solidFill>
                  <a:srgbClr val="002060"/>
                </a:solidFill>
              </a:rPr>
              <a:t>т.ч</a:t>
            </a:r>
            <a:r>
              <a:rPr lang="ru-RU" sz="1700" u="sng" dirty="0">
                <a:solidFill>
                  <a:srgbClr val="002060"/>
                </a:solidFill>
              </a:rPr>
              <a:t>. ряд задач, описанных в Указе Президента РФ №444 </a:t>
            </a:r>
            <a:br>
              <a:rPr lang="ru-RU" sz="1700" u="sng" dirty="0">
                <a:solidFill>
                  <a:srgbClr val="002060"/>
                </a:solidFill>
              </a:rPr>
            </a:br>
            <a:r>
              <a:rPr lang="ru-RU" sz="1700" u="sng" dirty="0">
                <a:solidFill>
                  <a:srgbClr val="002060"/>
                </a:solidFill>
              </a:rPr>
              <a:t>«О национальных целях и стратегических задачах развития Российской Федерации на период до 2024 года». </a:t>
            </a:r>
          </a:p>
          <a:p>
            <a:pPr marL="342916" marR="0" lvl="0" indent="-342916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7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20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80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 hidden="1"/>
          <p:cNvSpPr>
            <a:spLocks noGrp="1"/>
          </p:cNvSpPr>
          <p:nvPr>
            <p:ph type="sldNum" sz="quarter" idx="12"/>
          </p:nvPr>
        </p:nvSpPr>
        <p:spPr>
          <a:xfrm>
            <a:off x="11324795" y="6309320"/>
            <a:ext cx="685867" cy="365125"/>
          </a:xfrm>
          <a:solidFill>
            <a:srgbClr val="000000">
              <a:alpha val="60000"/>
            </a:srgbClr>
          </a:solidFill>
        </p:spPr>
        <p:txBody>
          <a:bodyPr/>
          <a:lstStyle/>
          <a:p>
            <a:pPr algn="ctr">
              <a:spcAft>
                <a:spcPts val="600"/>
              </a:spcAft>
            </a:pPr>
            <a:fld id="{317698E8-E386-41E5-8797-0265B153391F}" type="slidenum">
              <a:rPr lang="ru-RU" sz="2700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21</a:t>
            </a:fld>
            <a:endParaRPr lang="ru-RU" sz="2700">
              <a:solidFill>
                <a:schemeClr val="bg1"/>
              </a:solidFill>
            </a:endParaRPr>
          </a:p>
        </p:txBody>
      </p:sp>
      <p:pic>
        <p:nvPicPr>
          <p:cNvPr id="5122" name="Picture 2" descr="d:\Users\Sale1\Desktop\Бизнес-семинар 23.10.2020\ФОТО\a913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b="5078"/>
          <a:stretch/>
        </p:blipFill>
        <p:spPr bwMode="auto">
          <a:xfrm>
            <a:off x="0" y="0"/>
            <a:ext cx="1220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5400000">
            <a:off x="6847738" y="1486327"/>
            <a:ext cx="2142124" cy="8546400"/>
          </a:xfrm>
          <a:prstGeom prst="rect">
            <a:avLst/>
          </a:prstGeom>
          <a:gradFill flip="none" rotWithShape="1">
            <a:gsLst>
              <a:gs pos="9000">
                <a:schemeClr val="accent1">
                  <a:tint val="66000"/>
                  <a:satMod val="160000"/>
                  <a:alpha val="0"/>
                  <a:lumMod val="0"/>
                  <a:lumOff val="100000"/>
                </a:schemeClr>
              </a:gs>
              <a:gs pos="59000">
                <a:schemeClr val="accent1">
                  <a:tint val="23500"/>
                  <a:satMod val="160000"/>
                  <a:lumMod val="0"/>
                  <a:lumOff val="10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39876" y="4790031"/>
            <a:ext cx="55332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76200" algn="r">
              <a:buFontTx/>
              <a:buNone/>
            </a:pPr>
            <a:r>
              <a:rPr lang="ru-RU" altLang="ru-RU" sz="2000" b="1" dirty="0">
                <a:latin typeface="+mj-lt"/>
              </a:rPr>
              <a:t>СПАСИБО ЗА ВНИМАНИЕ!</a:t>
            </a:r>
          </a:p>
          <a:p>
            <a:pPr indent="-76200" algn="r">
              <a:buFontTx/>
              <a:buNone/>
            </a:pPr>
            <a:endParaRPr lang="ru-RU" altLang="ru-RU" sz="2000" b="1" dirty="0">
              <a:latin typeface="+mj-lt"/>
            </a:endParaRPr>
          </a:p>
          <a:p>
            <a:pPr indent="-76200" algn="r">
              <a:buFontTx/>
              <a:buNone/>
            </a:pPr>
            <a:r>
              <a:rPr lang="ru-RU" altLang="ru-RU" sz="2000" dirty="0">
                <a:latin typeface="+mj-lt"/>
              </a:rPr>
              <a:t>Центр  продаж спортивных услуг АО «Лужники» </a:t>
            </a:r>
          </a:p>
          <a:p>
            <a:pPr indent="-76200" algn="r">
              <a:buFontTx/>
              <a:buNone/>
            </a:pPr>
            <a:r>
              <a:rPr lang="ru-RU" altLang="ru-RU" sz="2000" dirty="0">
                <a:latin typeface="+mj-lt"/>
              </a:rPr>
              <a:t>Телефон: +7 (495) 780-08-08</a:t>
            </a:r>
          </a:p>
          <a:p>
            <a:pPr indent="-76200" algn="r">
              <a:buFontTx/>
              <a:buNone/>
            </a:pPr>
            <a:r>
              <a:rPr lang="ru-RU" altLang="ru-RU" sz="2000" dirty="0">
                <a:latin typeface="+mj-lt"/>
              </a:rPr>
              <a:t> E-</a:t>
            </a:r>
            <a:r>
              <a:rPr lang="ru-RU" altLang="ru-RU" sz="2000" dirty="0" err="1">
                <a:latin typeface="+mj-lt"/>
              </a:rPr>
              <a:t>mail</a:t>
            </a:r>
            <a:r>
              <a:rPr lang="ru-RU" altLang="ru-RU" sz="2000" dirty="0">
                <a:latin typeface="+mj-lt"/>
              </a:rPr>
              <a:t>:  sportsales@luzhniki.ru</a:t>
            </a:r>
          </a:p>
          <a:p>
            <a:pPr indent="-76200" algn="r">
              <a:buFontTx/>
              <a:buNone/>
            </a:pPr>
            <a:r>
              <a:rPr lang="ru-RU" altLang="ru-RU" sz="2000" dirty="0">
                <a:latin typeface="+mj-lt"/>
              </a:rPr>
              <a:t>Адрес: </a:t>
            </a:r>
            <a:r>
              <a:rPr lang="ru-RU" altLang="ru-RU" sz="2000" dirty="0" err="1">
                <a:latin typeface="+mj-lt"/>
              </a:rPr>
              <a:t>Новолужнецкий</a:t>
            </a:r>
            <a:r>
              <a:rPr lang="ru-RU" altLang="ru-RU" sz="2000" dirty="0">
                <a:latin typeface="+mj-lt"/>
              </a:rPr>
              <a:t> проезд, д. 9, стр. 4 </a:t>
            </a:r>
          </a:p>
        </p:txBody>
      </p:sp>
    </p:spTree>
    <p:extLst>
      <p:ext uri="{BB962C8B-B14F-4D97-AF65-F5344CB8AC3E}">
        <p14:creationId xmlns:p14="http://schemas.microsoft.com/office/powerpoint/2010/main" val="239795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954" y="0"/>
            <a:ext cx="11301046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ВСЕ НАПРАВЛЕНИЯ КОРПОРАТИВНОГО  СПОРТА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4213" y="1724047"/>
            <a:ext cx="11441726" cy="295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6" lvl="0" indent="-342916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rgbClr val="002060"/>
                </a:solidFill>
              </a:rPr>
              <a:t>Проведение тренировок по разным видам спорта для корпоративных команд различного </a:t>
            </a:r>
            <a:r>
              <a:rPr lang="ru-RU" dirty="0" smtClean="0">
                <a:solidFill>
                  <a:srgbClr val="002060"/>
                </a:solidFill>
              </a:rPr>
              <a:t>уровня</a:t>
            </a:r>
            <a:endParaRPr lang="ru-RU" dirty="0">
              <a:solidFill>
                <a:srgbClr val="002060"/>
              </a:solidFill>
            </a:endParaRPr>
          </a:p>
          <a:p>
            <a:pPr marL="342916" indent="-342916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rgbClr val="002060"/>
                </a:solidFill>
              </a:rPr>
              <a:t>Предоставление инфраструктуры для проведения корпоративных мероприятий, в </a:t>
            </a:r>
            <a:r>
              <a:rPr lang="ru-RU" dirty="0" err="1">
                <a:solidFill>
                  <a:srgbClr val="002060"/>
                </a:solidFill>
              </a:rPr>
              <a:t>т.ч</a:t>
            </a:r>
            <a:r>
              <a:rPr lang="ru-RU" dirty="0">
                <a:solidFill>
                  <a:srgbClr val="002060"/>
                </a:solidFill>
              </a:rPr>
              <a:t>. с возможностью монтажом временного конструктивного оборудования под поставленные цели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(например, Чемпионат Европы 2019 по пляжному волейболу прошел на Фестивальной площади).</a:t>
            </a:r>
          </a:p>
          <a:p>
            <a:pPr marL="342916" lvl="0" indent="-342916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ru-RU" dirty="0">
                <a:solidFill>
                  <a:srgbClr val="002060"/>
                </a:solidFill>
              </a:rPr>
              <a:t>Предоставление инфраструктуры для активного отдыха, приобщение к ЗОЖ (</a:t>
            </a:r>
            <a:r>
              <a:rPr lang="ru-RU" dirty="0" err="1">
                <a:solidFill>
                  <a:srgbClr val="002060"/>
                </a:solidFill>
              </a:rPr>
              <a:t>аквакомплекс</a:t>
            </a:r>
            <a:r>
              <a:rPr lang="ru-RU" dirty="0">
                <a:solidFill>
                  <a:srgbClr val="002060"/>
                </a:solidFill>
              </a:rPr>
              <a:t>, аквапарк, каток, парковая территория, беговая и вело дорожки, вспомогательные и сопутствующие услуги на территории).</a:t>
            </a: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Все опции могут использоваться как по отдельности, так и комплексно.</a:t>
            </a:r>
            <a:endParaRPr kumimoji="0" lang="ru-RU" sz="17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3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0"/>
            <a:ext cx="124206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КОРПОРАТИВНЫЙ И МАССОВЫЙ СПОРТ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70132"/>
            <a:ext cx="12191999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  <a:spcAft>
                <a:spcPts val="600"/>
              </a:spcAft>
              <a:defRPr/>
            </a:pPr>
            <a:r>
              <a:rPr lang="ru-RU" sz="1700" b="1" dirty="0">
                <a:solidFill>
                  <a:srgbClr val="002060"/>
                </a:solidFill>
                <a:latin typeface="Calibri"/>
              </a:rPr>
              <a:t>Семь крупных физкультурно-спортивных объектов (БСА, </a:t>
            </a:r>
            <a:r>
              <a:rPr lang="ru-RU" sz="1700" b="1" dirty="0">
                <a:solidFill>
                  <a:srgbClr val="002060"/>
                </a:solidFill>
              </a:rPr>
              <a:t>ЮСЦ, </a:t>
            </a:r>
            <a:r>
              <a:rPr lang="ru-RU" sz="1700" b="1" dirty="0">
                <a:solidFill>
                  <a:srgbClr val="002060"/>
                </a:solidFill>
                <a:latin typeface="Calibri"/>
              </a:rPr>
              <a:t>МСА, СГ, ССЦ</a:t>
            </a:r>
            <a:r>
              <a:rPr lang="ru-RU" sz="1700" b="1" dirty="0">
                <a:solidFill>
                  <a:srgbClr val="002060"/>
                </a:solidFill>
              </a:rPr>
              <a:t>, ДВВС, ДС) </a:t>
            </a:r>
            <a:r>
              <a:rPr lang="ru-RU" sz="1700" b="1" dirty="0">
                <a:solidFill>
                  <a:srgbClr val="002060"/>
                </a:solidFill>
                <a:latin typeface="Calibri"/>
              </a:rPr>
              <a:t>с развитой инфраструктурой</a:t>
            </a:r>
          </a:p>
        </p:txBody>
      </p:sp>
      <p:pic>
        <p:nvPicPr>
          <p:cNvPr id="2050" name="Picture 2" descr="d:\Users\Sale1\Desktop\Бизнес-семинар 23.10.2020\ФОТО\Бса Воздух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r="12512"/>
          <a:stretch/>
        </p:blipFill>
        <p:spPr bwMode="auto">
          <a:xfrm>
            <a:off x="145328" y="1684052"/>
            <a:ext cx="3512272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Sale1\Desktop\Бизнес-семинар 23.10.2020\ФОТО\DJI_006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r="1570" b="16818"/>
          <a:stretch/>
        </p:blipFill>
        <p:spPr bwMode="auto">
          <a:xfrm>
            <a:off x="8269168" y="4028788"/>
            <a:ext cx="3562609" cy="262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Sale1\Desktop\Бизнес-семинар 23.10.2020\ФОТО\IMGP478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1"/>
          <a:stretch/>
        </p:blipFill>
        <p:spPr bwMode="auto">
          <a:xfrm>
            <a:off x="8269168" y="1684051"/>
            <a:ext cx="3531117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Sale1\Desktop\Бизнес-семинар 23.10.2020\ФОТО\10пол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8" y="4028789"/>
            <a:ext cx="3512272" cy="263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Users\Sale1\Desktop\Бизнес-семинар 23.10.2020\ФОТО\Dvorez vod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r="9494" b="10434"/>
          <a:stretch/>
        </p:blipFill>
        <p:spPr bwMode="auto">
          <a:xfrm>
            <a:off x="3819739" y="4028789"/>
            <a:ext cx="4254385" cy="263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Users\Sale1\Desktop\Бизнес-семинар 23.10.2020\ФОТО\IMGP512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9" t="8539" r="1" b="30735"/>
          <a:stretch/>
        </p:blipFill>
        <p:spPr bwMode="auto">
          <a:xfrm>
            <a:off x="3819739" y="1684052"/>
            <a:ext cx="4254385" cy="225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4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0"/>
            <a:ext cx="124206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КОРПОРАТИВНЫЙ И МАССОВЫЙ СПОРТ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699" y="783357"/>
            <a:ext cx="11654971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u-RU" sz="1700" b="1" dirty="0">
                <a:solidFill>
                  <a:srgbClr val="002060"/>
                </a:solidFill>
                <a:latin typeface="Calibri"/>
              </a:rPr>
              <a:t>Одиннадцать полноразмерных футбольных полей (из которых 3 с натуральным газоном и 8 с искусственным покрытием) с системами подогрева и освещения.</a:t>
            </a:r>
          </a:p>
        </p:txBody>
      </p:sp>
      <p:pic>
        <p:nvPicPr>
          <p:cNvPr id="5" name="Picture 9" descr="d:\Users\Sale1\Desktop\ЛУЖНИКИ ФОТО-КАТАЛОГ\на сайт\Футбполя\7,8,9пол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1492842"/>
            <a:ext cx="3390294" cy="25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Users\Sale1\Desktop\Бизнес-семинар 23.10.2020\ФОТО\DJI_01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955" y="1492842"/>
            <a:ext cx="3381715" cy="253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Sale1\Desktop\Бизнес-семинар 23.10.2020\ФОТО\2поле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4" y="4165886"/>
            <a:ext cx="3390294" cy="25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Sale1\Desktop\Бизнес-семинар 23.10.2020\ФОТО\IMGP47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89" y="1505542"/>
            <a:ext cx="3803587" cy="253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Users\Sale1\Desktop\Бизнес-семинар 23.10.2020\ФОТО\DJI_012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b="2351"/>
          <a:stretch/>
        </p:blipFill>
        <p:spPr bwMode="auto">
          <a:xfrm>
            <a:off x="8539955" y="4155955"/>
            <a:ext cx="3381715" cy="25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Users\Sale1\Desktop\Бизнес-семинар 23.10.2020\ФОТО\6поленасайт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 bwMode="auto">
          <a:xfrm>
            <a:off x="4192389" y="4178586"/>
            <a:ext cx="3782751" cy="25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5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0"/>
            <a:ext cx="124206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КОРПОРАТИВНЫЙ И МАССОВЫЙ СПОРТ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966932"/>
            <a:ext cx="12191999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  <a:defRPr/>
            </a:pPr>
            <a:r>
              <a:rPr lang="ru-RU" sz="1700" b="1" dirty="0">
                <a:solidFill>
                  <a:srgbClr val="002060"/>
                </a:solidFill>
                <a:latin typeface="Calibri"/>
              </a:rPr>
              <a:t>Девять мини-футбольных площадок, вкл. одну крытую, оборудованные системами подогрева и освещения.</a:t>
            </a:r>
          </a:p>
        </p:txBody>
      </p:sp>
      <p:pic>
        <p:nvPicPr>
          <p:cNvPr id="4098" name="Picture 2" descr="d:\Users\Sale1\Desktop\Бизнес-семинар 23.10.2020\ФОТО\сспортгородок24пол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501775"/>
            <a:ext cx="3490912" cy="261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Sale1\Desktop\Бизнес-семинар 23.10.2020\ФОТО\28пол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607" y="1458338"/>
            <a:ext cx="3509963" cy="26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Sale1\Desktop\Бизнес-семинар 23.10.2020\ФОТО\17поленасайт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/>
          <a:stretch/>
        </p:blipFill>
        <p:spPr bwMode="auto">
          <a:xfrm>
            <a:off x="230188" y="4241800"/>
            <a:ext cx="3490912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\Sale1\Desktop\Бизнес-семинар 23.10.2020\ФОТО\16поленасайт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"/>
          <a:stretch/>
        </p:blipFill>
        <p:spPr bwMode="auto">
          <a:xfrm>
            <a:off x="8150607" y="4240683"/>
            <a:ext cx="3509963" cy="241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Users\Sale1\Desktop\Бизнес-семинар 23.10.2020\ФОТО\DJI_012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"/>
          <a:stretch/>
        </p:blipFill>
        <p:spPr bwMode="auto">
          <a:xfrm>
            <a:off x="4017148" y="1458338"/>
            <a:ext cx="3808992" cy="265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Users\Sale1\Desktop\Бизнес-семинар 23.10.2020\ФОТО\IMGP525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4"/>
          <a:stretch/>
        </p:blipFill>
        <p:spPr bwMode="auto">
          <a:xfrm>
            <a:off x="4017148" y="4240683"/>
            <a:ext cx="3839947" cy="241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6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0"/>
            <a:ext cx="124206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КОРПОРАТИВНЫЙ И МАССОВЫЙ СПОРТ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9" y="1157432"/>
            <a:ext cx="11654971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  <a:defRPr/>
            </a:pPr>
            <a:r>
              <a:rPr lang="ru-RU" sz="1700" b="1" dirty="0">
                <a:solidFill>
                  <a:srgbClr val="002060"/>
                </a:solidFill>
                <a:latin typeface="Calibri"/>
              </a:rPr>
              <a:t>Три легкоатлетических ядра 400 м по 8 дорожек, с секторами для метания, ямами для прыжков в длину и стипль-чеза.</a:t>
            </a:r>
          </a:p>
        </p:txBody>
      </p:sp>
      <p:pic>
        <p:nvPicPr>
          <p:cNvPr id="7" name="Picture 8" descr="d:\Users\Sale1\Desktop\Бизнес-семинар 23.10.2020\ФОТО\DJI_01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b="2780"/>
          <a:stretch/>
        </p:blipFill>
        <p:spPr bwMode="auto">
          <a:xfrm>
            <a:off x="304799" y="1946160"/>
            <a:ext cx="3947377" cy="289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Sale1\Desktop\Бизнес-семинар 23.10.2020\ФОТО\2поленасайтлегкаяатлетик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8" b="870"/>
          <a:stretch/>
        </p:blipFill>
        <p:spPr bwMode="auto">
          <a:xfrm>
            <a:off x="4328665" y="1946160"/>
            <a:ext cx="3607237" cy="289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454" r="9491"/>
          <a:stretch/>
        </p:blipFill>
        <p:spPr bwMode="auto">
          <a:xfrm>
            <a:off x="8032086" y="1946305"/>
            <a:ext cx="3839484" cy="289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7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0"/>
            <a:ext cx="124206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КОРПОРАТИВНЫЙ И МАССОВЫЙ СПОРТ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9" y="961576"/>
            <a:ext cx="11654971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u-RU" sz="1700" b="1" dirty="0">
                <a:solidFill>
                  <a:srgbClr val="002060"/>
                </a:solidFill>
                <a:latin typeface="Calibri"/>
              </a:rPr>
              <a:t>Восемнадцать  открытых  теннисных кортов с различным покрытием (</a:t>
            </a:r>
            <a:r>
              <a:rPr lang="ru-RU" sz="1700" b="1" dirty="0" err="1">
                <a:solidFill>
                  <a:srgbClr val="002060"/>
                </a:solidFill>
                <a:latin typeface="Calibri"/>
              </a:rPr>
              <a:t>хард</a:t>
            </a:r>
            <a:r>
              <a:rPr lang="ru-RU" sz="1700" b="1" dirty="0">
                <a:solidFill>
                  <a:srgbClr val="002060"/>
                </a:solidFill>
                <a:latin typeface="Calibri"/>
              </a:rPr>
              <a:t>, грунт, искусственная трава).</a:t>
            </a:r>
          </a:p>
        </p:txBody>
      </p:sp>
      <p:pic>
        <p:nvPicPr>
          <p:cNvPr id="6146" name="Picture 2" descr="d:\Users\Sale1\Desktop\Бизнес-семинар 23.10.2020\ФОТО\26пл грунтнасайт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51"/>
          <a:stretch/>
        </p:blipFill>
        <p:spPr bwMode="auto">
          <a:xfrm>
            <a:off x="304799" y="1458350"/>
            <a:ext cx="3730625" cy="27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Sale1\Desktop\Бизнес-семинар 23.10.2020\ФОТО\27пл спортгородок на сай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12" y="1458348"/>
            <a:ext cx="3620939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sers\Sale1\Desktop\Бизнес-семинар 23.10.2020\ФОТО\29корт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750" y="1458349"/>
            <a:ext cx="3612989" cy="27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Users\Sale1\Desktop\Бизнес-семинар 23.10.2020\ФОТО\25плнасайт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7"/>
          <a:stretch/>
        </p:blipFill>
        <p:spPr bwMode="auto">
          <a:xfrm>
            <a:off x="2344615" y="4328133"/>
            <a:ext cx="3713311" cy="2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Users\Sale1\Desktop\Бизнес-семинар 23.10.2020\ФОТО\мультиспртпл2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30374" b="4595"/>
          <a:stretch/>
        </p:blipFill>
        <p:spPr bwMode="auto">
          <a:xfrm>
            <a:off x="6284525" y="4304226"/>
            <a:ext cx="4029281" cy="239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8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0"/>
            <a:ext cx="12420600" cy="1124744"/>
          </a:xfrm>
        </p:spPr>
        <p:txBody>
          <a:bodyPr>
            <a:normAutofit/>
          </a:bodyPr>
          <a:lstStyle/>
          <a:p>
            <a:pPr lvl="0"/>
            <a:r>
              <a:rPr lang="ru-RU" sz="3400" b="1" spc="-150" dirty="0">
                <a:solidFill>
                  <a:srgbClr val="002060"/>
                </a:solidFill>
              </a:rPr>
              <a:t>КОРПОРАТИВНЫЙ И МАССОВЫЙ СПОРТ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9573"/>
            <a:ext cx="1593072" cy="7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9" y="1208232"/>
            <a:ext cx="11654971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u-RU" sz="1700" b="1" dirty="0">
                <a:solidFill>
                  <a:srgbClr val="002060"/>
                </a:solidFill>
                <a:latin typeface="Calibri"/>
              </a:rPr>
              <a:t>Три многофункциональных спортивных зала (теннис и игровые виды спорта).</a:t>
            </a:r>
          </a:p>
        </p:txBody>
      </p:sp>
      <p:pic>
        <p:nvPicPr>
          <p:cNvPr id="7170" name="Picture 2" descr="d:\Users\Sale1\Desktop\Бизнес-семинар 23.10.2020\ФОТО\IMGP52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4"/>
          <a:stretch/>
        </p:blipFill>
        <p:spPr bwMode="auto">
          <a:xfrm>
            <a:off x="152399" y="2333624"/>
            <a:ext cx="3886201" cy="27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Sale1\Desktop\Бизнес-семинар 23.10.2020\ФОТО\IMGP55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r="2670"/>
          <a:stretch/>
        </p:blipFill>
        <p:spPr bwMode="auto">
          <a:xfrm>
            <a:off x="4170134" y="2333622"/>
            <a:ext cx="3848100" cy="27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Sale1\Desktop\Бизнес-семинар 23.10.2020\ФОТО\IMGP52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6"/>
          <a:stretch/>
        </p:blipFill>
        <p:spPr bwMode="auto">
          <a:xfrm>
            <a:off x="8149200" y="2333623"/>
            <a:ext cx="3903100" cy="27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96430" y="6335467"/>
            <a:ext cx="445477" cy="365125"/>
          </a:xfrm>
          <a:solidFill>
            <a:schemeClr val="bg1"/>
          </a:solidFill>
        </p:spPr>
        <p:txBody>
          <a:bodyPr/>
          <a:lstStyle/>
          <a:p>
            <a:fld id="{961E85C6-6E4D-4759-A94B-3F80A55CC01E}" type="slidenum">
              <a:rPr lang="ru-RU" sz="2000" b="1" smtClean="0">
                <a:solidFill>
                  <a:srgbClr val="002060"/>
                </a:solidFill>
              </a:rPr>
              <a:t>9</a:t>
            </a:fld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2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623</Words>
  <Application>Microsoft Office PowerPoint</Application>
  <PresentationFormat>Произвольный</PresentationFormat>
  <Paragraphs>102</Paragraphs>
  <Slides>21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Office Theme</vt:lpstr>
      <vt:lpstr>Тема Office</vt:lpstr>
      <vt:lpstr>Презентация PowerPoint</vt:lpstr>
      <vt:lpstr>ИНФРАСТРУКТУРА ТОП УРОВНЯ</vt:lpstr>
      <vt:lpstr>ВСЕ НАПРАВЛЕНИЯ КОРПОРАТИВНОГО  СПОРТА</vt:lpstr>
      <vt:lpstr>КОРПОРАТИВНЫЙ И МАССОВЫЙ СПОРТ</vt:lpstr>
      <vt:lpstr>КОРПОРАТИВНЫЙ И МАССОВЫЙ СПОРТ</vt:lpstr>
      <vt:lpstr>КОРПОРАТИВНЫЙ И МАССОВЫЙ СПОРТ</vt:lpstr>
      <vt:lpstr>КОРПОРАТИВНЫЙ И МАССОВЫЙ СПОРТ</vt:lpstr>
      <vt:lpstr>КОРПОРАТИВНЫЙ И МАССОВЫЙ СПОРТ</vt:lpstr>
      <vt:lpstr>КОРПОРАТИВНЫЙ И МАССОВЫЙ СПОРТ</vt:lpstr>
      <vt:lpstr>КОРПОРАТИВНЫЙ И МАССОВЫЙ СПОРТ</vt:lpstr>
      <vt:lpstr>КОРПОРАТИВНЫЙ  И МАССОВЫЙ СПОРТ</vt:lpstr>
      <vt:lpstr>КОРПОРАТИВНЫЙ И МАССОВЫЙ СПОРТ</vt:lpstr>
      <vt:lpstr>КОРПОРАТИВНЫЙ И МАССОВЫЙ СПОРТ</vt:lpstr>
      <vt:lpstr>ИНФРАСТРУКТУРА  ДЛЯ АКТИВНОГО ОТДЫХА</vt:lpstr>
      <vt:lpstr>ИНФРАСТРУКТУРА  ДЛЯ АКТИВНОГО ОТДЫХА</vt:lpstr>
      <vt:lpstr>ИНФРАСТРУКТУРА  ДЛЯ АКТИВНОГО ОТДЫХА</vt:lpstr>
      <vt:lpstr>Схема размещения объектов АО «Лужники»:</vt:lpstr>
      <vt:lpstr>ПЛАНЫ РАЗВИТИЯ</vt:lpstr>
      <vt:lpstr>ПЛАНЫ РАЗВИТИЯ</vt:lpstr>
      <vt:lpstr>ПРЕИМУЩЕСТВА КОРПОРАТИВНОГО СПОРТА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Andrey Simanovich</dc:creator>
  <cp:lastModifiedBy>Akimov AS</cp:lastModifiedBy>
  <cp:revision>79</cp:revision>
  <dcterms:created xsi:type="dcterms:W3CDTF">2020-10-20T11:28:08Z</dcterms:created>
  <dcterms:modified xsi:type="dcterms:W3CDTF">2020-10-23T06:34:19Z</dcterms:modified>
</cp:coreProperties>
</file>