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0" r:id="rId2"/>
    <p:sldId id="409" r:id="rId3"/>
    <p:sldId id="411" r:id="rId4"/>
    <p:sldId id="413" r:id="rId5"/>
    <p:sldId id="399" r:id="rId6"/>
    <p:sldId id="400" r:id="rId7"/>
    <p:sldId id="401" r:id="rId8"/>
    <p:sldId id="416" r:id="rId9"/>
    <p:sldId id="418" r:id="rId10"/>
    <p:sldId id="420" r:id="rId11"/>
    <p:sldId id="419" r:id="rId12"/>
    <p:sldId id="412" r:id="rId13"/>
    <p:sldId id="414" r:id="rId14"/>
    <p:sldId id="405" r:id="rId15"/>
    <p:sldId id="374" r:id="rId16"/>
    <p:sldId id="368" r:id="rId17"/>
    <p:sldId id="369" r:id="rId18"/>
    <p:sldId id="370" r:id="rId19"/>
    <p:sldId id="371" r:id="rId20"/>
    <p:sldId id="372" r:id="rId21"/>
    <p:sldId id="421" r:id="rId22"/>
    <p:sldId id="422" r:id="rId23"/>
    <p:sldId id="423" r:id="rId24"/>
    <p:sldId id="424" r:id="rId25"/>
    <p:sldId id="415" r:id="rId26"/>
    <p:sldId id="417" r:id="rId27"/>
  </p:sldIdLst>
  <p:sldSz cx="9144000" cy="5143500" type="screen16x9"/>
  <p:notesSz cx="6797675" cy="9926638"/>
  <p:defaultTextStyle>
    <a:defPPr>
      <a:defRPr lang="fi-FI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orient="horz" pos="305" userDrawn="1">
          <p15:clr>
            <a:srgbClr val="A4A3A4"/>
          </p15:clr>
        </p15:guide>
        <p15:guide id="3" orient="horz" pos="2754" userDrawn="1">
          <p15:clr>
            <a:srgbClr val="A4A3A4"/>
          </p15:clr>
        </p15:guide>
        <p15:guide id="4" orient="horz" pos="531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7" orient="horz" pos="1756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5465" userDrawn="1">
          <p15:clr>
            <a:srgbClr val="A4A3A4"/>
          </p15:clr>
        </p15:guide>
        <p15:guide id="11" pos="1156" userDrawn="1">
          <p15:clr>
            <a:srgbClr val="A4A3A4"/>
          </p15:clr>
        </p15:guide>
        <p15:guide id="12" pos="1973" userDrawn="1">
          <p15:clr>
            <a:srgbClr val="A4A3A4"/>
          </p15:clr>
        </p15:guide>
        <p15:guide id="13" pos="3787" userDrawn="1">
          <p15:clr>
            <a:srgbClr val="A4A3A4"/>
          </p15:clr>
        </p15:guide>
        <p15:guide id="14" pos="4604" userDrawn="1">
          <p15:clr>
            <a:srgbClr val="A4A3A4"/>
          </p15:clr>
        </p15:guide>
        <p15:guide id="15" pos="975" userDrawn="1">
          <p15:clr>
            <a:srgbClr val="A4A3A4"/>
          </p15:clr>
        </p15:guide>
        <p15:guide id="16" orient="horz" pos="1053" userDrawn="1">
          <p15:clr>
            <a:srgbClr val="A4A3A4"/>
          </p15:clr>
        </p15:guide>
        <p15:guide id="17" orient="horz" pos="2823" userDrawn="1">
          <p15:clr>
            <a:srgbClr val="A4A3A4"/>
          </p15:clr>
        </p15:guide>
        <p15:guide id="18" orient="horz" pos="1226" userDrawn="1">
          <p15:clr>
            <a:srgbClr val="A4A3A4"/>
          </p15:clr>
        </p15:guide>
        <p15:guide id="19" orient="horz" pos="1957" userDrawn="1">
          <p15:clr>
            <a:srgbClr val="A4A3A4"/>
          </p15:clr>
        </p15:guide>
        <p15:guide id="20" orient="horz" pos="817" userDrawn="1">
          <p15:clr>
            <a:srgbClr val="A4A3A4"/>
          </p15:clr>
        </p15:guide>
        <p15:guide id="21" orient="horz" pos="909" userDrawn="1">
          <p15:clr>
            <a:srgbClr val="A4A3A4"/>
          </p15:clr>
        </p15:guide>
        <p15:guide id="22" pos="288" userDrawn="1">
          <p15:clr>
            <a:srgbClr val="A4A3A4"/>
          </p15:clr>
        </p15:guide>
        <p15:guide id="23" pos="5630" userDrawn="1">
          <p15:clr>
            <a:srgbClr val="A4A3A4"/>
          </p15:clr>
        </p15:guide>
        <p15:guide id="24" pos="961" userDrawn="1">
          <p15:clr>
            <a:srgbClr val="A4A3A4"/>
          </p15:clr>
        </p15:guide>
        <p15:guide id="25" pos="2349" userDrawn="1">
          <p15:clr>
            <a:srgbClr val="A4A3A4"/>
          </p15:clr>
        </p15:guide>
        <p15:guide id="26" pos="3767" userDrawn="1">
          <p15:clr>
            <a:srgbClr val="A4A3A4"/>
          </p15:clr>
        </p15:guide>
        <p15:guide id="27" pos="4823" userDrawn="1">
          <p15:clr>
            <a:srgbClr val="A4A3A4"/>
          </p15:clr>
        </p15:guide>
        <p15:guide id="28" pos="1691" userDrawn="1">
          <p15:clr>
            <a:srgbClr val="A4A3A4"/>
          </p15:clr>
        </p15:guide>
        <p15:guide id="29" orient="horz" pos="1274" userDrawn="1">
          <p15:clr>
            <a:srgbClr val="A4A3A4"/>
          </p15:clr>
        </p15:guide>
        <p15:guide id="30" orient="horz" pos="1718" userDrawn="1">
          <p15:clr>
            <a:srgbClr val="A4A3A4"/>
          </p15:clr>
        </p15:guide>
        <p15:guide id="31" orient="horz" pos="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9719"/>
    <a:srgbClr val="2A2A2A"/>
    <a:srgbClr val="161918"/>
    <a:srgbClr val="002EA2"/>
    <a:srgbClr val="EA8C0E"/>
    <a:srgbClr val="FF9900"/>
    <a:srgbClr val="009F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69032" autoAdjust="0"/>
  </p:normalViewPr>
  <p:slideViewPr>
    <p:cSldViewPr snapToGrid="0" showGuides="1">
      <p:cViewPr>
        <p:scale>
          <a:sx n="80" d="100"/>
          <a:sy n="80" d="100"/>
        </p:scale>
        <p:origin x="-984" y="-294"/>
      </p:cViewPr>
      <p:guideLst>
        <p:guide orient="horz" pos="1620"/>
        <p:guide orient="horz" pos="305"/>
        <p:guide orient="horz" pos="2754"/>
        <p:guide orient="horz" pos="531"/>
        <p:guide orient="horz" pos="849"/>
        <p:guide orient="horz" pos="1756"/>
        <p:guide orient="horz" pos="1053"/>
        <p:guide orient="horz" pos="2823"/>
        <p:guide pos="2880"/>
        <p:guide pos="295"/>
        <p:guide pos="5465"/>
        <p:guide pos="1156"/>
        <p:guide pos="1973"/>
        <p:guide pos="3787"/>
        <p:guide pos="4604"/>
        <p:guide pos="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/>
              <a:pPr/>
              <a:t>10.9.2019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xmlns="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10.9.2019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935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BBB23-70ED-4177-917D-301A6AE1CA7A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78836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9433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0570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5464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7928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3719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0446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9896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7980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4316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9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12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12"/>
            </a:p>
          </p:txBody>
        </p:sp>
      </p:grpSp>
    </p:spTree>
    <p:extLst>
      <p:ext uri="{BB962C8B-B14F-4D97-AF65-F5344CB8AC3E}">
        <p14:creationId xmlns:p14="http://schemas.microsoft.com/office/powerpoint/2010/main" xmlns="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492251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9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</p:spTree>
    <p:extLst>
      <p:ext uri="{BB962C8B-B14F-4D97-AF65-F5344CB8AC3E}">
        <p14:creationId xmlns:p14="http://schemas.microsoft.com/office/powerpoint/2010/main" xmlns="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1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92251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3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779663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3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50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6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5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1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9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</p:spTree>
    <p:extLst>
      <p:ext uri="{BB962C8B-B14F-4D97-AF65-F5344CB8AC3E}">
        <p14:creationId xmlns:p14="http://schemas.microsoft.com/office/powerpoint/2010/main" xmlns="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1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9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</p:spTree>
    <p:extLst>
      <p:ext uri="{BB962C8B-B14F-4D97-AF65-F5344CB8AC3E}">
        <p14:creationId xmlns:p14="http://schemas.microsoft.com/office/powerpoint/2010/main" xmlns="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9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12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12"/>
            </a:p>
          </p:txBody>
        </p:sp>
      </p:grpSp>
    </p:spTree>
    <p:extLst>
      <p:ext uri="{BB962C8B-B14F-4D97-AF65-F5344CB8AC3E}">
        <p14:creationId xmlns:p14="http://schemas.microsoft.com/office/powerpoint/2010/main" xmlns="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2" indent="-265112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9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</p:spTree>
    <p:extLst>
      <p:ext uri="{BB962C8B-B14F-4D97-AF65-F5344CB8AC3E}">
        <p14:creationId xmlns:p14="http://schemas.microsoft.com/office/powerpoint/2010/main" xmlns="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492251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492251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10.9.2019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9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112"/>
          </a:p>
        </p:txBody>
      </p:sp>
    </p:spTree>
    <p:extLst>
      <p:ext uri="{BB962C8B-B14F-4D97-AF65-F5344CB8AC3E}">
        <p14:creationId xmlns:p14="http://schemas.microsoft.com/office/powerpoint/2010/main" xmlns="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0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7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10.9.2019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7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7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90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112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9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2112" noProof="0" dirty="0"/>
          </a:p>
        </p:txBody>
      </p:sp>
    </p:spTree>
    <p:extLst>
      <p:ext uri="{BB962C8B-B14F-4D97-AF65-F5344CB8AC3E}">
        <p14:creationId xmlns:p14="http://schemas.microsoft.com/office/powerpoint/2010/main" xmlns="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395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2" indent="-26511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5" indent="-26511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07" indent="-273048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192" indent="-27146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65" indent="-27146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38" indent="-27146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11" indent="-273048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697" indent="-27146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70" indent="-265112" algn="l" defTabSz="914395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7.png"/><Relationship Id="rId4" Type="http://schemas.openxmlformats.org/officeDocument/2006/relationships/image" Target="../media/image37.jpe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jpeg"/><Relationship Id="rId7" Type="http://schemas.openxmlformats.org/officeDocument/2006/relationships/image" Target="../media/image2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jpeg"/><Relationship Id="rId7" Type="http://schemas.openxmlformats.org/officeDocument/2006/relationships/image" Target="../media/image2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9.jpeg"/><Relationship Id="rId7" Type="http://schemas.openxmlformats.org/officeDocument/2006/relationships/image" Target="../media/image2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7.png"/><Relationship Id="rId4" Type="http://schemas.openxmlformats.org/officeDocument/2006/relationships/image" Target="../media/image53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7.jpeg"/><Relationship Id="rId7" Type="http://schemas.openxmlformats.org/officeDocument/2006/relationships/image" Target="../media/image2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3CA554C8-BBE4-43F7-9E45-5F856C198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709" y="1788459"/>
            <a:ext cx="2862582" cy="14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04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82" y="255182"/>
            <a:ext cx="4227291" cy="42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565" y="287079"/>
            <a:ext cx="4206027" cy="42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008" y="178130"/>
            <a:ext cx="4177167" cy="417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4" y="177142"/>
            <a:ext cx="4201905" cy="42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1EF37886-0E2C-4036-A863-9BA17B3FE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73"/>
          <a:stretch/>
        </p:blipFill>
        <p:spPr>
          <a:xfrm>
            <a:off x="4682101" y="1354326"/>
            <a:ext cx="4200981" cy="26348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-238470" y="4023004"/>
            <a:ext cx="5140319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Чемпионат мира по хоккею </a:t>
            </a:r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Дания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432224" y="4023004"/>
            <a:ext cx="471177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Chongqing Arena,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Китай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1" name="Picture 2" descr="Kuvahaun tulos haulle finnish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2018 Ice Hockey World Champions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8" y="1350616"/>
            <a:ext cx="4107811" cy="26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93A6F22D-663F-454C-A5DD-6BD49C34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 descr="Kuvahaun tulos haulle russia flag png">
            <a:extLst>
              <a:ext uri="{FF2B5EF4-FFF2-40B4-BE49-F238E27FC236}">
                <a16:creationId xmlns:a16="http://schemas.microsoft.com/office/drawing/2014/main" xmlns="" id="{2FE1A568-2242-4F85-98BA-F0720E28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D1F76166-A21B-4C6A-BEAF-E35976A323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7" name="Tekstikehys 10">
            <a:extLst>
              <a:ext uri="{FF2B5EF4-FFF2-40B4-BE49-F238E27FC236}">
                <a16:creationId xmlns:a16="http://schemas.microsoft.com/office/drawing/2014/main" xmlns="" id="{00788D0F-3794-4341-9E66-8B1AF584D7DB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5580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-238470" y="4023004"/>
            <a:ext cx="5140319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Bossard Arena, Zug,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Швейцария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432224" y="4023004"/>
            <a:ext cx="471177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DNB Arena Stavanger,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Норвегия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1" name="Picture 2" descr="Kuvahaun tulos haulle finnish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xmlns="" id="{4B5746AE-C40B-47A8-A3C1-8DECC571B6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4"/>
          <a:stretch/>
        </p:blipFill>
        <p:spPr>
          <a:xfrm>
            <a:off x="520480" y="1370116"/>
            <a:ext cx="3906180" cy="264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Kuvahaun tulos haulle DNB Arena stavanger ice hall">
            <a:extLst>
              <a:ext uri="{FF2B5EF4-FFF2-40B4-BE49-F238E27FC236}">
                <a16:creationId xmlns:a16="http://schemas.microsoft.com/office/drawing/2014/main" xmlns="" id="{476B8BFC-38BC-4E49-AC41-8D315D2DF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60"/>
          <a:stretch/>
        </p:blipFill>
        <p:spPr bwMode="auto">
          <a:xfrm>
            <a:off x="4633990" y="1370116"/>
            <a:ext cx="4089535" cy="26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88660430-D98D-4548-90C3-B1B9F639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 descr="Kuvahaun tulos haulle russia flag png">
            <a:extLst>
              <a:ext uri="{FF2B5EF4-FFF2-40B4-BE49-F238E27FC236}">
                <a16:creationId xmlns:a16="http://schemas.microsoft.com/office/drawing/2014/main" xmlns="" id="{04B90227-6C01-469C-9AEC-0C6519CE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594AECB4-88E7-46DA-8D17-D9C9BB69B9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7" name="Tekstikehys 10">
            <a:extLst>
              <a:ext uri="{FF2B5EF4-FFF2-40B4-BE49-F238E27FC236}">
                <a16:creationId xmlns:a16="http://schemas.microsoft.com/office/drawing/2014/main" xmlns="" id="{D8257D00-84E6-4059-81D1-BD817961486A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F38FD4FA-2A14-4A0C-89B2-BBDC763E1123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8450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-238470" y="4023004"/>
            <a:ext cx="5140319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Shenzhen </a:t>
            </a:r>
            <a:r>
              <a:rPr lang="fi-FI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Universiade</a:t>
            </a:r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Center,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Китай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432224" y="4023004"/>
            <a:ext cx="471177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Beijing Wukesong Center,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Китай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160" y="1369359"/>
            <a:ext cx="4215814" cy="264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mage result for lesport ce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870" y="1241328"/>
            <a:ext cx="1838280" cy="123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12522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1" name="Picture 2" descr="Kuvahaun tulos haulle finnish fla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uva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05" b="17545"/>
          <a:stretch/>
        </p:blipFill>
        <p:spPr>
          <a:xfrm>
            <a:off x="176326" y="1369358"/>
            <a:ext cx="4198047" cy="265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15" y="1286303"/>
            <a:ext cx="1915365" cy="1078909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C844474A-1625-47F8-BACD-09691A80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" descr="Kuvahaun tulos haulle russia flag png">
            <a:extLst>
              <a:ext uri="{FF2B5EF4-FFF2-40B4-BE49-F238E27FC236}">
                <a16:creationId xmlns:a16="http://schemas.microsoft.com/office/drawing/2014/main" xmlns="" id="{3ECC258B-580D-42FF-8C78-5DF013EF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xmlns="" id="{7795CA6A-968A-4C37-A38E-F004BA873E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7" name="Tekstikehys 10">
            <a:extLst>
              <a:ext uri="{FF2B5EF4-FFF2-40B4-BE49-F238E27FC236}">
                <a16:creationId xmlns:a16="http://schemas.microsoft.com/office/drawing/2014/main" xmlns="" id="{69C91802-960F-4558-B019-B4C141C46AA2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8E418CAC-40E2-4D00-936C-45F66D45B2BE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84726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1" y="1469961"/>
            <a:ext cx="4430185" cy="255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808046" y="4122096"/>
            <a:ext cx="3866319" cy="31007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40330">
              <a:lnSpc>
                <a:spcPct val="65000"/>
              </a:lnSpc>
              <a:spcBef>
                <a:spcPct val="0"/>
              </a:spcBef>
            </a:pPr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Helsinki Ice Hall,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Финляндия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709795" y="4123357"/>
            <a:ext cx="4669332" cy="31007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40330">
              <a:lnSpc>
                <a:spcPct val="65000"/>
              </a:lnSpc>
              <a:spcBef>
                <a:spcPct val="0"/>
              </a:spcBef>
            </a:pPr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Globe Arena,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Стокгольм</a:t>
            </a:r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Швеция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Kuva 21" descr="DSC03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2676" y="1469961"/>
            <a:ext cx="3713217" cy="259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http://2.bp.blogspot.com/-zcCnadFY8lc/UD3JsSx-cSI/AAAAAAAAAQc/vjexhEbtzpw/s1600/Globen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751" y="1350856"/>
            <a:ext cx="1567820" cy="1223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12522"/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990" y="1315370"/>
            <a:ext cx="2056363" cy="115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3" name="Picture 2" descr="Kuvahaun tulos haulle finnish fla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7268892" y="2660390"/>
            <a:ext cx="1562112" cy="707886"/>
          </a:xfrm>
          <a:prstGeom prst="rect">
            <a:avLst/>
          </a:prstGeom>
          <a:solidFill>
            <a:srgbClr val="2A2A2A"/>
          </a:solidFill>
          <a:ln>
            <a:solidFill>
              <a:srgbClr val="F5971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1st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flexible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b="1" dirty="0" err="1">
                <a:solidFill>
                  <a:schemeClr val="bg1"/>
                </a:solidFill>
              </a:rPr>
              <a:t>Safe</a:t>
            </a:r>
            <a:r>
              <a:rPr lang="fi-FI" sz="1400" b="1" dirty="0">
                <a:solidFill>
                  <a:schemeClr val="bg1"/>
                </a:solidFill>
              </a:rPr>
              <a:t> Board </a:t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200" dirty="0" err="1">
                <a:solidFill>
                  <a:schemeClr val="bg1"/>
                </a:solidFill>
              </a:rPr>
              <a:t>delivered</a:t>
            </a:r>
            <a:r>
              <a:rPr lang="fi-FI" sz="1200" dirty="0">
                <a:solidFill>
                  <a:schemeClr val="bg1"/>
                </a:solidFill>
              </a:rPr>
              <a:t> in Europe!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516BFBF6-E499-4BA6-A6A4-5C482C10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" descr="Kuvahaun tulos haulle russia flag png">
            <a:extLst>
              <a:ext uri="{FF2B5EF4-FFF2-40B4-BE49-F238E27FC236}">
                <a16:creationId xmlns:a16="http://schemas.microsoft.com/office/drawing/2014/main" xmlns="" id="{EE38FB56-0883-43C9-B6CC-9048BF67A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xmlns="" id="{3A342EBB-D465-4C76-A3E9-F57A8C42F0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20" name="Tekstikehys 10">
            <a:extLst>
              <a:ext uri="{FF2B5EF4-FFF2-40B4-BE49-F238E27FC236}">
                <a16:creationId xmlns:a16="http://schemas.microsoft.com/office/drawing/2014/main" xmlns="" id="{A65C26A9-1A2C-4F68-9A5F-56373988C295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BD1D81FB-D5FF-43C0-BC7C-3D4816B6F8C5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3319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pic>
        <p:nvPicPr>
          <p:cNvPr id="11" name="Kuva 10" descr="Berlin O-2 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58" y="1396247"/>
            <a:ext cx="3986312" cy="265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uva 12" descr="PA08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17" y="1187211"/>
            <a:ext cx="1964979" cy="14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pekka.harvala\Työpöytä\ISS_DOME_innen_l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7811" y="1383368"/>
            <a:ext cx="3981269" cy="265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pekka.harvala\Työpöytä\ISS DOME_aussen_Haupteinga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5005" y="1233356"/>
            <a:ext cx="2227016" cy="14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kstikehys 10"/>
          <p:cNvSpPr txBox="1"/>
          <p:nvPr/>
        </p:nvSpPr>
        <p:spPr>
          <a:xfrm>
            <a:off x="-802371" y="4118835"/>
            <a:ext cx="6419461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O2-World,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Берлин, Германия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i-FI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502824" y="4141066"/>
            <a:ext cx="4491769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ISS Dome,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Дюссельдорф, Германия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4" name="Picture 2" descr="Kuvahaun tulos haulle finnish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2FAB5922-0028-47A5-87B7-21B5F535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2" descr="Kuvahaun tulos haulle russia flag png">
            <a:extLst>
              <a:ext uri="{FF2B5EF4-FFF2-40B4-BE49-F238E27FC236}">
                <a16:creationId xmlns:a16="http://schemas.microsoft.com/office/drawing/2014/main" xmlns="" id="{C3D5A2E1-194B-49EF-96BC-C25084376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xmlns="" id="{CA1E2A25-EC0F-4A27-B6D6-D05C60C3A0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7" name="Tekstikehys 10">
            <a:extLst>
              <a:ext uri="{FF2B5EF4-FFF2-40B4-BE49-F238E27FC236}">
                <a16:creationId xmlns:a16="http://schemas.microsoft.com/office/drawing/2014/main" xmlns="" id="{DBFE495E-D91B-47EF-8179-025E8B894829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E220BAFF-DECB-45B1-9B1B-325AC55493D1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05341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-302052" y="4280697"/>
            <a:ext cx="5602256" cy="72512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Freiburger Arena, </a:t>
            </a:r>
            <a:r>
              <a:rPr lang="ru-RU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Дресден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Германия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fi-FI" sz="2112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5049696" y="4280697"/>
            <a:ext cx="3610464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 Arena,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Дания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Kuva 15" descr="Yleisk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16" y="1423529"/>
            <a:ext cx="4193513" cy="280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Kuva 21" descr="dres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148" y="1249374"/>
            <a:ext cx="2024365" cy="134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Kuva 22" descr="P101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2588" y="1431048"/>
            <a:ext cx="3933573" cy="279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Kuva 23" descr="P101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949" y="1292973"/>
            <a:ext cx="2039815" cy="152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6" name="Picture 2" descr="Kuvahaun tulos haulle finnish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B401110F-12AC-4AAF-B08F-75D947C9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Kuvahaun tulos haulle russia flag png">
            <a:extLst>
              <a:ext uri="{FF2B5EF4-FFF2-40B4-BE49-F238E27FC236}">
                <a16:creationId xmlns:a16="http://schemas.microsoft.com/office/drawing/2014/main" xmlns="" id="{5F8A8615-DDE8-49B3-B7F0-82669CFF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xmlns="" id="{F225B6F0-BC83-41E7-91F1-C9DA10A590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7" name="Tekstikehys 10">
            <a:extLst>
              <a:ext uri="{FF2B5EF4-FFF2-40B4-BE49-F238E27FC236}">
                <a16:creationId xmlns:a16="http://schemas.microsoft.com/office/drawing/2014/main" xmlns="" id="{A2F601F5-B7E3-43B5-B33F-4D34EC84F21D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BE3524A0-A0D0-425E-83D3-757EBAD84000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3653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-356588" y="4279638"/>
            <a:ext cx="5158968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Vuosaari,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Хельсинки, Финляндия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831663" y="4279637"/>
            <a:ext cx="3997624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Salmisaari,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Хельсинки, Финляндия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 descr="C:\Documents and Settings\pekka.harvala\Työpöytä\P101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713" y="1354297"/>
            <a:ext cx="3900453" cy="292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www.fonecta.fi/images/stillpics/36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87" y="1232171"/>
            <a:ext cx="1913357" cy="142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0" descr="http://cdn.c.photoshelter.com/img-get/I0000oSLD35L4Quc/s/900/salmisaaren-liikuntakeskus-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967" y="1364383"/>
            <a:ext cx="4390202" cy="292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8" descr="http://media.etuovi.com/itemimages/realty/www/209.1498/141_1511137_img5510550746321601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1444" y="1232171"/>
            <a:ext cx="2055654" cy="154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4" name="Picture 2" descr="Kuvahaun tulos haulle finnish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AFD0D33F-F5C3-444C-A314-B6DA5460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" descr="Kuvahaun tulos haulle russia flag png">
            <a:extLst>
              <a:ext uri="{FF2B5EF4-FFF2-40B4-BE49-F238E27FC236}">
                <a16:creationId xmlns:a16="http://schemas.microsoft.com/office/drawing/2014/main" xmlns="" id="{BC41A920-F0F0-41B1-9CFD-0A24E987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xmlns="" id="{30ED27E7-C626-4596-AD4C-E4736E743A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7" name="Tekstikehys 10">
            <a:extLst>
              <a:ext uri="{FF2B5EF4-FFF2-40B4-BE49-F238E27FC236}">
                <a16:creationId xmlns:a16="http://schemas.microsoft.com/office/drawing/2014/main" xmlns="" id="{0AC7DACD-DC09-4231-B6DF-23A26CB450D3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1E69B1F-49B2-45FD-ABED-77D197664C3F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55212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382279" y="4129273"/>
            <a:ext cx="401337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Klagenfurt Stadium,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Австрия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855000" y="4129273"/>
            <a:ext cx="3795537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Bern Stadium,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Швейцария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Kuva 14" descr="B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979" y="1364795"/>
            <a:ext cx="4139654" cy="275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Kuva 21" descr="0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5206" y="1247826"/>
            <a:ext cx="2097106" cy="139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Kuva 22" descr="1270710506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479" y="1364793"/>
            <a:ext cx="4150031" cy="2759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Kuva 23" descr="1_wx6lOD_U6CB7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295" y="1247826"/>
            <a:ext cx="2189088" cy="114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6" name="Picture 2" descr="Kuvahaun tulos haulle finnish fla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73649FE5-7DE0-4F85-85E0-D03C57C8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" descr="Kuvahaun tulos haulle russia flag png">
            <a:extLst>
              <a:ext uri="{FF2B5EF4-FFF2-40B4-BE49-F238E27FC236}">
                <a16:creationId xmlns:a16="http://schemas.microsoft.com/office/drawing/2014/main" xmlns="" id="{282C8623-0FAF-4714-A15F-F58DAED5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xmlns="" id="{FC267CC6-FF78-4E4B-93A5-7BFE123CE6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6" name="Tekstikehys 10">
            <a:extLst>
              <a:ext uri="{FF2B5EF4-FFF2-40B4-BE49-F238E27FC236}">
                <a16:creationId xmlns:a16="http://schemas.microsoft.com/office/drawing/2014/main" xmlns="" id="{D74D30CC-1C2A-4A92-9E2B-EB14288268B4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52BA926B-44B1-499B-9A12-F4A21706BCE7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88755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finnish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0074" y="3508183"/>
            <a:ext cx="505538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90000"/>
              </a:lnSpc>
            </a:pPr>
            <a:r>
              <a:rPr lang="ru-RU" sz="1400" b="1" u="sng" dirty="0">
                <a:solidFill>
                  <a:schemeClr val="bg1"/>
                </a:solidFill>
              </a:rPr>
              <a:t>Концепция компании</a:t>
            </a:r>
            <a:endParaRPr lang="en-US" sz="1400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1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bg1"/>
                </a:solidFill>
              </a:rPr>
              <a:t>Разработка и производство стальной продукции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 1934 года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 dirty="0" err="1">
                <a:solidFill>
                  <a:schemeClr val="bg1"/>
                </a:solidFill>
              </a:rPr>
              <a:t>Vepe</a:t>
            </a:r>
            <a:r>
              <a:rPr lang="en-US" sz="1100" dirty="0">
                <a:solidFill>
                  <a:schemeClr val="bg1"/>
                </a:solidFill>
              </a:rPr>
              <a:t> Oy </a:t>
            </a:r>
            <a:r>
              <a:rPr lang="ru-RU" sz="1100" dirty="0">
                <a:solidFill>
                  <a:schemeClr val="bg1"/>
                </a:solidFill>
              </a:rPr>
              <a:t>предлагает высококачественные продукты для спорта, строительства и безопасности, обслуживая своих клиентов наилучшим образом.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65318" y="4655127"/>
            <a:ext cx="4779818" cy="10391"/>
          </a:xfrm>
          <a:prstGeom prst="line">
            <a:avLst/>
          </a:prstGeom>
          <a:ln w="3175" cmpd="sng">
            <a:solidFill>
              <a:srgbClr val="F59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338" y="3803154"/>
            <a:ext cx="2414989" cy="1289643"/>
          </a:xfrm>
          <a:prstGeom prst="rect">
            <a:avLst/>
          </a:prstGeom>
          <a:noFill/>
          <a:ln w="3175">
            <a:solidFill>
              <a:srgbClr val="F59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bg1"/>
                </a:solidFill>
              </a:rPr>
              <a:t>Клиенты:</a:t>
            </a:r>
            <a:endParaRPr lang="en-US" sz="900" b="1" dirty="0">
              <a:solidFill>
                <a:schemeClr val="bg1"/>
              </a:solidFill>
            </a:endParaRPr>
          </a:p>
          <a:p>
            <a:r>
              <a:rPr lang="ru-RU" sz="900" dirty="0">
                <a:solidFill>
                  <a:schemeClr val="bg1"/>
                </a:solidFill>
              </a:rPr>
              <a:t>Города, муниципалитеты, спортивные клубы и академии, строительные компании</a:t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b="1" dirty="0">
                <a:solidFill>
                  <a:schemeClr val="bg1"/>
                </a:solidFill>
              </a:rPr>
              <a:t>Главные рынки:</a:t>
            </a:r>
            <a:endParaRPr lang="en-US" sz="900" dirty="0">
              <a:solidFill>
                <a:schemeClr val="bg1"/>
              </a:solidFill>
            </a:endParaRPr>
          </a:p>
          <a:p>
            <a:r>
              <a:rPr lang="ru-RU" sz="900" dirty="0">
                <a:solidFill>
                  <a:schemeClr val="bg1"/>
                </a:solidFill>
              </a:rPr>
              <a:t>Европа, Азия, Россия.</a:t>
            </a:r>
            <a:endParaRPr lang="en-US" sz="900" dirty="0">
              <a:solidFill>
                <a:schemeClr val="bg1"/>
              </a:solidFill>
            </a:endParaRPr>
          </a:p>
          <a:p>
            <a:endParaRPr lang="ru-RU" sz="900" b="1" dirty="0">
              <a:solidFill>
                <a:schemeClr val="bg1"/>
              </a:solidFill>
            </a:endParaRPr>
          </a:p>
          <a:p>
            <a:r>
              <a:rPr lang="ru-RU" sz="900" b="1" dirty="0">
                <a:solidFill>
                  <a:schemeClr val="bg1"/>
                </a:solidFill>
              </a:rPr>
              <a:t>Больше информации на веб-сайте </a:t>
            </a:r>
            <a:r>
              <a:rPr lang="en-US" sz="900" dirty="0">
                <a:solidFill>
                  <a:schemeClr val="bg1"/>
                </a:solidFill>
              </a:rPr>
              <a:t>www.vepe.fi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1011" y="872837"/>
            <a:ext cx="6893420" cy="344416"/>
          </a:xfrm>
          <a:prstGeom prst="rect">
            <a:avLst/>
          </a:prstGeom>
          <a:noFill/>
          <a:ln w="3175">
            <a:solidFill>
              <a:srgbClr val="F597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100" b="1" dirty="0"/>
              <a:t>VEPE OY  -  </a:t>
            </a:r>
            <a:r>
              <a:rPr lang="ru-RU" sz="1100" b="1" dirty="0"/>
              <a:t>Частная финская компания, управляемая уже четвёртым поколением семьи </a:t>
            </a:r>
            <a:r>
              <a:rPr lang="ru-RU" sz="1100" b="1" dirty="0" err="1"/>
              <a:t>Пелтонен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Documents and Settings\matti.karmala\Omat tiedostot\Myynti\Show\Kaide kuvia\ruoholahti seinänäkymä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180" y="1265893"/>
            <a:ext cx="2141549" cy="137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Kuva 18" descr="DSC03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1968" y="1265893"/>
            <a:ext cx="2243015" cy="137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Kuva 19" descr="DSC_09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0523" y="1269531"/>
            <a:ext cx="2343908" cy="136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Suorakulmio 21"/>
          <p:cNvSpPr/>
          <p:nvPr/>
        </p:nvSpPr>
        <p:spPr>
          <a:xfrm>
            <a:off x="3422179" y="2666518"/>
            <a:ext cx="2138463" cy="644101"/>
          </a:xfrm>
          <a:prstGeom prst="rect">
            <a:avLst/>
          </a:prstGeom>
          <a:noFill/>
          <a:ln w="3175">
            <a:solidFill>
              <a:srgbClr val="EA9B0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230" tIns="44616" rIns="89230" bIns="44616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ookman Old Style" pitchFamily="18" charset="0"/>
              </a:rPr>
              <a:t>ЗАЩИТНЫЕ ОГРАЖДЕНИЯ ДЛЯ СТРОИТЕЛЬСТВА</a:t>
            </a:r>
            <a:endParaRPr lang="fi-FI" sz="1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5650523" y="2666518"/>
            <a:ext cx="2343909" cy="490213"/>
          </a:xfrm>
          <a:prstGeom prst="rect">
            <a:avLst/>
          </a:prstGeom>
          <a:noFill/>
          <a:ln w="3175">
            <a:solidFill>
              <a:srgbClr val="EA9B0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230" tIns="44616" rIns="89230" bIns="44616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Bookman Old Style" pitchFamily="18" charset="0"/>
              </a:rPr>
              <a:t>ЗАБОРЫ И ОГРАЖДЕНИЯ</a:t>
            </a:r>
            <a:endParaRPr lang="fi-FI" sz="13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1101011" y="2666518"/>
            <a:ext cx="2243015" cy="644101"/>
          </a:xfrm>
          <a:prstGeom prst="rect">
            <a:avLst/>
          </a:prstGeom>
          <a:noFill/>
          <a:ln w="3175">
            <a:solidFill>
              <a:srgbClr val="EA9B0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9230" tIns="44616" rIns="89230" bIns="44616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Bookman Old Style" pitchFamily="18" charset="0"/>
              </a:rPr>
              <a:t>СПОРТИВНЫЕ АРЕНЫ И ПОЛЯ ВЫСШЕГО КАЧЕСТВА</a:t>
            </a:r>
            <a:endParaRPr lang="fi-FI" sz="1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1" name="Picture 2" descr="Kuvahaun tulos haulle russia flag png">
            <a:extLst>
              <a:ext uri="{FF2B5EF4-FFF2-40B4-BE49-F238E27FC236}">
                <a16:creationId xmlns:a16="http://schemas.microsoft.com/office/drawing/2014/main" xmlns="" id="{20CD882B-31EE-4006-94BC-5325E8BB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ikehys 10">
            <a:extLst>
              <a:ext uri="{FF2B5EF4-FFF2-40B4-BE49-F238E27FC236}">
                <a16:creationId xmlns:a16="http://schemas.microsoft.com/office/drawing/2014/main" xmlns="" id="{D8F5888D-FE18-457C-93F5-878134688DB3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xmlns="" id="{DACD7867-9DF3-4BD8-8D45-09266EBCAA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65836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215166" y="1249374"/>
            <a:ext cx="3943493" cy="3837065"/>
          </a:xfrm>
          <a:prstGeom prst="rect">
            <a:avLst/>
          </a:prstGeom>
        </p:spPr>
        <p:txBody>
          <a:bodyPr/>
          <a:lstStyle>
            <a:lvl1pPr marL="274263" indent="-274263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8321" indent="-284058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4631" indent="-176312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739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6846" indent="-186107" algn="l" defTabSz="94033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5905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06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234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399" indent="-235082" algn="l" defTabSz="940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4" dirty="0"/>
          </a:p>
        </p:txBody>
      </p:sp>
      <p:sp>
        <p:nvSpPr>
          <p:cNvPr id="18" name="Tekstikehys 10"/>
          <p:cNvSpPr txBox="1"/>
          <p:nvPr/>
        </p:nvSpPr>
        <p:spPr>
          <a:xfrm>
            <a:off x="212367" y="4006734"/>
            <a:ext cx="441356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Arena Ice Fever, </a:t>
            </a: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Загреб, Хорватия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kstikehys 10"/>
          <p:cNvSpPr txBox="1"/>
          <p:nvPr/>
        </p:nvSpPr>
        <p:spPr>
          <a:xfrm>
            <a:off x="4078483" y="4006733"/>
            <a:ext cx="5424127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Олимпийский стадион Хельсинки</a:t>
            </a:r>
            <a:endParaRPr lang="fi-FI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Kuva 12" descr="zagreb_ge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12" y="1322849"/>
            <a:ext cx="4166197" cy="268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uva 13" descr="0042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11" y="1179844"/>
            <a:ext cx="1971955" cy="106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uva 20" descr="IMG_2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80" y="1316275"/>
            <a:ext cx="4026506" cy="268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Aiheeseen liittyvä ku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4734" y="1212553"/>
            <a:ext cx="1622564" cy="108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24" name="Picture 2" descr="Kuvahaun tulos haulle finnish fla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AFEA916D-E4D8-4E6F-9904-529F9A70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" descr="Kuvahaun tulos haulle russia flag png">
            <a:extLst>
              <a:ext uri="{FF2B5EF4-FFF2-40B4-BE49-F238E27FC236}">
                <a16:creationId xmlns:a16="http://schemas.microsoft.com/office/drawing/2014/main" xmlns="" id="{0D5D1A08-B231-45FC-9C7F-92434A28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xmlns="" id="{4DC03349-B3D4-4E82-BD11-B932F59199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26" name="Tekstikehys 10">
            <a:extLst>
              <a:ext uri="{FF2B5EF4-FFF2-40B4-BE49-F238E27FC236}">
                <a16:creationId xmlns:a16="http://schemas.microsoft.com/office/drawing/2014/main" xmlns="" id="{1383FB4C-E762-4CC0-BCA2-CD64F82BA371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472BC2A1-1E4C-4E65-8CF8-53F1A9B017FF}"/>
              </a:ext>
            </a:extLst>
          </p:cNvPr>
          <p:cNvSpPr txBox="1">
            <a:spLocks/>
          </p:cNvSpPr>
          <p:nvPr/>
        </p:nvSpPr>
        <p:spPr>
          <a:xfrm>
            <a:off x="447158" y="557475"/>
            <a:ext cx="8249685" cy="1032764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fi-FI" sz="3527" dirty="0">
                <a:solidFill>
                  <a:schemeClr val="bg1"/>
                </a:solidFill>
              </a:rPr>
              <a:t> </a:t>
            </a:r>
            <a:r>
              <a:rPr lang="ru-RU" sz="2600" dirty="0">
                <a:solidFill>
                  <a:schemeClr val="bg1"/>
                </a:solidFill>
              </a:rPr>
              <a:t>НАША ПРОДУКЦИЯ В ДЕЛЕ</a:t>
            </a:r>
            <a:endParaRPr lang="fi-FI" sz="2600" dirty="0">
              <a:solidFill>
                <a:schemeClr val="bg1"/>
              </a:solidFill>
            </a:endParaRPr>
          </a:p>
          <a:p>
            <a:r>
              <a:rPr lang="fi-FI" sz="3527" dirty="0">
                <a:solidFill>
                  <a:schemeClr val="bg1"/>
                </a:solidFill>
              </a:rPr>
              <a:t> </a:t>
            </a:r>
            <a:endParaRPr lang="en-US" sz="211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73004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11.9.2019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 descr="https://www.khl.ru/upload/iblock/692/6923064474e846100b9b28b1311d1a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20455"/>
            <a:ext cx="9167702" cy="5763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11.9.2019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8370" name="Picture 2" descr="https://www.jokerit.com/sites/default/files/styles/news_top_image/public/thumbnails/image/khl-ice-challe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11.9.2019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9396" name="Picture 4" descr="https://www.jokerit.com/sites/default/files/styles/gallery_big/public/thumbnails/image/ska-22.jpg?itok=4Gbq0kx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175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11.9.2019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0418" name="Picture 2" descr="https://s5o.ru/storage/simple/ru/edt/27/49/54/68/rue7cbf5c75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93BBC-0C22-4D56-B824-3E817F22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4" y="852056"/>
            <a:ext cx="6754091" cy="8416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ДОПОЛНИТЕЛЬНОЕ </a:t>
            </a:r>
            <a:r>
              <a:rPr lang="ru-RU" dirty="0" smtClean="0">
                <a:solidFill>
                  <a:schemeClr val="bg1"/>
                </a:solidFill>
              </a:rPr>
              <a:t> ОБОРУДОВАНИЕ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CAF2C2-2A68-4801-8A3D-1343A79E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 descr="Kuvahaun tulos haulle finnish flag icon">
            <a:extLst>
              <a:ext uri="{FF2B5EF4-FFF2-40B4-BE49-F238E27FC236}">
                <a16:creationId xmlns:a16="http://schemas.microsoft.com/office/drawing/2014/main" xmlns="" id="{B1406685-22AE-4E5F-9193-440B144E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uvahaun tulos haulle russia flag png">
            <a:extLst>
              <a:ext uri="{FF2B5EF4-FFF2-40B4-BE49-F238E27FC236}">
                <a16:creationId xmlns:a16="http://schemas.microsoft.com/office/drawing/2014/main" xmlns="" id="{CFBCA039-84D8-4153-AEB9-9FC05B4C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21">
            <a:extLst>
              <a:ext uri="{FF2B5EF4-FFF2-40B4-BE49-F238E27FC236}">
                <a16:creationId xmlns:a16="http://schemas.microsoft.com/office/drawing/2014/main" xmlns="" id="{F5A932B8-38A3-4CA3-A48F-9C1F8F91F7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sp>
        <p:nvSpPr>
          <p:cNvPr id="10" name="Tekstikehys 10">
            <a:extLst>
              <a:ext uri="{FF2B5EF4-FFF2-40B4-BE49-F238E27FC236}">
                <a16:creationId xmlns:a16="http://schemas.microsoft.com/office/drawing/2014/main" xmlns="" id="{5D14F28E-E161-40DB-8969-4EA6B7D862ED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1" name="Kuva 19">
            <a:extLst>
              <a:ext uri="{FF2B5EF4-FFF2-40B4-BE49-F238E27FC236}">
                <a16:creationId xmlns:a16="http://schemas.microsoft.com/office/drawing/2014/main" xmlns="" id="{83E4141C-7F10-48B5-9CFE-2B9854CCE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2" name="Tekstikehys 6">
            <a:extLst>
              <a:ext uri="{FF2B5EF4-FFF2-40B4-BE49-F238E27FC236}">
                <a16:creationId xmlns:a16="http://schemas.microsoft.com/office/drawing/2014/main" xmlns="" id="{E71A9FCE-D4C3-4547-A921-84F8789D90A0}"/>
              </a:ext>
            </a:extLst>
          </p:cNvPr>
          <p:cNvSpPr txBox="1"/>
          <p:nvPr/>
        </p:nvSpPr>
        <p:spPr>
          <a:xfrm>
            <a:off x="3117416" y="2010592"/>
            <a:ext cx="2886696" cy="327061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 dirty="0"/>
              <a:t>МАШИНЫ ДЛЯ УХОДА ЗА </a:t>
            </a:r>
            <a:r>
              <a:rPr lang="ru-RU"/>
              <a:t>ЛЕДОВЫМ ПОКРЫТИЕМ</a:t>
            </a:r>
            <a:endParaRPr lang="fi-FI" dirty="0"/>
          </a:p>
        </p:txBody>
      </p:sp>
      <p:sp>
        <p:nvSpPr>
          <p:cNvPr id="13" name="Tekstikehys 6">
            <a:extLst>
              <a:ext uri="{FF2B5EF4-FFF2-40B4-BE49-F238E27FC236}">
                <a16:creationId xmlns:a16="http://schemas.microsoft.com/office/drawing/2014/main" xmlns="" id="{7D04DD38-98D6-40BE-B210-2FFB1A387459}"/>
              </a:ext>
            </a:extLst>
          </p:cNvPr>
          <p:cNvSpPr txBox="1"/>
          <p:nvPr/>
        </p:nvSpPr>
        <p:spPr>
          <a:xfrm>
            <a:off x="2987824" y="2430612"/>
            <a:ext cx="3168352" cy="327061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 dirty="0"/>
              <a:t>УСТРОЙСТВА ДЛЯ </a:t>
            </a:r>
            <a:r>
              <a:rPr lang="ru-RU"/>
              <a:t>КОНДИЦИОНИРОВАНИЯ ВОЗДУХА</a:t>
            </a:r>
            <a:endParaRPr lang="fi-FI" dirty="0"/>
          </a:p>
        </p:txBody>
      </p:sp>
      <p:sp>
        <p:nvSpPr>
          <p:cNvPr id="14" name="Tekstikehys 6">
            <a:extLst>
              <a:ext uri="{FF2B5EF4-FFF2-40B4-BE49-F238E27FC236}">
                <a16:creationId xmlns:a16="http://schemas.microsoft.com/office/drawing/2014/main" xmlns="" id="{33B6E0F7-47B8-44FB-B42F-9A30BA6F6FC7}"/>
              </a:ext>
            </a:extLst>
          </p:cNvPr>
          <p:cNvSpPr txBox="1"/>
          <p:nvPr/>
        </p:nvSpPr>
        <p:spPr>
          <a:xfrm>
            <a:off x="2796568" y="2861043"/>
            <a:ext cx="3528392" cy="188562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 dirty="0"/>
              <a:t>ЗАЩИТНОЕ ПОКРЫТИЕ </a:t>
            </a:r>
            <a:r>
              <a:rPr lang="ru-RU"/>
              <a:t>НА ЛЕД</a:t>
            </a:r>
            <a:endParaRPr lang="fi-FI" dirty="0"/>
          </a:p>
        </p:txBody>
      </p:sp>
      <p:sp>
        <p:nvSpPr>
          <p:cNvPr id="15" name="Tekstikehys 6">
            <a:extLst>
              <a:ext uri="{FF2B5EF4-FFF2-40B4-BE49-F238E27FC236}">
                <a16:creationId xmlns:a16="http://schemas.microsoft.com/office/drawing/2014/main" xmlns="" id="{71D9C418-2FAF-468B-95BB-9A138FA7C3F9}"/>
              </a:ext>
            </a:extLst>
          </p:cNvPr>
          <p:cNvSpPr txBox="1"/>
          <p:nvPr/>
        </p:nvSpPr>
        <p:spPr>
          <a:xfrm>
            <a:off x="2685368" y="3165638"/>
            <a:ext cx="3747604" cy="188562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/>
              <a:t>ЗРИТЕЛЬСКИЕ ТРИБУНЫ</a:t>
            </a:r>
            <a:endParaRPr lang="fi-FI" dirty="0"/>
          </a:p>
        </p:txBody>
      </p:sp>
      <p:sp>
        <p:nvSpPr>
          <p:cNvPr id="16" name="Tekstikehys 6">
            <a:extLst>
              <a:ext uri="{FF2B5EF4-FFF2-40B4-BE49-F238E27FC236}">
                <a16:creationId xmlns:a16="http://schemas.microsoft.com/office/drawing/2014/main" xmlns="" id="{0B4D689F-71B7-4764-BDB6-EFD67D5FB2E8}"/>
              </a:ext>
            </a:extLst>
          </p:cNvPr>
          <p:cNvSpPr txBox="1"/>
          <p:nvPr/>
        </p:nvSpPr>
        <p:spPr>
          <a:xfrm>
            <a:off x="2573080" y="3448069"/>
            <a:ext cx="4003907" cy="188562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 dirty="0"/>
              <a:t>МОБИЛЬНЫЕ ЛОЖИ ДЛЯ ИГРОКОВ </a:t>
            </a:r>
            <a:r>
              <a:rPr lang="ru-RU"/>
              <a:t>И ЗРИТЕЛЕЙ</a:t>
            </a:r>
            <a:endParaRPr lang="fi-FI" dirty="0"/>
          </a:p>
        </p:txBody>
      </p:sp>
      <p:sp>
        <p:nvSpPr>
          <p:cNvPr id="17" name="Tekstikehys 6">
            <a:extLst>
              <a:ext uri="{FF2B5EF4-FFF2-40B4-BE49-F238E27FC236}">
                <a16:creationId xmlns:a16="http://schemas.microsoft.com/office/drawing/2014/main" xmlns="" id="{4BF4AF9F-E37D-4836-88D6-368F59BC9C6D}"/>
              </a:ext>
            </a:extLst>
          </p:cNvPr>
          <p:cNvSpPr txBox="1"/>
          <p:nvPr/>
        </p:nvSpPr>
        <p:spPr>
          <a:xfrm>
            <a:off x="2472532" y="3736102"/>
            <a:ext cx="4176464" cy="327061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 dirty="0"/>
              <a:t>ОБОРУДЫВАНИЕ ДЛЯ РАЗДЕВАЛОК, А ТАК ЖЕ ДЛЯ ХРАНЕНИЯ ЛИЧНЫХ ВЕШЕЙ И РАБОЧИХ ИНСТРУМЕНТОВ.</a:t>
            </a:r>
            <a:endParaRPr lang="fi-FI" dirty="0"/>
          </a:p>
        </p:txBody>
      </p:sp>
      <p:sp>
        <p:nvSpPr>
          <p:cNvPr id="18" name="Tekstikehys 6">
            <a:extLst>
              <a:ext uri="{FF2B5EF4-FFF2-40B4-BE49-F238E27FC236}">
                <a16:creationId xmlns:a16="http://schemas.microsoft.com/office/drawing/2014/main" xmlns="" id="{2066CFCF-E500-4AD3-8A5B-D2AEEB54D8C5}"/>
              </a:ext>
            </a:extLst>
          </p:cNvPr>
          <p:cNvSpPr txBox="1"/>
          <p:nvPr/>
        </p:nvSpPr>
        <p:spPr>
          <a:xfrm>
            <a:off x="3272668" y="1736532"/>
            <a:ext cx="2598664" cy="188562"/>
          </a:xfrm>
          <a:prstGeom prst="rect">
            <a:avLst/>
          </a:prstGeom>
          <a:solidFill>
            <a:schemeClr val="accent2">
              <a:lumMod val="25000"/>
            </a:schemeClr>
          </a:solidFill>
          <a:ln w="3175"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9579" tIns="24789" rIns="49579" bIns="24789" rtlCol="0">
            <a:sp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  <a:latin typeface="Bookman Old Style" pitchFamily="18" charset="0"/>
              </a:defRPr>
            </a:lvl1pPr>
          </a:lstStyle>
          <a:p>
            <a:r>
              <a:rPr lang="ru-RU"/>
              <a:t>ХОЛОДИЛЬНЫЕ УСТРОЙСТВА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4148260864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8313" y="4384965"/>
            <a:ext cx="1366838" cy="5403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86500" y="4281055"/>
            <a:ext cx="2857500" cy="3782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806" y="1390343"/>
            <a:ext cx="2632364" cy="1316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1011" y="461813"/>
            <a:ext cx="6577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ЧЕМПИОНЫ НА ЛЬДУ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741" y="2953209"/>
            <a:ext cx="755051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11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100" b="1" dirty="0" err="1">
                <a:solidFill>
                  <a:schemeClr val="bg1"/>
                </a:solidFill>
              </a:rPr>
              <a:t>Vepe</a:t>
            </a:r>
            <a:r>
              <a:rPr lang="en-US" sz="1100" b="1" dirty="0">
                <a:solidFill>
                  <a:schemeClr val="bg1"/>
                </a:solidFill>
              </a:rPr>
              <a:t> Oy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устанавливает профессиональные хоккейные </a:t>
            </a:r>
            <a:r>
              <a:rPr lang="ru-RU" sz="1100" dirty="0" err="1">
                <a:solidFill>
                  <a:schemeClr val="bg1"/>
                </a:solidFill>
              </a:rPr>
              <a:t>борты</a:t>
            </a:r>
            <a:r>
              <a:rPr lang="ru-RU" sz="1100" dirty="0">
                <a:solidFill>
                  <a:schemeClr val="bg1"/>
                </a:solidFill>
              </a:rPr>
              <a:t>, катки и сопутствующее оборудование </a:t>
            </a:r>
            <a:r>
              <a:rPr lang="ru-RU" sz="1100" b="1" dirty="0">
                <a:solidFill>
                  <a:schemeClr val="bg1"/>
                </a:solidFill>
              </a:rPr>
              <a:t>с </a:t>
            </a:r>
            <a:r>
              <a:rPr lang="ru-RU" sz="1100" b="1" dirty="0" smtClean="0">
                <a:solidFill>
                  <a:schemeClr val="bg1"/>
                </a:solidFill>
              </a:rPr>
              <a:t>197</a:t>
            </a:r>
            <a:r>
              <a:rPr lang="en-US" sz="1100" b="1" dirty="0" smtClean="0">
                <a:solidFill>
                  <a:schemeClr val="bg1"/>
                </a:solidFill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года 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Мы разрабатываем и производим всю продукцию в Финляндии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на собственном производстве.</a:t>
            </a:r>
            <a:endParaRPr lang="en-US" sz="7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Vepe Oy </a:t>
            </a:r>
            <a:r>
              <a:rPr lang="ru-RU" sz="1100" dirty="0">
                <a:solidFill>
                  <a:schemeClr val="bg1"/>
                </a:solidFill>
              </a:rPr>
              <a:t>установила уже более 2000 хоккейных бортов в </a:t>
            </a:r>
            <a:r>
              <a:rPr lang="ru-RU" sz="11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6 </a:t>
            </a:r>
            <a:r>
              <a:rPr lang="ru-RU" sz="1100" dirty="0" smtClean="0">
                <a:solidFill>
                  <a:schemeClr val="bg1"/>
                </a:solidFill>
              </a:rPr>
              <a:t>странах </a:t>
            </a:r>
            <a:r>
              <a:rPr lang="ru-RU" sz="1100" dirty="0">
                <a:solidFill>
                  <a:schemeClr val="bg1"/>
                </a:solidFill>
              </a:rPr>
              <a:t>мира</a:t>
            </a:r>
            <a:r>
              <a:rPr lang="en-US" sz="1100" dirty="0">
                <a:solidFill>
                  <a:schemeClr val="bg1"/>
                </a:solidFill>
              </a:rPr>
              <a:t>.</a:t>
            </a:r>
            <a:r>
              <a:rPr lang="en-US" sz="700" dirty="0">
                <a:solidFill>
                  <a:schemeClr val="bg1"/>
                </a:solidFill>
              </a:rPr>
              <a:t/>
            </a:r>
            <a:br>
              <a:rPr lang="en-US" sz="700" dirty="0">
                <a:solidFill>
                  <a:schemeClr val="bg1"/>
                </a:solidFill>
              </a:rPr>
            </a:br>
            <a:endParaRPr lang="en-US" sz="7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100" dirty="0">
                <a:solidFill>
                  <a:schemeClr val="bg1"/>
                </a:solidFill>
              </a:rPr>
              <a:t>Наше кредо – создание качественных и безопасных условий для игры в хоккей как для любителей, так и для профессиональных игроков.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101011" y="4526280"/>
            <a:ext cx="7101493" cy="0"/>
          </a:xfrm>
          <a:prstGeom prst="line">
            <a:avLst/>
          </a:prstGeom>
          <a:ln w="3175" cmpd="sng">
            <a:solidFill>
              <a:srgbClr val="F597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6" descr="13999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01" y="1248350"/>
            <a:ext cx="2686628" cy="160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6" t="6958" r="6925" b="12686"/>
          <a:stretch/>
        </p:blipFill>
        <p:spPr>
          <a:xfrm>
            <a:off x="5874390" y="1253633"/>
            <a:ext cx="2765609" cy="160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Kuvahaun tulos haulle finnish fla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7D7861B-74C5-4D5D-B6A8-23A462D8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2" descr="Kuvahaun tulos haulle russia flag png">
            <a:extLst>
              <a:ext uri="{FF2B5EF4-FFF2-40B4-BE49-F238E27FC236}">
                <a16:creationId xmlns:a16="http://schemas.microsoft.com/office/drawing/2014/main" xmlns="" id="{8A433001-06F0-4CAA-8FB4-683836BC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xmlns="" id="{1675B0C3-F1FF-4192-ACEC-FEA37AB654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20" name="Tekstikehys 10">
            <a:extLst>
              <a:ext uri="{FF2B5EF4-FFF2-40B4-BE49-F238E27FC236}">
                <a16:creationId xmlns:a16="http://schemas.microsoft.com/office/drawing/2014/main" xmlns="" id="{9C3FB431-8C27-4476-BD6E-F56FF4DFFD83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65658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9" name="Suorakulmio 8"/>
          <p:cNvSpPr/>
          <p:nvPr/>
        </p:nvSpPr>
        <p:spPr>
          <a:xfrm>
            <a:off x="4083788" y="1101436"/>
            <a:ext cx="3969168" cy="139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12" dirty="0">
                <a:solidFill>
                  <a:schemeClr val="bg1"/>
                </a:solidFill>
              </a:rPr>
              <a:t>Наша продукция рекомендована Международной Федерацией Хоккея на Льду</a:t>
            </a:r>
            <a:r>
              <a:rPr lang="en-US" sz="2112" dirty="0">
                <a:solidFill>
                  <a:schemeClr val="bg1"/>
                </a:solidFill>
              </a:rPr>
              <a:t>(IIHF) </a:t>
            </a:r>
          </a:p>
        </p:txBody>
      </p:sp>
      <p:pic>
        <p:nvPicPr>
          <p:cNvPr id="12" name="Kuva 11" descr="IMG_2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4948" y="2553030"/>
            <a:ext cx="3259657" cy="217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Kuvahaun tulos haulle finnish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xmlns="" id="{F04429CF-2118-43A6-B2AA-1CBD20FA67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" t="667" r="-287" b="6055"/>
          <a:stretch/>
        </p:blipFill>
        <p:spPr>
          <a:xfrm>
            <a:off x="1036048" y="1389247"/>
            <a:ext cx="2424687" cy="3198394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3632CE24-AFAE-4CFE-BF02-E6FEC7C5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 descr="Kuvahaun tulos haulle russia flag png">
            <a:extLst>
              <a:ext uri="{FF2B5EF4-FFF2-40B4-BE49-F238E27FC236}">
                <a16:creationId xmlns:a16="http://schemas.microsoft.com/office/drawing/2014/main" xmlns="" id="{58BC2BEF-63E5-47B1-8983-2E00A34A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0604FC6C-7996-4369-99FD-3E3A1B3559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6" name="Tekstikehys 10">
            <a:extLst>
              <a:ext uri="{FF2B5EF4-FFF2-40B4-BE49-F238E27FC236}">
                <a16:creationId xmlns:a16="http://schemas.microsoft.com/office/drawing/2014/main" xmlns="" id="{65ECF10C-D35D-47D3-94A6-C1C8F9AAB4C7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8545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58" r="33677"/>
          <a:stretch/>
        </p:blipFill>
        <p:spPr>
          <a:xfrm>
            <a:off x="3514572" y="1849422"/>
            <a:ext cx="2115232" cy="31257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7158" y="519770"/>
            <a:ext cx="8249685" cy="9379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БЕЗОПАСНОЕ ОГРАЖДЕНИЕ </a:t>
            </a:r>
            <a:r>
              <a:rPr lang="fi-FI" sz="2400" dirty="0">
                <a:solidFill>
                  <a:srgbClr val="F59719"/>
                </a:solidFill>
              </a:rPr>
              <a:t>BETA</a:t>
            </a:r>
            <a:endParaRPr lang="fi-FI" sz="2400" dirty="0">
              <a:solidFill>
                <a:schemeClr val="bg1"/>
              </a:solidFill>
            </a:endParaRPr>
          </a:p>
          <a:p>
            <a:pPr algn="ctr"/>
            <a:endParaRPr lang="en-US" sz="2116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4" name="Picture 2" descr="Kuvahaun tulos haulle finnish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sp>
        <p:nvSpPr>
          <p:cNvPr id="28" name="Tekstikehys 10"/>
          <p:cNvSpPr txBox="1"/>
          <p:nvPr/>
        </p:nvSpPr>
        <p:spPr>
          <a:xfrm>
            <a:off x="1106861" y="4343681"/>
            <a:ext cx="2394868" cy="9270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112" b="1" dirty="0">
                <a:solidFill>
                  <a:schemeClr val="bg1"/>
                </a:solidFill>
                <a:latin typeface="Bookman Old Style" pitchFamily="18" charset="0"/>
              </a:rPr>
              <a:t>BETA</a:t>
            </a:r>
          </a:p>
          <a:p>
            <a:pPr algn="ctr"/>
            <a:r>
              <a:rPr lang="fi-FI" sz="1200" dirty="0">
                <a:solidFill>
                  <a:srgbClr val="F59719"/>
                </a:solidFill>
                <a:latin typeface="Bookman Old Style" pitchFamily="18" charset="0"/>
              </a:rPr>
              <a:t>CHAMPIONSHIP ARENAS</a:t>
            </a:r>
          </a:p>
          <a:p>
            <a:pPr algn="ctr"/>
            <a:endParaRPr lang="fi-FI" sz="2112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44" r="34923"/>
          <a:stretch/>
        </p:blipFill>
        <p:spPr>
          <a:xfrm>
            <a:off x="5652000" y="1849422"/>
            <a:ext cx="2096759" cy="312574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934" y="1686322"/>
            <a:ext cx="1853188" cy="2822454"/>
          </a:xfrm>
          <a:prstGeom prst="rect">
            <a:avLst/>
          </a:prstGeom>
        </p:spPr>
      </p:pic>
      <p:sp>
        <p:nvSpPr>
          <p:cNvPr id="15" name="Suorakulmio 14"/>
          <p:cNvSpPr/>
          <p:nvPr/>
        </p:nvSpPr>
        <p:spPr>
          <a:xfrm>
            <a:off x="3485379" y="1271929"/>
            <a:ext cx="47931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Безопасное ограждение </a:t>
            </a:r>
            <a:r>
              <a:rPr lang="en-US" sz="1100" b="1" dirty="0">
                <a:solidFill>
                  <a:srgbClr val="F59719"/>
                </a:solidFill>
              </a:rPr>
              <a:t>BETA</a:t>
            </a:r>
            <a:r>
              <a:rPr lang="ru-RU" sz="1100" b="1" dirty="0">
                <a:solidFill>
                  <a:schemeClr val="bg1"/>
                </a:solidFill>
              </a:rPr>
              <a:t> легко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может быть собрано и разобрано как с внешней, так и внутренней стороны борта</a:t>
            </a:r>
            <a:r>
              <a:rPr lang="en-US" sz="1100" b="1" dirty="0">
                <a:solidFill>
                  <a:schemeClr val="bg1"/>
                </a:solidFill>
              </a:rPr>
              <a:t>.</a:t>
            </a:r>
            <a:r>
              <a:rPr lang="ru-RU" sz="1100" b="1" dirty="0">
                <a:solidFill>
                  <a:schemeClr val="bg1"/>
                </a:solidFill>
              </a:rPr>
              <a:t> Гибкая, стабильная и прозрачная система из поликарбоната</a:t>
            </a:r>
            <a:endParaRPr lang="fi-FI" sz="11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Kuvahaun tulos haulle russia flag png">
            <a:extLst>
              <a:ext uri="{FF2B5EF4-FFF2-40B4-BE49-F238E27FC236}">
                <a16:creationId xmlns:a16="http://schemas.microsoft.com/office/drawing/2014/main" xmlns="" id="{C168A877-045D-43EE-BB57-0147EDC36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EE08A7E0-1FC8-4607-B1D8-AB833996B8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6" name="Tekstikehys 10">
            <a:extLst>
              <a:ext uri="{FF2B5EF4-FFF2-40B4-BE49-F238E27FC236}">
                <a16:creationId xmlns:a16="http://schemas.microsoft.com/office/drawing/2014/main" xmlns="" id="{0A5E31F1-6E6A-4C35-85D3-CEDA0D3641BE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40035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649" y="1709984"/>
            <a:ext cx="1923292" cy="27584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7158" y="519770"/>
            <a:ext cx="8249685" cy="9379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БЕЗОПАСНОЕ ОГРАЖДЕНИЕ </a:t>
            </a:r>
            <a:r>
              <a:rPr lang="fi-FI" sz="2400" dirty="0">
                <a:solidFill>
                  <a:srgbClr val="F59719"/>
                </a:solidFill>
              </a:rPr>
              <a:t>ZETA</a:t>
            </a:r>
            <a:endParaRPr lang="fi-FI" sz="2400" dirty="0">
              <a:solidFill>
                <a:schemeClr val="bg1"/>
              </a:solidFill>
            </a:endParaRPr>
          </a:p>
          <a:p>
            <a:pPr algn="ctr"/>
            <a:endParaRPr lang="en-US" sz="2116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4" name="Picture 2" descr="Kuvahaun tulos haulle finnish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sp>
        <p:nvSpPr>
          <p:cNvPr id="28" name="Tekstikehys 10"/>
          <p:cNvSpPr txBox="1"/>
          <p:nvPr/>
        </p:nvSpPr>
        <p:spPr>
          <a:xfrm>
            <a:off x="1106861" y="4343681"/>
            <a:ext cx="2394868" cy="9270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112" b="1" dirty="0">
                <a:solidFill>
                  <a:schemeClr val="bg1"/>
                </a:solidFill>
                <a:latin typeface="Bookman Old Style" pitchFamily="18" charset="0"/>
              </a:rPr>
              <a:t>ZETA</a:t>
            </a:r>
          </a:p>
          <a:p>
            <a:pPr algn="ctr"/>
            <a:r>
              <a:rPr lang="fi-FI" sz="1200" dirty="0">
                <a:solidFill>
                  <a:srgbClr val="F59719"/>
                </a:solidFill>
                <a:latin typeface="Bookman Old Style" pitchFamily="18" charset="0"/>
              </a:rPr>
              <a:t>CHAMPIONSHIP ARENAS</a:t>
            </a:r>
          </a:p>
          <a:p>
            <a:pPr algn="ctr"/>
            <a:endParaRPr lang="fi-FI" sz="2112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94" r="25948"/>
          <a:stretch/>
        </p:blipFill>
        <p:spPr>
          <a:xfrm>
            <a:off x="5652000" y="2005833"/>
            <a:ext cx="2197693" cy="23168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7" r="25218"/>
          <a:stretch/>
        </p:blipFill>
        <p:spPr>
          <a:xfrm>
            <a:off x="3426498" y="2007400"/>
            <a:ext cx="2184001" cy="2316825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147082" y="135912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b="1" dirty="0">
                <a:solidFill>
                  <a:schemeClr val="bg1"/>
                </a:solidFill>
              </a:rPr>
              <a:t>VEPE </a:t>
            </a:r>
            <a:r>
              <a:rPr lang="fi-FI" sz="1100" b="1" dirty="0">
                <a:solidFill>
                  <a:srgbClr val="F59719"/>
                </a:solidFill>
              </a:rPr>
              <a:t>ZETA</a:t>
            </a:r>
            <a:r>
              <a:rPr lang="fi-FI" sz="1100" b="1" dirty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дает зрителям ещё большую видимость</a:t>
            </a:r>
            <a:r>
              <a:rPr lang="fi-FI" sz="1100" b="1" dirty="0">
                <a:solidFill>
                  <a:schemeClr val="bg1"/>
                </a:solidFill>
              </a:rPr>
              <a:t>. </a:t>
            </a:r>
            <a:br>
              <a:rPr lang="fi-FI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Легкая и прозрачная листовая система из поликарбоната</a:t>
            </a:r>
            <a:r>
              <a:rPr lang="fi-FI" sz="11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" name="Picture 2" descr="Kuvahaun tulos haulle russia flag png">
            <a:extLst>
              <a:ext uri="{FF2B5EF4-FFF2-40B4-BE49-F238E27FC236}">
                <a16:creationId xmlns:a16="http://schemas.microsoft.com/office/drawing/2014/main" xmlns="" id="{111DF548-5E82-46D8-9265-728817CF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xmlns="" id="{50D950E5-2D52-4C98-A5EC-E024041831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5" name="Tekstikehys 10">
            <a:extLst>
              <a:ext uri="{FF2B5EF4-FFF2-40B4-BE49-F238E27FC236}">
                <a16:creationId xmlns:a16="http://schemas.microsoft.com/office/drawing/2014/main" xmlns="" id="{618A5DE8-1B2B-4306-B3E2-A7DFB717DCE3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86986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256" y="1683771"/>
            <a:ext cx="1865868" cy="2757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7158" y="519770"/>
            <a:ext cx="8249685" cy="93792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4033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 sz="3527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БЕЗОПАСНОЕ ОГРАЖДЕНИЕ </a:t>
            </a:r>
            <a:r>
              <a:rPr lang="fi-FI" sz="2400" dirty="0">
                <a:solidFill>
                  <a:srgbClr val="F59719"/>
                </a:solidFill>
              </a:rPr>
              <a:t>EPSILON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116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6704" y="4812366"/>
            <a:ext cx="719457" cy="1433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4" name="Picture 2" descr="Kuvahaun tulos haulle finnish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19" y="283969"/>
            <a:ext cx="657614" cy="4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000" y="-18636"/>
            <a:ext cx="2160000" cy="1080000"/>
          </a:xfrm>
          <a:prstGeom prst="rect">
            <a:avLst/>
          </a:prstGeom>
        </p:spPr>
      </p:pic>
      <p:sp>
        <p:nvSpPr>
          <p:cNvPr id="28" name="Tekstikehys 10"/>
          <p:cNvSpPr txBox="1"/>
          <p:nvPr/>
        </p:nvSpPr>
        <p:spPr>
          <a:xfrm>
            <a:off x="1106861" y="4343681"/>
            <a:ext cx="2394868" cy="92703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fi-FI" sz="2112" b="1" dirty="0">
                <a:solidFill>
                  <a:schemeClr val="bg1"/>
                </a:solidFill>
                <a:latin typeface="Bookman Old Style" pitchFamily="18" charset="0"/>
              </a:rPr>
              <a:t>EPSILON</a:t>
            </a:r>
          </a:p>
          <a:p>
            <a:pPr algn="ctr"/>
            <a:r>
              <a:rPr lang="fi-FI" sz="1200" dirty="0">
                <a:solidFill>
                  <a:srgbClr val="F59719"/>
                </a:solidFill>
                <a:latin typeface="Bookman Old Style" pitchFamily="18" charset="0"/>
              </a:rPr>
              <a:t>TRAINING ARENAS</a:t>
            </a:r>
          </a:p>
          <a:p>
            <a:pPr algn="ctr"/>
            <a:endParaRPr lang="fi-FI" sz="2112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0" r="32569"/>
          <a:stretch/>
        </p:blipFill>
        <p:spPr>
          <a:xfrm>
            <a:off x="5720096" y="1919265"/>
            <a:ext cx="2124514" cy="288793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28" r="32949"/>
          <a:stretch/>
        </p:blipFill>
        <p:spPr>
          <a:xfrm>
            <a:off x="3411885" y="1919265"/>
            <a:ext cx="2116449" cy="2887934"/>
          </a:xfrm>
          <a:prstGeom prst="rect">
            <a:avLst/>
          </a:prstGeom>
        </p:spPr>
      </p:pic>
      <p:sp>
        <p:nvSpPr>
          <p:cNvPr id="15" name="Suorakulmio 14"/>
          <p:cNvSpPr/>
          <p:nvPr/>
        </p:nvSpPr>
        <p:spPr>
          <a:xfrm>
            <a:off x="3684545" y="13608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VEPE </a:t>
            </a:r>
            <a:r>
              <a:rPr lang="en-US" sz="1100" b="1" dirty="0">
                <a:solidFill>
                  <a:srgbClr val="F59719"/>
                </a:solidFill>
              </a:rPr>
              <a:t>EPSILON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ru-RU" sz="1100" b="1" dirty="0">
                <a:solidFill>
                  <a:schemeClr val="bg1"/>
                </a:solidFill>
              </a:rPr>
              <a:t>это более экономичный выбор, отлично подходящий для тренировочных площадок</a:t>
            </a:r>
            <a:r>
              <a:rPr lang="en-US" sz="1100" b="1" dirty="0">
                <a:solidFill>
                  <a:schemeClr val="bg1"/>
                </a:solidFill>
              </a:rPr>
              <a:t>. </a:t>
            </a:r>
            <a:r>
              <a:rPr lang="ru-RU" sz="1100" b="1" dirty="0">
                <a:solidFill>
                  <a:schemeClr val="bg1"/>
                </a:solidFill>
              </a:rPr>
              <a:t>Высота и структура также соответствуют требованиям IIHF.</a:t>
            </a:r>
            <a:endParaRPr lang="en-US" sz="1100" b="1" dirty="0">
              <a:solidFill>
                <a:schemeClr val="bg1"/>
              </a:solidFill>
            </a:endParaRPr>
          </a:p>
          <a:p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Kuvahaun tulos haulle russia flag png">
            <a:extLst>
              <a:ext uri="{FF2B5EF4-FFF2-40B4-BE49-F238E27FC236}">
                <a16:creationId xmlns:a16="http://schemas.microsoft.com/office/drawing/2014/main" xmlns="" id="{6CEB65B1-D6F9-4058-B465-A7A4FE5B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979" y="282644"/>
            <a:ext cx="658800" cy="4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AAF5BD27-A4FF-4E52-959F-96C8C2799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769" y="4743829"/>
            <a:ext cx="264177" cy="264177"/>
          </a:xfrm>
          <a:prstGeom prst="rect">
            <a:avLst/>
          </a:prstGeom>
        </p:spPr>
      </p:pic>
      <p:sp>
        <p:nvSpPr>
          <p:cNvPr id="16" name="Tekstikehys 10">
            <a:extLst>
              <a:ext uri="{FF2B5EF4-FFF2-40B4-BE49-F238E27FC236}">
                <a16:creationId xmlns:a16="http://schemas.microsoft.com/office/drawing/2014/main" xmlns="" id="{54C65AE3-3DF3-4E34-B2DA-D1362124D2A8}"/>
              </a:ext>
            </a:extLst>
          </p:cNvPr>
          <p:cNvSpPr txBox="1"/>
          <p:nvPr/>
        </p:nvSpPr>
        <p:spPr>
          <a:xfrm>
            <a:off x="3587457" y="4731013"/>
            <a:ext cx="2414989" cy="55398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 БЕЗОПАСНОСТЬ</a:t>
            </a:r>
            <a:endParaRPr lang="fi-FI" sz="1200" b="1" dirty="0">
              <a:solidFill>
                <a:schemeClr val="bg1"/>
              </a:solidFill>
            </a:endParaRPr>
          </a:p>
          <a:p>
            <a:pPr algn="ctr"/>
            <a:endParaRPr lang="fi-FI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857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320659" cy="432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336" y="156337"/>
            <a:ext cx="4332535" cy="433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8905</TotalTime>
  <Words>438</Words>
  <Application>Microsoft Office PowerPoint</Application>
  <PresentationFormat>Экран (16:9)</PresentationFormat>
  <Paragraphs>146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Finland -the digital hub of Northern Europe_FINLANDICA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ДОПОЛНИТЕЛЬНОЕ  ОБОРУДОВАНИЕ</vt:lpstr>
      <vt:lpstr>Слайд 26</vt:lpstr>
    </vt:vector>
  </TitlesOfParts>
  <Manager>Hasan &amp; Partners</Manager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vnkbrandm</dc:creator>
  <cp:lastModifiedBy>User</cp:lastModifiedBy>
  <cp:revision>385</cp:revision>
  <cp:lastPrinted>2017-01-05T12:28:06Z</cp:lastPrinted>
  <dcterms:created xsi:type="dcterms:W3CDTF">2015-10-23T09:45:44Z</dcterms:created>
  <dcterms:modified xsi:type="dcterms:W3CDTF">2019-09-11T07:47:03Z</dcterms:modified>
</cp:coreProperties>
</file>