
<file path=[Content_Types].xml><?xml version="1.0" encoding="utf-8"?>
<Types xmlns="http://schemas.openxmlformats.org/package/2006/content-types">
  <Default Extension="png" ContentType="image/png"/>
  <Default Extension="htm" ContentType="application/xhtml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1" r:id="rId4"/>
    <p:sldId id="260" r:id="rId5"/>
    <p:sldId id="262" r:id="rId6"/>
    <p:sldId id="266" r:id="rId7"/>
    <p:sldId id="259" r:id="rId8"/>
    <p:sldId id="264" r:id="rId9"/>
    <p:sldId id="269" r:id="rId10"/>
    <p:sldId id="265" r:id="rId11"/>
    <p:sldId id="258" r:id="rId12"/>
    <p:sldId id="270" r:id="rId13"/>
    <p:sldId id="267" r:id="rId14"/>
    <p:sldId id="268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E2464-25EC-4656-9FBD-303CB2658A10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1FCA6-EDA5-46C8-B98E-43F35AA24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1FCA6-EDA5-46C8-B98E-43F35AA247F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4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5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5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59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47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9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5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6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6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DAC4-3468-4052-84FE-A67F26A1A0D7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D3072-9611-49A9-BB80-7D654C6DB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1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htm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htm"/><Relationship Id="rId2" Type="http://schemas.openxmlformats.org/officeDocument/2006/relationships/image" Target="../media/image4.htm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htm"/><Relationship Id="rId4" Type="http://schemas.openxmlformats.org/officeDocument/2006/relationships/image" Target="../media/image6.htm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htm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2600" y="849698"/>
            <a:ext cx="11226800" cy="1442720"/>
          </a:xfrm>
        </p:spPr>
        <p:txBody>
          <a:bodyPr anchor="t"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Светодиодные решения </a:t>
            </a:r>
            <a:r>
              <a:rPr lang="en-US" sz="4800" b="1" dirty="0" smtClean="0">
                <a:solidFill>
                  <a:schemeClr val="bg1"/>
                </a:solidFill>
              </a:rPr>
              <a:t>Musco </a:t>
            </a:r>
            <a:r>
              <a:rPr lang="ru-RU" sz="4800" b="1" dirty="0" smtClean="0">
                <a:solidFill>
                  <a:schemeClr val="bg1"/>
                </a:solidFill>
              </a:rPr>
              <a:t/>
            </a:r>
            <a:br>
              <a:rPr lang="ru-RU" sz="4800" b="1" dirty="0" smtClean="0">
                <a:solidFill>
                  <a:schemeClr val="bg1"/>
                </a:solidFill>
              </a:rPr>
            </a:br>
            <a:r>
              <a:rPr lang="ru-RU" sz="4800" b="1" dirty="0" smtClean="0">
                <a:solidFill>
                  <a:schemeClr val="bg1"/>
                </a:solidFill>
              </a:rPr>
              <a:t>для стадионов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Гарантия и поддержка 10 лет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" y="2581942"/>
            <a:ext cx="5172489" cy="3442938"/>
          </a:xfrm>
        </p:spPr>
      </p:pic>
      <p:sp>
        <p:nvSpPr>
          <p:cNvPr id="5" name="TextBox 4"/>
          <p:cNvSpPr txBox="1"/>
          <p:nvPr/>
        </p:nvSpPr>
        <p:spPr>
          <a:xfrm>
            <a:off x="838200" y="1778000"/>
            <a:ext cx="1093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Около 1,3 миллиона прожекторов и 60 000 проектов в настоящее время находятся на гарантии во всем мире, мы поддерживаем наши решения и заслуживали доверие наших клиентов более 40 лет.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5040" y="2773680"/>
            <a:ext cx="5577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Команда Musco включает в себя более 170 специалистов по обслуживанию и гарантии, которая позволяет осуществлять мониторинг, удаленную диагностику, а также обслуживание и ремонт на месте.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Благодаря круглосуточной поддержке команды Musco, услуга Control-Link позволяет составлять расписание, благодаря чему управлять и контролировать вашим освещение просто и удобно.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Не беспокойтесь об обслуживании и не платите за него в течение 10 лет.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Мы гарантируем, что уровень освещенности не упадет ниже указанного значения освещенности в срок гарантии.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182236" y="1170505"/>
            <a:ext cx="7827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Каждый раз, когда возникает проблема, мы будем рядом.</a:t>
            </a:r>
          </a:p>
        </p:txBody>
      </p:sp>
    </p:spTree>
    <p:extLst>
      <p:ext uri="{BB962C8B-B14F-4D97-AF65-F5344CB8AC3E}">
        <p14:creationId xmlns:p14="http://schemas.microsoft.com/office/powerpoint/2010/main" val="16395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67360" y="975360"/>
            <a:ext cx="6228080" cy="5351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Тренировочные </a:t>
            </a:r>
            <a:r>
              <a:rPr lang="ru-RU" sz="1800" dirty="0" smtClean="0"/>
              <a:t>поля и базы </a:t>
            </a:r>
            <a:r>
              <a:rPr lang="en-US" sz="1800" dirty="0" smtClean="0"/>
              <a:t>FIFA 2018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УТЦ </a:t>
            </a:r>
            <a:r>
              <a:rPr lang="ru-RU" sz="1600" dirty="0" err="1" smtClean="0"/>
              <a:t>Новогорск</a:t>
            </a:r>
            <a:r>
              <a:rPr lang="en-US" sz="1600" dirty="0" smtClean="0"/>
              <a:t>, </a:t>
            </a:r>
            <a:r>
              <a:rPr lang="ru-RU" sz="1600" dirty="0" smtClean="0"/>
              <a:t>Тренировочная база сборной России, </a:t>
            </a:r>
            <a:r>
              <a:rPr lang="ru-RU" sz="1600" dirty="0" err="1" smtClean="0"/>
              <a:t>Новогорск</a:t>
            </a:r>
            <a:r>
              <a:rPr lang="ru-RU" sz="1600" dirty="0" smtClean="0"/>
              <a:t>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   </a:t>
            </a:r>
            <a:r>
              <a:rPr lang="ru-RU" sz="1600" dirty="0" smtClean="0"/>
              <a:t>Тренировочная база ФК «Крылья Советов</a:t>
            </a:r>
            <a:r>
              <a:rPr lang="en-US" sz="1600" dirty="0" smtClean="0"/>
              <a:t>, </a:t>
            </a:r>
            <a:r>
              <a:rPr lang="ru-RU" sz="1600" dirty="0" smtClean="0"/>
              <a:t>Самара;</a:t>
            </a: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   </a:t>
            </a:r>
            <a:r>
              <a:rPr lang="ru-RU" sz="1600" dirty="0" smtClean="0"/>
              <a:t>Стадион «</a:t>
            </a:r>
            <a:r>
              <a:rPr lang="ru-RU" sz="1600" dirty="0" err="1" smtClean="0"/>
              <a:t>Металург</a:t>
            </a:r>
            <a:r>
              <a:rPr lang="ru-RU" sz="1600" dirty="0" smtClean="0"/>
              <a:t>», Тренировочное поле №1, Самара;</a:t>
            </a: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   </a:t>
            </a:r>
            <a:r>
              <a:rPr lang="ru-RU" sz="1600" dirty="0" smtClean="0"/>
              <a:t>Стадион «Самара Арена», Тренировочные поля №1 и №2, Самара;</a:t>
            </a: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   </a:t>
            </a:r>
            <a:r>
              <a:rPr lang="ru-RU" sz="1600" dirty="0" smtClean="0"/>
              <a:t>Тренировочная база «Русская Охота»</a:t>
            </a:r>
            <a:r>
              <a:rPr lang="en-US" sz="1600" dirty="0" smtClean="0"/>
              <a:t>, </a:t>
            </a:r>
            <a:r>
              <a:rPr lang="ru-RU" sz="1600" dirty="0" smtClean="0"/>
              <a:t>Самара;</a:t>
            </a: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   </a:t>
            </a:r>
            <a:r>
              <a:rPr lang="ru-RU" sz="1600" dirty="0" smtClean="0"/>
              <a:t>Спорт комплекс «Рублево», Тренировочное поле №1, Москва;</a:t>
            </a: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   </a:t>
            </a:r>
            <a:r>
              <a:rPr lang="ru-RU" sz="1600" dirty="0" smtClean="0"/>
              <a:t>Стадион «Локомотив», Ростов на Дону;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   </a:t>
            </a:r>
            <a:r>
              <a:rPr lang="ru-RU" sz="1600" dirty="0" smtClean="0"/>
              <a:t>Центральный стадион, Тренировочное поле №1, Сочи</a:t>
            </a: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 </a:t>
            </a:r>
            <a:r>
              <a:rPr lang="ru-RU" sz="1800" dirty="0" smtClean="0"/>
              <a:t>Городские стадионы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/>
              <a:t> </a:t>
            </a:r>
            <a:r>
              <a:rPr lang="ru-RU" sz="1800" dirty="0" smtClean="0"/>
              <a:t>   </a:t>
            </a:r>
            <a:r>
              <a:rPr lang="ru-RU" sz="1600" dirty="0" smtClean="0"/>
              <a:t>Стадион «Машиностроитель», Красногорск;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 </a:t>
            </a:r>
            <a:r>
              <a:rPr lang="ru-RU" sz="1600" dirty="0" smtClean="0"/>
              <a:t>    Стадион «Метеор», Балашиха;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 </a:t>
            </a:r>
            <a:r>
              <a:rPr lang="ru-RU" sz="1600" dirty="0" smtClean="0"/>
              <a:t>    Стадион «Труд», Тольятти;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 </a:t>
            </a:r>
            <a:r>
              <a:rPr lang="ru-RU" sz="1600" dirty="0" smtClean="0"/>
              <a:t>    Стадион «Нефтяник», Отрадный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/>
          <a:stretch/>
        </p:blipFill>
        <p:spPr>
          <a:xfrm>
            <a:off x="6817784" y="946470"/>
            <a:ext cx="4551255" cy="2534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0"/>
          <a:stretch/>
        </p:blipFill>
        <p:spPr>
          <a:xfrm>
            <a:off x="6817785" y="3836407"/>
            <a:ext cx="4551255" cy="2477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5802" y="3414051"/>
            <a:ext cx="287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УТЦ </a:t>
            </a:r>
            <a:r>
              <a:rPr lang="ru-RU" dirty="0" err="1" smtClean="0"/>
              <a:t>Новогорск</a:t>
            </a:r>
            <a:r>
              <a:rPr lang="ru-RU" dirty="0" smtClean="0"/>
              <a:t> Поле №1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895802" y="6300879"/>
            <a:ext cx="287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УТЦ </a:t>
            </a:r>
            <a:r>
              <a:rPr lang="ru-RU" dirty="0" err="1" smtClean="0"/>
              <a:t>Новогорск</a:t>
            </a:r>
            <a:r>
              <a:rPr lang="ru-RU" dirty="0" smtClean="0"/>
              <a:t> Поле №2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749040" y="328528"/>
            <a:ext cx="443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Послужной список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7641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080" y="2620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rgbClr val="0070C0"/>
                </a:solidFill>
              </a:rPr>
              <a:t>ПРИМЕРЫ</a:t>
            </a:r>
            <a:endParaRPr lang="ru-RU" sz="8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sco DMX Light Show Exampl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40" y="25596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rgbClr val="0070C0"/>
                </a:solidFill>
                <a:latin typeface="+mn-lt"/>
              </a:rPr>
              <a:t>ВОПРОСЫ?</a:t>
            </a:r>
            <a:endParaRPr lang="ru-RU" sz="80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08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LED lights at the Louis II Stadium.  Monaco Diamond Leagu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9" end="7266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Who is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Musco?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360" y="1411605"/>
            <a:ext cx="8707120" cy="4297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Более 40 лет опыта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 1976 года Musco Lighting специализируется на разработке и производстве</a:t>
            </a: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освещения спортивных объектов и больших площадей с инновациями в уменьшении бликов и управлении светом, которые отвечают потребностям владельцев объектов, пользователей, соседних объектов и ночного неба.</a:t>
            </a: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Компания Musco является надежным производителем, которой доверили обновление освещение до светодиодного многие профессиональные спортивные площадки по всему миру, включая 15 стадионов </a:t>
            </a: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NFL</a:t>
            </a:r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14 стадионов Премьер-лиги по футболу, 9 стадионов MLB, 9 стадионов MLS, 13 стадионов НХЛ, 14 стадионов НБА и 26 национальных футбольных стадионов</a:t>
            </a: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10 </a:t>
            </a:r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тренировочных полей и баз </a:t>
            </a: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FIFA 2018</a:t>
            </a:r>
          </a:p>
          <a:p>
            <a:pPr marL="0" indent="0">
              <a:buNone/>
            </a:pPr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117601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Полное системное решение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000" y="1816098"/>
            <a:ext cx="5278120" cy="4605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Musco создает комплексную систему, включающую осветительное, монтажное оборудование и электрические компоненты, обеспечивающие простую установку, бесперебойную работу, и долгосрочную надежность. </a:t>
            </a:r>
          </a:p>
          <a:p>
            <a:pPr>
              <a:buFontTx/>
              <a:buChar char="-"/>
            </a:pPr>
            <a:r>
              <a:rPr lang="ru-RU" sz="1800" dirty="0" smtClean="0"/>
              <a:t>Все детали, подобранны профессиональными инженерами для совместимости;</a:t>
            </a:r>
          </a:p>
          <a:p>
            <a:pPr>
              <a:buFontTx/>
              <a:buChar char="-"/>
            </a:pPr>
            <a:r>
              <a:rPr lang="ru-RU" sz="1800" dirty="0" smtClean="0"/>
              <a:t>Все чувствительные к внешним факторам компоненты установлены в контролируемой среде;</a:t>
            </a:r>
          </a:p>
          <a:p>
            <a:pPr>
              <a:buFontTx/>
              <a:buChar char="-"/>
            </a:pPr>
            <a:r>
              <a:rPr lang="ru-RU" sz="1800" dirty="0" smtClean="0"/>
              <a:t>Прожекторы нацелены на заводе и протестированы</a:t>
            </a:r>
            <a:br>
              <a:rPr lang="ru-RU" sz="1800" dirty="0" smtClean="0"/>
            </a:br>
            <a:r>
              <a:rPr lang="ru-RU" sz="1800" dirty="0" smtClean="0"/>
              <a:t>до отгрузки, что сокращает время и затраты на установку</a:t>
            </a:r>
            <a:r>
              <a:rPr lang="ru-RU" sz="1800" dirty="0" smtClean="0"/>
              <a:t>.</a:t>
            </a:r>
            <a:endParaRPr lang="ru-RU" sz="1800" dirty="0" smtClean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068320" y="1294445"/>
            <a:ext cx="5913120" cy="338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effectLst/>
              </a:rPr>
              <a:t>Система </a:t>
            </a:r>
            <a:r>
              <a:rPr lang="en-US" dirty="0" smtClean="0">
                <a:effectLst/>
              </a:rPr>
              <a:t>Musco Total Light Control™ TLC for LED™</a:t>
            </a:r>
            <a:endParaRPr lang="en-US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9878"/>
          <a:stretch/>
        </p:blipFill>
        <p:spPr>
          <a:xfrm>
            <a:off x="6283493" y="1816098"/>
            <a:ext cx="5248107" cy="46050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45393" y="5301734"/>
            <a:ext cx="2899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effectLst/>
              </a:rPr>
              <a:t>Прожектор 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TLC-LED-1400NB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32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50863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Индивидуальные монтажные решения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01" y="3600636"/>
            <a:ext cx="5315800" cy="3051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01" y="568960"/>
            <a:ext cx="5315800" cy="2987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2" y="3617040"/>
            <a:ext cx="5421096" cy="304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0" y="568960"/>
            <a:ext cx="5387343" cy="30276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8899" y="3227315"/>
            <a:ext cx="5387344" cy="36933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Gillette Stadium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2180" y="3180504"/>
            <a:ext cx="5258021" cy="36933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Mile High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8899" y="6281917"/>
            <a:ext cx="5387344" cy="36933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Audi Field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801" y="6272176"/>
            <a:ext cx="5315800" cy="36933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BC Place, Vancouver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ow-Light+™ Entertainment Package-Empower Field at Mile High Video Global (ID 7021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50" end="700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DMX управление для шоу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040" y="1327784"/>
            <a:ext cx="10906760" cy="490029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100" dirty="0" smtClean="0">
                <a:solidFill>
                  <a:schemeClr val="bg1"/>
                </a:solidFill>
              </a:rPr>
              <a:t>Поднимите свой объект на новый уровень с комплектом от Musco </a:t>
            </a:r>
            <a:r>
              <a:rPr lang="ru-RU" sz="4100" dirty="0" err="1" smtClean="0">
                <a:solidFill>
                  <a:schemeClr val="bg1"/>
                </a:solidFill>
              </a:rPr>
              <a:t>ShowLight</a:t>
            </a:r>
            <a:r>
              <a:rPr lang="ru-RU" sz="4100" dirty="0" smtClean="0">
                <a:solidFill>
                  <a:schemeClr val="bg1"/>
                </a:solidFill>
              </a:rPr>
              <a:t> +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100" dirty="0" smtClean="0">
                <a:solidFill>
                  <a:schemeClr val="bg1"/>
                </a:solidFill>
              </a:rPr>
              <a:t>Система управления и мониторинга Control-Link® с </a:t>
            </a:r>
            <a:r>
              <a:rPr lang="ru-RU" sz="3100" dirty="0" err="1" smtClean="0">
                <a:solidFill>
                  <a:schemeClr val="bg1"/>
                </a:solidFill>
              </a:rPr>
              <a:t>Show</a:t>
            </a:r>
            <a:r>
              <a:rPr lang="ru-RU" sz="3100" dirty="0" smtClean="0">
                <a:solidFill>
                  <a:schemeClr val="bg1"/>
                </a:solidFill>
              </a:rPr>
              <a:t> </a:t>
            </a:r>
            <a:r>
              <a:rPr lang="ru-RU" sz="3100" dirty="0" err="1" smtClean="0">
                <a:solidFill>
                  <a:schemeClr val="bg1"/>
                </a:solidFill>
              </a:rPr>
              <a:t>Light</a:t>
            </a:r>
            <a:r>
              <a:rPr lang="ru-RU" sz="3100" dirty="0" smtClean="0">
                <a:solidFill>
                  <a:schemeClr val="bg1"/>
                </a:solidFill>
              </a:rPr>
              <a:t> + ™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Удаленное планирование и включение / выключение через приложение, компьютер или по телефону;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Диммирование (3 уровня в стандартной комплектации);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Инструменты управления: ценные бумаги пользователей, отслеживание использования, панель инструментов и отчеты;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Система мониторинга уровня освещения предупреждает о любых проблемах;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Служба поддержки Control-Link Central ™ работает круглосуточно и без выходных;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Индивидуальное хореографическое световое шоу, которое можно точно синхронизировать с музыкой;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Разделять потоки зрителей освещением до начала мероприятия и в его конце;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bg1"/>
                </a:solidFill>
              </a:rPr>
              <a:t>Возможность добавления светильников с цветным акцентом.</a:t>
            </a: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iva DM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431" y="261518"/>
            <a:ext cx="10790689" cy="6108485"/>
          </a:xfrm>
        </p:spPr>
      </p:pic>
    </p:spTree>
    <p:extLst>
      <p:ext uri="{BB962C8B-B14F-4D97-AF65-F5344CB8AC3E}">
        <p14:creationId xmlns:p14="http://schemas.microsoft.com/office/powerpoint/2010/main" val="18886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959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Добавь технологию изменения цвета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GBW Satur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" end="8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680" y="192405"/>
            <a:ext cx="10515600" cy="71183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Эффективность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216040"/>
              </p:ext>
            </p:extLst>
          </p:nvPr>
        </p:nvGraphicFramePr>
        <p:xfrm>
          <a:off x="416561" y="1138111"/>
          <a:ext cx="11588223" cy="375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754"/>
                <a:gridCol w="617085"/>
                <a:gridCol w="1175312"/>
                <a:gridCol w="1440948"/>
                <a:gridCol w="1366460"/>
                <a:gridCol w="116840"/>
                <a:gridCol w="1203552"/>
                <a:gridCol w="1521819"/>
                <a:gridCol w="1217453"/>
              </a:tblGrid>
              <a:tr h="4318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Режим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Расчетный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показатель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Уровень освещенности,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Люкс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Равномерность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освещенности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18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Ср.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Мин.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Макс.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Мин/Макс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Мин/Ср.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</a:tr>
              <a:tr h="3082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Вариант МГЛ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Disano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500 Люкс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525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0.51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082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Вариант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LED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1 (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Musco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228600" indent="-228600" algn="ctr">
                        <a:buNone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 Люкс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502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414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696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0.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0.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82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082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Вариант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LED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2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Cree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228600" indent="-228600" algn="ctr">
                        <a:buNone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 Люкс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500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364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725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0,5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0,73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70616">
                <a:tc gridSpan="9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Общее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количество  и тип прожекторов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704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Вариант МГЛ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Disano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Прожектор под МГЛ лампу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–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шт.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Мощность прожектора  –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2 000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Вт.</a:t>
                      </a:r>
                      <a:endParaRPr lang="en-US" sz="1600" baseline="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Общая мощность системы (с потерями в ПРА) –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0,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8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кВт.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CC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Вариант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LED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1 (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Musco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  <a:endParaRPr lang="ru-RU" sz="1600" baseline="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Светодиодный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прожектор 228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LED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–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шт.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Мощность прожектора  – 630 Вт.</a:t>
                      </a:r>
                      <a:endParaRPr lang="en-US" sz="1600" baseline="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Общая мощность системы –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50,4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кВт.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Вариант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LED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2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Cree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Светодиодный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прожектор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Cree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Edge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–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4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шт.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Мощность прожектора  –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Вт.</a:t>
                      </a:r>
                      <a:endParaRPr lang="ru-RU" sz="1600" baseline="3000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Общая мощность системы – 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69,8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+mn-lt"/>
                          <a:cs typeface="Arial" pitchFamily="34" charset="0"/>
                        </a:rPr>
                        <a:t> кВт.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0" dirty="0" smtClean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8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619</Words>
  <Application>Microsoft Office PowerPoint</Application>
  <PresentationFormat>Широкоэкранный</PresentationFormat>
  <Paragraphs>97</Paragraphs>
  <Slides>14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Светодиодные решения Musco  для стадионов</vt:lpstr>
      <vt:lpstr>Who is Musco?</vt:lpstr>
      <vt:lpstr>Полное системное решение</vt:lpstr>
      <vt:lpstr>Индивидуальные монтажные решения</vt:lpstr>
      <vt:lpstr>DMX управление для шоу</vt:lpstr>
      <vt:lpstr>Презентация PowerPoint</vt:lpstr>
      <vt:lpstr>Добавь технологию изменения цвета</vt:lpstr>
      <vt:lpstr>Презентация PowerPoint</vt:lpstr>
      <vt:lpstr>Эффективность</vt:lpstr>
      <vt:lpstr>Гарантия и поддержка 10 лет</vt:lpstr>
      <vt:lpstr>Презентация PowerPoint</vt:lpstr>
      <vt:lpstr>ПРИМЕРЫ</vt:lpstr>
      <vt:lpstr>Презентация PowerPoint</vt:lpstr>
      <vt:lpstr>ВОПРОСЫ?</vt:lpstr>
    </vt:vector>
  </TitlesOfParts>
  <Company>Office2013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Светодиодные решения Musco для стадионов</dc:title>
  <dc:creator>Михаил Шевченко</dc:creator>
  <cp:lastModifiedBy>Михаил Шевченко</cp:lastModifiedBy>
  <cp:revision>47</cp:revision>
  <cp:lastPrinted>2020-08-31T10:05:22Z</cp:lastPrinted>
  <dcterms:created xsi:type="dcterms:W3CDTF">2020-08-31T07:06:49Z</dcterms:created>
  <dcterms:modified xsi:type="dcterms:W3CDTF">2020-09-02T08:35:58Z</dcterms:modified>
</cp:coreProperties>
</file>