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850" r:id="rId2"/>
    <p:sldMasterId id="2147484017" r:id="rId3"/>
  </p:sldMasterIdLst>
  <p:notesMasterIdLst>
    <p:notesMasterId r:id="rId25"/>
  </p:notesMasterIdLst>
  <p:handoutMasterIdLst>
    <p:handoutMasterId r:id="rId26"/>
  </p:handoutMasterIdLst>
  <p:sldIdLst>
    <p:sldId id="282" r:id="rId4"/>
    <p:sldId id="307" r:id="rId5"/>
    <p:sldId id="310" r:id="rId6"/>
    <p:sldId id="309" r:id="rId7"/>
    <p:sldId id="257" r:id="rId8"/>
    <p:sldId id="272" r:id="rId9"/>
    <p:sldId id="286" r:id="rId10"/>
    <p:sldId id="303" r:id="rId11"/>
    <p:sldId id="284" r:id="rId12"/>
    <p:sldId id="289" r:id="rId13"/>
    <p:sldId id="301" r:id="rId14"/>
    <p:sldId id="290" r:id="rId15"/>
    <p:sldId id="291" r:id="rId16"/>
    <p:sldId id="296" r:id="rId17"/>
    <p:sldId id="293" r:id="rId18"/>
    <p:sldId id="295" r:id="rId19"/>
    <p:sldId id="297" r:id="rId20"/>
    <p:sldId id="299" r:id="rId21"/>
    <p:sldId id="294" r:id="rId22"/>
    <p:sldId id="306" r:id="rId23"/>
    <p:sldId id="308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0F83"/>
    <a:srgbClr val="FFFFCC"/>
    <a:srgbClr val="FFCC99"/>
    <a:srgbClr val="030B55"/>
    <a:srgbClr val="051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  <a:ln w="9525" cap="rnd" cmpd="sng" algn="ctr">
              <a:noFill/>
              <a:prstDash val="solid"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1</c:v>
                </c:pt>
                <c:pt idx="2">
                  <c:v>1.3</c:v>
                </c:pt>
                <c:pt idx="3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3463256"/>
        <c:axId val="313463648"/>
      </c:barChart>
      <c:catAx>
        <c:axId val="31346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3463648"/>
        <c:crosses val="autoZero"/>
        <c:auto val="1"/>
        <c:lblAlgn val="ctr"/>
        <c:lblOffset val="100"/>
        <c:noMultiLvlLbl val="0"/>
      </c:catAx>
      <c:valAx>
        <c:axId val="313463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3463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800" dirty="0" smtClean="0">
                <a:latin typeface="Arial Black" panose="020B0A04020102020204" pitchFamily="34" charset="0"/>
              </a:rPr>
              <a:t>РАЗВИТИЕ ФИЗИЧЕСКОЙ КУЛЬТУРЫ</a:t>
            </a:r>
            <a:r>
              <a:rPr lang="ru-RU" sz="1800" baseline="0" dirty="0" smtClean="0">
                <a:latin typeface="Arial Black" panose="020B0A04020102020204" pitchFamily="34" charset="0"/>
              </a:rPr>
              <a:t> И</a:t>
            </a:r>
            <a:r>
              <a:rPr lang="ru-RU" sz="1800" dirty="0" smtClean="0">
                <a:latin typeface="Arial Black" panose="020B0A04020102020204" pitchFamily="34" charset="0"/>
              </a:rPr>
              <a:t> СПОРТА</a:t>
            </a:r>
            <a:endParaRPr lang="ru-RU" sz="1800" dirty="0"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1003171190910516"/>
          <c:y val="7.82249833146405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5313355347358231E-2"/>
          <c:y val="7.6899009170829896E-2"/>
          <c:w val="0.97702996697896261"/>
          <c:h val="0.79855575630773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52,3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423,9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52.3</c:v>
                </c:pt>
                <c:pt idx="1">
                  <c:v>84</c:v>
                </c:pt>
                <c:pt idx="2">
                  <c:v>423.9</c:v>
                </c:pt>
                <c:pt idx="3" formatCode="General">
                  <c:v>1303.2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519,7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596,9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825,2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519.70000000000005</c:v>
                </c:pt>
                <c:pt idx="1">
                  <c:v>596.9</c:v>
                </c:pt>
                <c:pt idx="2">
                  <c:v>825.2</c:v>
                </c:pt>
                <c:pt idx="3" formatCode="General">
                  <c:v>862.2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14,0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42,0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14</c:v>
                </c:pt>
                <c:pt idx="1">
                  <c:v>16.2</c:v>
                </c:pt>
                <c:pt idx="2">
                  <c:v>42</c:v>
                </c:pt>
                <c:pt idx="3" formatCode="General">
                  <c:v>169.7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3464432"/>
        <c:axId val="313464824"/>
      </c:barChart>
      <c:catAx>
        <c:axId val="313464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3464824"/>
        <c:crosses val="autoZero"/>
        <c:auto val="1"/>
        <c:lblAlgn val="ctr"/>
        <c:lblOffset val="100"/>
        <c:noMultiLvlLbl val="0"/>
      </c:catAx>
      <c:valAx>
        <c:axId val="31346482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31346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377121950463283E-2"/>
          <c:y val="8.6836935904194959E-2"/>
          <c:w val="0.32767850221948908"/>
          <c:h val="0.18639089972439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DC352-D522-402F-8CC5-8F341EFB8EFB}" type="doc">
      <dgm:prSet loTypeId="urn:microsoft.com/office/officeart/2005/8/layout/pyramid2" loCatId="pyramid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387F685-6E73-4F71-A36B-BA3D323A8532}">
      <dgm:prSet phldrT="[Текст]" custT="1"/>
      <dgm:spPr>
        <a:noFill/>
        <a:ln>
          <a:noFill/>
        </a:ln>
      </dgm:spPr>
      <dgm:t>
        <a:bodyPr/>
        <a:lstStyle/>
        <a:p>
          <a:pPr algn="ctr"/>
          <a:r>
            <a:rPr lang="ru-RU" sz="1600" b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Минспорт РБ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3FAB328A-6EC8-4356-A95D-FA2B6857CF2A}" type="parTrans" cxnId="{97E888D6-0864-42F9-B117-F5B5652D929A}">
      <dgm:prSet/>
      <dgm:spPr/>
      <dgm:t>
        <a:bodyPr/>
        <a:lstStyle/>
        <a:p>
          <a:endParaRPr lang="ru-RU"/>
        </a:p>
      </dgm:t>
    </dgm:pt>
    <dgm:pt modelId="{81B39924-A4B5-45D9-980F-26DAA719ACB2}" type="sibTrans" cxnId="{97E888D6-0864-42F9-B117-F5B5652D929A}">
      <dgm:prSet/>
      <dgm:spPr/>
      <dgm:t>
        <a:bodyPr/>
        <a:lstStyle/>
        <a:p>
          <a:endParaRPr lang="ru-RU"/>
        </a:p>
      </dgm:t>
    </dgm:pt>
    <dgm:pt modelId="{F8C454A8-F47A-449B-B59D-07438E4D75EB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600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23 муниципальные СШ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FA122AE3-2997-492D-9EA5-EE6255FBCE39}" type="parTrans" cxnId="{D8F61B96-C23F-4282-8C87-266C130CCE45}">
      <dgm:prSet/>
      <dgm:spPr/>
      <dgm:t>
        <a:bodyPr/>
        <a:lstStyle/>
        <a:p>
          <a:endParaRPr lang="ru-RU"/>
        </a:p>
      </dgm:t>
    </dgm:pt>
    <dgm:pt modelId="{E62E29AA-8E41-47E7-B4A1-54834B6856F4}" type="sibTrans" cxnId="{D8F61B96-C23F-4282-8C87-266C130CCE45}">
      <dgm:prSet/>
      <dgm:spPr/>
      <dgm:t>
        <a:bodyPr/>
        <a:lstStyle/>
        <a:p>
          <a:endParaRPr lang="ru-RU"/>
        </a:p>
      </dgm:t>
    </dgm:pt>
    <dgm:pt modelId="{F60D56F4-3384-49EE-B6D5-92DF59B5DC71}">
      <dgm:prSet phldrT="[Текст]" custT="1"/>
      <dgm:spPr>
        <a:solidFill>
          <a:schemeClr val="tx1"/>
        </a:solidFill>
      </dgm:spPr>
      <dgm:t>
        <a:bodyPr/>
        <a:lstStyle/>
        <a:p>
          <a:pPr algn="l"/>
          <a:r>
            <a:rPr lang="ru-RU" sz="1600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ЦСП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14F3D6C8-5AC4-423B-B506-C2E03B9A8D11}" type="parTrans" cxnId="{4BA950FF-1A27-4316-BBFC-0319F3C8DE3B}">
      <dgm:prSet/>
      <dgm:spPr/>
      <dgm:t>
        <a:bodyPr/>
        <a:lstStyle/>
        <a:p>
          <a:endParaRPr lang="ru-RU"/>
        </a:p>
      </dgm:t>
    </dgm:pt>
    <dgm:pt modelId="{8F33A178-5725-407D-B7E6-822C351CC447}" type="sibTrans" cxnId="{4BA950FF-1A27-4316-BBFC-0319F3C8DE3B}">
      <dgm:prSet/>
      <dgm:spPr/>
      <dgm:t>
        <a:bodyPr/>
        <a:lstStyle/>
        <a:p>
          <a:endParaRPr lang="ru-RU"/>
        </a:p>
      </dgm:t>
    </dgm:pt>
    <dgm:pt modelId="{9F9AF560-C8C8-4BF8-B6C8-06227D76A6B3}">
      <dgm:prSet phldrT="[Текст]" custT="1"/>
      <dgm:spPr>
        <a:solidFill>
          <a:schemeClr val="tx1"/>
        </a:solidFill>
      </dgm:spPr>
      <dgm:t>
        <a:bodyPr/>
        <a:lstStyle/>
        <a:p>
          <a:pPr algn="l"/>
          <a:r>
            <a:rPr lang="ru-RU" sz="1600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РСШОР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9433D93D-449D-4CEA-90F5-21B26C94A8E1}" type="parTrans" cxnId="{F1AB4208-68BD-498C-B3E9-2F3D4301C203}">
      <dgm:prSet/>
      <dgm:spPr/>
      <dgm:t>
        <a:bodyPr/>
        <a:lstStyle/>
        <a:p>
          <a:endParaRPr lang="ru-RU"/>
        </a:p>
      </dgm:t>
    </dgm:pt>
    <dgm:pt modelId="{474FC003-3598-46EB-8B70-F9ED6B31F258}" type="sibTrans" cxnId="{F1AB4208-68BD-498C-B3E9-2F3D4301C203}">
      <dgm:prSet/>
      <dgm:spPr/>
      <dgm:t>
        <a:bodyPr/>
        <a:lstStyle/>
        <a:p>
          <a:endParaRPr lang="ru-RU"/>
        </a:p>
      </dgm:t>
    </dgm:pt>
    <dgm:pt modelId="{ABB3EC03-F81F-499B-BFFE-57C651519BB3}">
      <dgm:prSet phldrT="[Текст]" custT="1"/>
      <dgm:spPr>
        <a:solidFill>
          <a:schemeClr val="tx1"/>
        </a:solidFill>
      </dgm:spPr>
      <dgm:t>
        <a:bodyPr/>
        <a:lstStyle/>
        <a:p>
          <a:pPr algn="l"/>
          <a:r>
            <a:rPr lang="ru-RU" sz="1600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РСАШ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20182F29-937B-470F-AA6C-DDB3449F5B22}" type="parTrans" cxnId="{882DD731-80D4-4A6D-9C31-7BC75D8C9734}">
      <dgm:prSet/>
      <dgm:spPr/>
      <dgm:t>
        <a:bodyPr/>
        <a:lstStyle/>
        <a:p>
          <a:endParaRPr lang="ru-RU"/>
        </a:p>
      </dgm:t>
    </dgm:pt>
    <dgm:pt modelId="{5F158D30-6DAE-4BC0-BDED-3AD589123900}" type="sibTrans" cxnId="{882DD731-80D4-4A6D-9C31-7BC75D8C9734}">
      <dgm:prSet/>
      <dgm:spPr/>
      <dgm:t>
        <a:bodyPr/>
        <a:lstStyle/>
        <a:p>
          <a:endParaRPr lang="ru-RU"/>
        </a:p>
      </dgm:t>
    </dgm:pt>
    <dgm:pt modelId="{0C5D2C8F-A133-408E-A2AF-A01FE6FD758C}">
      <dgm:prSet phldrT="[Текст]" custT="1"/>
      <dgm:spPr>
        <a:solidFill>
          <a:schemeClr val="tx1"/>
        </a:solidFill>
      </dgm:spPr>
      <dgm:t>
        <a:bodyPr/>
        <a:lstStyle/>
        <a:p>
          <a:pPr algn="l"/>
          <a:r>
            <a:rPr lang="ru-RU" sz="1600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РСШП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8C8B9E57-474A-4C6D-AC39-2F0709D77E91}" type="parTrans" cxnId="{A6E1881E-CC0F-4D61-A748-B9EA6ADFA2B8}">
      <dgm:prSet/>
      <dgm:spPr/>
      <dgm:t>
        <a:bodyPr/>
        <a:lstStyle/>
        <a:p>
          <a:endParaRPr lang="ru-RU"/>
        </a:p>
      </dgm:t>
    </dgm:pt>
    <dgm:pt modelId="{9A7E0618-FADC-4C1C-B473-EB22CBD017CA}" type="sibTrans" cxnId="{A6E1881E-CC0F-4D61-A748-B9EA6ADFA2B8}">
      <dgm:prSet/>
      <dgm:spPr/>
      <dgm:t>
        <a:bodyPr/>
        <a:lstStyle/>
        <a:p>
          <a:endParaRPr lang="ru-RU"/>
        </a:p>
      </dgm:t>
    </dgm:pt>
    <dgm:pt modelId="{723B1118-99BB-414B-BF02-42C8F86FF4CA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600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9 муниципальных СШОР</a:t>
          </a:r>
          <a:endParaRPr lang="ru-RU" sz="1600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C5217B5B-F2C5-45A4-AA0C-9D8856207982}" type="parTrans" cxnId="{695DD85D-8F49-448B-83AA-15E05AA61622}">
      <dgm:prSet/>
      <dgm:spPr/>
      <dgm:t>
        <a:bodyPr/>
        <a:lstStyle/>
        <a:p>
          <a:endParaRPr lang="ru-RU"/>
        </a:p>
      </dgm:t>
    </dgm:pt>
    <dgm:pt modelId="{1E781A9B-986F-4008-BF5D-E7E83120DE53}" type="sibTrans" cxnId="{695DD85D-8F49-448B-83AA-15E05AA61622}">
      <dgm:prSet/>
      <dgm:spPr/>
      <dgm:t>
        <a:bodyPr/>
        <a:lstStyle/>
        <a:p>
          <a:endParaRPr lang="ru-RU"/>
        </a:p>
      </dgm:t>
    </dgm:pt>
    <dgm:pt modelId="{109C335E-210D-4DBB-9E22-77820559D9EF}" type="pres">
      <dgm:prSet presAssocID="{E75DC352-D522-402F-8CC5-8F341EFB8EF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C1FB691-CBB5-4EBE-9C2F-D745AD49C13D}" type="pres">
      <dgm:prSet presAssocID="{E75DC352-D522-402F-8CC5-8F341EFB8EFB}" presName="pyramid" presStyleLbl="node1" presStyleIdx="0" presStyleCnt="1" custScaleX="227941" custLinFactNeighborX="723"/>
      <dgm:spPr/>
    </dgm:pt>
    <dgm:pt modelId="{4362FA13-FE46-4E4A-A831-6B7D4CC93643}" type="pres">
      <dgm:prSet presAssocID="{E75DC352-D522-402F-8CC5-8F341EFB8EFB}" presName="theList" presStyleCnt="0"/>
      <dgm:spPr/>
    </dgm:pt>
    <dgm:pt modelId="{1E2A035C-21F9-4516-9F07-71A5407A0EC2}" type="pres">
      <dgm:prSet presAssocID="{A387F685-6E73-4F71-A36B-BA3D323A8532}" presName="aNode" presStyleLbl="fgAcc1" presStyleIdx="0" presStyleCnt="7" custScaleX="54318" custScaleY="184264" custLinFactY="12275" custLinFactNeighborX="-47876" custLinFactNeighborY="100000">
        <dgm:presLayoutVars>
          <dgm:bulletEnabled val="1"/>
        </dgm:presLayoutVars>
      </dgm:prSet>
      <dgm:spPr>
        <a:prstGeom prst="flowChartOffpageConnector">
          <a:avLst/>
        </a:prstGeom>
      </dgm:spPr>
      <dgm:t>
        <a:bodyPr/>
        <a:lstStyle/>
        <a:p>
          <a:endParaRPr lang="ru-RU"/>
        </a:p>
      </dgm:t>
    </dgm:pt>
    <dgm:pt modelId="{8DAE3146-9865-47CF-B45C-2A00884623F2}" type="pres">
      <dgm:prSet presAssocID="{A387F685-6E73-4F71-A36B-BA3D323A8532}" presName="aSpace" presStyleCnt="0"/>
      <dgm:spPr/>
    </dgm:pt>
    <dgm:pt modelId="{635E0B1D-E1AF-4F84-8328-B8A01EB9F5C2}" type="pres">
      <dgm:prSet presAssocID="{F60D56F4-3384-49EE-B6D5-92DF59B5DC71}" presName="aNode" presStyleLbl="fgAcc1" presStyleIdx="1" presStyleCnt="7" custScaleX="23163" custLinFactY="-6937" custLinFactNeighborX="-2636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1771B-E57A-4633-B073-F5E0BA34B4E3}" type="pres">
      <dgm:prSet presAssocID="{F60D56F4-3384-49EE-B6D5-92DF59B5DC71}" presName="aSpace" presStyleCnt="0"/>
      <dgm:spPr/>
    </dgm:pt>
    <dgm:pt modelId="{23116570-E165-4004-B280-3AE807785371}" type="pres">
      <dgm:prSet presAssocID="{9F9AF560-C8C8-4BF8-B6C8-06227D76A6B3}" presName="aNode" presStyleLbl="fgAcc1" presStyleIdx="2" presStyleCnt="7" custScaleX="34291" custLinFactY="-14824" custLinFactNeighborX="-215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0B645-6093-4CD8-86BF-F2FABF4C1A19}" type="pres">
      <dgm:prSet presAssocID="{9F9AF560-C8C8-4BF8-B6C8-06227D76A6B3}" presName="aSpace" presStyleCnt="0"/>
      <dgm:spPr/>
    </dgm:pt>
    <dgm:pt modelId="{4B4F9D12-EB10-42D2-893B-AA895DD15CDD}" type="pres">
      <dgm:prSet presAssocID="{ABB3EC03-F81F-499B-BFFE-57C651519BB3}" presName="aNode" presStyleLbl="fgAcc1" presStyleIdx="3" presStyleCnt="7" custScaleX="42450" custLinFactY="-14569" custLinFactNeighborX="-1746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DAF4B-5BFD-4E99-A07B-B7D7F1C403D8}" type="pres">
      <dgm:prSet presAssocID="{ABB3EC03-F81F-499B-BFFE-57C651519BB3}" presName="aSpace" presStyleCnt="0"/>
      <dgm:spPr/>
    </dgm:pt>
    <dgm:pt modelId="{30B4CDD1-16C3-4B86-8C67-FC8575CF0580}" type="pres">
      <dgm:prSet presAssocID="{0C5D2C8F-A133-408E-A2AF-A01FE6FD758C}" presName="aNode" presStyleLbl="fgAcc1" presStyleIdx="4" presStyleCnt="7" custScaleX="53145" custLinFactY="-11684" custLinFactNeighborX="-113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31777-EEFF-44AC-9A36-9BE13639785B}" type="pres">
      <dgm:prSet presAssocID="{0C5D2C8F-A133-408E-A2AF-A01FE6FD758C}" presName="aSpace" presStyleCnt="0"/>
      <dgm:spPr/>
    </dgm:pt>
    <dgm:pt modelId="{C4B8DFE8-87D6-43D7-9DF3-28F995E718C6}" type="pres">
      <dgm:prSet presAssocID="{723B1118-99BB-414B-BF02-42C8F86FF4CA}" presName="aNode" presStyleLbl="fgAcc1" presStyleIdx="5" presStyleCnt="7" custScaleX="108042" custLinFactY="12013" custLinFactNeighborX="1390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82D3A-34B8-4A7A-B81B-A17B6615632A}" type="pres">
      <dgm:prSet presAssocID="{723B1118-99BB-414B-BF02-42C8F86FF4CA}" presName="aSpace" presStyleCnt="0"/>
      <dgm:spPr/>
    </dgm:pt>
    <dgm:pt modelId="{B6D9BBCF-B34D-4E70-A378-6E82F97C8C8F}" type="pres">
      <dgm:prSet presAssocID="{F8C454A8-F47A-449B-B59D-07438E4D75EB}" presName="aNode" presStyleLbl="fgAcc1" presStyleIdx="6" presStyleCnt="7" custScaleX="116202" custLinFactY="17360" custLinFactNeighborX="176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8F5C9-3CBC-4BED-B4B4-C3F38813DEAB}" type="pres">
      <dgm:prSet presAssocID="{F8C454A8-F47A-449B-B59D-07438E4D75EB}" presName="aSpace" presStyleCnt="0"/>
      <dgm:spPr/>
    </dgm:pt>
  </dgm:ptLst>
  <dgm:cxnLst>
    <dgm:cxn modelId="{882DD731-80D4-4A6D-9C31-7BC75D8C9734}" srcId="{E75DC352-D522-402F-8CC5-8F341EFB8EFB}" destId="{ABB3EC03-F81F-499B-BFFE-57C651519BB3}" srcOrd="3" destOrd="0" parTransId="{20182F29-937B-470F-AA6C-DDB3449F5B22}" sibTransId="{5F158D30-6DAE-4BC0-BDED-3AD589123900}"/>
    <dgm:cxn modelId="{97E888D6-0864-42F9-B117-F5B5652D929A}" srcId="{E75DC352-D522-402F-8CC5-8F341EFB8EFB}" destId="{A387F685-6E73-4F71-A36B-BA3D323A8532}" srcOrd="0" destOrd="0" parTransId="{3FAB328A-6EC8-4356-A95D-FA2B6857CF2A}" sibTransId="{81B39924-A4B5-45D9-980F-26DAA719ACB2}"/>
    <dgm:cxn modelId="{F1AB4208-68BD-498C-B3E9-2F3D4301C203}" srcId="{E75DC352-D522-402F-8CC5-8F341EFB8EFB}" destId="{9F9AF560-C8C8-4BF8-B6C8-06227D76A6B3}" srcOrd="2" destOrd="0" parTransId="{9433D93D-449D-4CEA-90F5-21B26C94A8E1}" sibTransId="{474FC003-3598-46EB-8B70-F9ED6B31F258}"/>
    <dgm:cxn modelId="{399FF465-618B-45A6-990A-4CF2ABBB7DC4}" type="presOf" srcId="{ABB3EC03-F81F-499B-BFFE-57C651519BB3}" destId="{4B4F9D12-EB10-42D2-893B-AA895DD15CDD}" srcOrd="0" destOrd="0" presId="urn:microsoft.com/office/officeart/2005/8/layout/pyramid2"/>
    <dgm:cxn modelId="{C7BF0096-DC2C-4AD8-9C12-957CD5F03425}" type="presOf" srcId="{0C5D2C8F-A133-408E-A2AF-A01FE6FD758C}" destId="{30B4CDD1-16C3-4B86-8C67-FC8575CF0580}" srcOrd="0" destOrd="0" presId="urn:microsoft.com/office/officeart/2005/8/layout/pyramid2"/>
    <dgm:cxn modelId="{695DD85D-8F49-448B-83AA-15E05AA61622}" srcId="{E75DC352-D522-402F-8CC5-8F341EFB8EFB}" destId="{723B1118-99BB-414B-BF02-42C8F86FF4CA}" srcOrd="5" destOrd="0" parTransId="{C5217B5B-F2C5-45A4-AA0C-9D8856207982}" sibTransId="{1E781A9B-986F-4008-BF5D-E7E83120DE53}"/>
    <dgm:cxn modelId="{D5449192-400A-48BB-9C69-87CFBD0198A8}" type="presOf" srcId="{9F9AF560-C8C8-4BF8-B6C8-06227D76A6B3}" destId="{23116570-E165-4004-B280-3AE807785371}" srcOrd="0" destOrd="0" presId="urn:microsoft.com/office/officeart/2005/8/layout/pyramid2"/>
    <dgm:cxn modelId="{A6E1881E-CC0F-4D61-A748-B9EA6ADFA2B8}" srcId="{E75DC352-D522-402F-8CC5-8F341EFB8EFB}" destId="{0C5D2C8F-A133-408E-A2AF-A01FE6FD758C}" srcOrd="4" destOrd="0" parTransId="{8C8B9E57-474A-4C6D-AC39-2F0709D77E91}" sibTransId="{9A7E0618-FADC-4C1C-B473-EB22CBD017CA}"/>
    <dgm:cxn modelId="{8E1BF653-80BC-40AA-92F7-6D8B9218F444}" type="presOf" srcId="{F60D56F4-3384-49EE-B6D5-92DF59B5DC71}" destId="{635E0B1D-E1AF-4F84-8328-B8A01EB9F5C2}" srcOrd="0" destOrd="0" presId="urn:microsoft.com/office/officeart/2005/8/layout/pyramid2"/>
    <dgm:cxn modelId="{654CDE76-CAD0-43D9-8873-C875E015A2CE}" type="presOf" srcId="{F8C454A8-F47A-449B-B59D-07438E4D75EB}" destId="{B6D9BBCF-B34D-4E70-A378-6E82F97C8C8F}" srcOrd="0" destOrd="0" presId="urn:microsoft.com/office/officeart/2005/8/layout/pyramid2"/>
    <dgm:cxn modelId="{F22A53FA-3B0D-421D-9535-0144D890D3A2}" type="presOf" srcId="{723B1118-99BB-414B-BF02-42C8F86FF4CA}" destId="{C4B8DFE8-87D6-43D7-9DF3-28F995E718C6}" srcOrd="0" destOrd="0" presId="urn:microsoft.com/office/officeart/2005/8/layout/pyramid2"/>
    <dgm:cxn modelId="{48FBF187-6CC6-43AA-B0CA-A3BC7050F689}" type="presOf" srcId="{E75DC352-D522-402F-8CC5-8F341EFB8EFB}" destId="{109C335E-210D-4DBB-9E22-77820559D9EF}" srcOrd="0" destOrd="0" presId="urn:microsoft.com/office/officeart/2005/8/layout/pyramid2"/>
    <dgm:cxn modelId="{D8F61B96-C23F-4282-8C87-266C130CCE45}" srcId="{E75DC352-D522-402F-8CC5-8F341EFB8EFB}" destId="{F8C454A8-F47A-449B-B59D-07438E4D75EB}" srcOrd="6" destOrd="0" parTransId="{FA122AE3-2997-492D-9EA5-EE6255FBCE39}" sibTransId="{E62E29AA-8E41-47E7-B4A1-54834B6856F4}"/>
    <dgm:cxn modelId="{039CB89A-6438-4CBA-8885-FB829DF07361}" type="presOf" srcId="{A387F685-6E73-4F71-A36B-BA3D323A8532}" destId="{1E2A035C-21F9-4516-9F07-71A5407A0EC2}" srcOrd="0" destOrd="0" presId="urn:microsoft.com/office/officeart/2005/8/layout/pyramid2"/>
    <dgm:cxn modelId="{4BA950FF-1A27-4316-BBFC-0319F3C8DE3B}" srcId="{E75DC352-D522-402F-8CC5-8F341EFB8EFB}" destId="{F60D56F4-3384-49EE-B6D5-92DF59B5DC71}" srcOrd="1" destOrd="0" parTransId="{14F3D6C8-5AC4-423B-B506-C2E03B9A8D11}" sibTransId="{8F33A178-5725-407D-B7E6-822C351CC447}"/>
    <dgm:cxn modelId="{E4D65E7C-15EE-4D33-8D11-2F557F5D672B}" type="presParOf" srcId="{109C335E-210D-4DBB-9E22-77820559D9EF}" destId="{4C1FB691-CBB5-4EBE-9C2F-D745AD49C13D}" srcOrd="0" destOrd="0" presId="urn:microsoft.com/office/officeart/2005/8/layout/pyramid2"/>
    <dgm:cxn modelId="{214FE051-F52A-48C1-9EE8-AB37EC846C13}" type="presParOf" srcId="{109C335E-210D-4DBB-9E22-77820559D9EF}" destId="{4362FA13-FE46-4E4A-A831-6B7D4CC93643}" srcOrd="1" destOrd="0" presId="urn:microsoft.com/office/officeart/2005/8/layout/pyramid2"/>
    <dgm:cxn modelId="{EE4D3C7E-1E98-40E5-B488-EB99366423F6}" type="presParOf" srcId="{4362FA13-FE46-4E4A-A831-6B7D4CC93643}" destId="{1E2A035C-21F9-4516-9F07-71A5407A0EC2}" srcOrd="0" destOrd="0" presId="urn:microsoft.com/office/officeart/2005/8/layout/pyramid2"/>
    <dgm:cxn modelId="{57E07887-E618-449A-9615-89B74371ECB5}" type="presParOf" srcId="{4362FA13-FE46-4E4A-A831-6B7D4CC93643}" destId="{8DAE3146-9865-47CF-B45C-2A00884623F2}" srcOrd="1" destOrd="0" presId="urn:microsoft.com/office/officeart/2005/8/layout/pyramid2"/>
    <dgm:cxn modelId="{7E386655-5883-4FB4-A701-5C8358C27EC7}" type="presParOf" srcId="{4362FA13-FE46-4E4A-A831-6B7D4CC93643}" destId="{635E0B1D-E1AF-4F84-8328-B8A01EB9F5C2}" srcOrd="2" destOrd="0" presId="urn:microsoft.com/office/officeart/2005/8/layout/pyramid2"/>
    <dgm:cxn modelId="{5138766C-D9C4-4E6B-9369-EBF9682E5042}" type="presParOf" srcId="{4362FA13-FE46-4E4A-A831-6B7D4CC93643}" destId="{D3B1771B-E57A-4633-B073-F5E0BA34B4E3}" srcOrd="3" destOrd="0" presId="urn:microsoft.com/office/officeart/2005/8/layout/pyramid2"/>
    <dgm:cxn modelId="{154215A9-5D7B-496E-A3DC-44D710FC3C14}" type="presParOf" srcId="{4362FA13-FE46-4E4A-A831-6B7D4CC93643}" destId="{23116570-E165-4004-B280-3AE807785371}" srcOrd="4" destOrd="0" presId="urn:microsoft.com/office/officeart/2005/8/layout/pyramid2"/>
    <dgm:cxn modelId="{4133D7B6-AA95-4924-8C52-5403C3DC4116}" type="presParOf" srcId="{4362FA13-FE46-4E4A-A831-6B7D4CC93643}" destId="{BB30B645-6093-4CD8-86BF-F2FABF4C1A19}" srcOrd="5" destOrd="0" presId="urn:microsoft.com/office/officeart/2005/8/layout/pyramid2"/>
    <dgm:cxn modelId="{8E0D7D91-C906-4DAF-BD6A-E684DA2B8F39}" type="presParOf" srcId="{4362FA13-FE46-4E4A-A831-6B7D4CC93643}" destId="{4B4F9D12-EB10-42D2-893B-AA895DD15CDD}" srcOrd="6" destOrd="0" presId="urn:microsoft.com/office/officeart/2005/8/layout/pyramid2"/>
    <dgm:cxn modelId="{EA2E27BD-E46A-4F48-BB7F-6BCFF0E17EDD}" type="presParOf" srcId="{4362FA13-FE46-4E4A-A831-6B7D4CC93643}" destId="{155DAF4B-5BFD-4E99-A07B-B7D7F1C403D8}" srcOrd="7" destOrd="0" presId="urn:microsoft.com/office/officeart/2005/8/layout/pyramid2"/>
    <dgm:cxn modelId="{22DEAE00-8CAF-46BA-82CF-09179725F9E9}" type="presParOf" srcId="{4362FA13-FE46-4E4A-A831-6B7D4CC93643}" destId="{30B4CDD1-16C3-4B86-8C67-FC8575CF0580}" srcOrd="8" destOrd="0" presId="urn:microsoft.com/office/officeart/2005/8/layout/pyramid2"/>
    <dgm:cxn modelId="{13A7E864-637F-4BC2-A1E4-7715DB5BFF57}" type="presParOf" srcId="{4362FA13-FE46-4E4A-A831-6B7D4CC93643}" destId="{5C331777-EEFF-44AC-9A36-9BE13639785B}" srcOrd="9" destOrd="0" presId="urn:microsoft.com/office/officeart/2005/8/layout/pyramid2"/>
    <dgm:cxn modelId="{44BC0411-B4AA-41C0-B721-DC88CC1B1E07}" type="presParOf" srcId="{4362FA13-FE46-4E4A-A831-6B7D4CC93643}" destId="{C4B8DFE8-87D6-43D7-9DF3-28F995E718C6}" srcOrd="10" destOrd="0" presId="urn:microsoft.com/office/officeart/2005/8/layout/pyramid2"/>
    <dgm:cxn modelId="{5BADD303-2E6D-45C9-99AF-766EDB5A8858}" type="presParOf" srcId="{4362FA13-FE46-4E4A-A831-6B7D4CC93643}" destId="{2A982D3A-34B8-4A7A-B81B-A17B6615632A}" srcOrd="11" destOrd="0" presId="urn:microsoft.com/office/officeart/2005/8/layout/pyramid2"/>
    <dgm:cxn modelId="{9EA30543-E847-44BC-8A10-006916CAE19B}" type="presParOf" srcId="{4362FA13-FE46-4E4A-A831-6B7D4CC93643}" destId="{B6D9BBCF-B34D-4E70-A378-6E82F97C8C8F}" srcOrd="12" destOrd="0" presId="urn:microsoft.com/office/officeart/2005/8/layout/pyramid2"/>
    <dgm:cxn modelId="{A6EBF7E2-FB29-46CE-A086-C36B669BBE59}" type="presParOf" srcId="{4362FA13-FE46-4E4A-A831-6B7D4CC93643}" destId="{FBD8F5C9-3CBC-4BED-B4B4-C3F38813DEAB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FB691-CBB5-4EBE-9C2F-D745AD49C13D}">
      <dsp:nvSpPr>
        <dsp:cNvPr id="0" name=""/>
        <dsp:cNvSpPr/>
      </dsp:nvSpPr>
      <dsp:spPr>
        <a:xfrm>
          <a:off x="-2" y="0"/>
          <a:ext cx="11375475" cy="4990535"/>
        </a:xfrm>
        <a:prstGeom prst="triangl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A035C-21F9-4516-9F07-71A5407A0EC2}">
      <dsp:nvSpPr>
        <dsp:cNvPr id="0" name=""/>
        <dsp:cNvSpPr/>
      </dsp:nvSpPr>
      <dsp:spPr>
        <a:xfrm>
          <a:off x="4875638" y="613926"/>
          <a:ext cx="1761993" cy="843243"/>
        </a:xfrm>
        <a:prstGeom prst="flowChartOffpageConnector">
          <a:avLst/>
        </a:prstGeom>
        <a:noFill/>
        <a:ln w="9525" cap="rnd" cmpd="sng" algn="ctr">
          <a:noFill/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Минспорт РБ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4875638" y="613926"/>
        <a:ext cx="1761993" cy="674594"/>
      </dsp:txXfrm>
    </dsp:sp>
    <dsp:sp modelId="{635E0B1D-E1AF-4F84-8328-B8A01EB9F5C2}">
      <dsp:nvSpPr>
        <dsp:cNvPr id="0" name=""/>
        <dsp:cNvSpPr/>
      </dsp:nvSpPr>
      <dsp:spPr>
        <a:xfrm>
          <a:off x="6078765" y="1312047"/>
          <a:ext cx="751372" cy="457628"/>
        </a:xfrm>
        <a:prstGeom prst="roundRect">
          <a:avLst/>
        </a:prstGeom>
        <a:solidFill>
          <a:schemeClr val="tx1"/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ЦСП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6101105" y="1334387"/>
        <a:ext cx="706692" cy="412948"/>
      </dsp:txXfrm>
    </dsp:sp>
    <dsp:sp modelId="{23116570-E165-4004-B280-3AE807785371}">
      <dsp:nvSpPr>
        <dsp:cNvPr id="0" name=""/>
        <dsp:cNvSpPr/>
      </dsp:nvSpPr>
      <dsp:spPr>
        <a:xfrm>
          <a:off x="6054663" y="1790785"/>
          <a:ext cx="1112347" cy="457628"/>
        </a:xfrm>
        <a:prstGeom prst="roundRect">
          <a:avLst/>
        </a:prstGeom>
        <a:solidFill>
          <a:schemeClr val="tx1"/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РСШОР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6077003" y="1813125"/>
        <a:ext cx="1067667" cy="412948"/>
      </dsp:txXfrm>
    </dsp:sp>
    <dsp:sp modelId="{4B4F9D12-EB10-42D2-893B-AA895DD15CDD}">
      <dsp:nvSpPr>
        <dsp:cNvPr id="0" name=""/>
        <dsp:cNvSpPr/>
      </dsp:nvSpPr>
      <dsp:spPr>
        <a:xfrm>
          <a:off x="6054679" y="2306784"/>
          <a:ext cx="1377013" cy="457628"/>
        </a:xfrm>
        <a:prstGeom prst="roundRect">
          <a:avLst/>
        </a:prstGeom>
        <a:solidFill>
          <a:schemeClr val="tx1"/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РСАШ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6077019" y="2329124"/>
        <a:ext cx="1332333" cy="412948"/>
      </dsp:txXfrm>
    </dsp:sp>
    <dsp:sp modelId="{30B4CDD1-16C3-4B86-8C67-FC8575CF0580}">
      <dsp:nvSpPr>
        <dsp:cNvPr id="0" name=""/>
        <dsp:cNvSpPr/>
      </dsp:nvSpPr>
      <dsp:spPr>
        <a:xfrm>
          <a:off x="6080711" y="2834818"/>
          <a:ext cx="1723942" cy="457628"/>
        </a:xfrm>
        <a:prstGeom prst="roundRect">
          <a:avLst/>
        </a:prstGeom>
        <a:solidFill>
          <a:schemeClr val="tx1"/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РСШП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6103051" y="2857158"/>
        <a:ext cx="1679262" cy="412948"/>
      </dsp:txXfrm>
    </dsp:sp>
    <dsp:sp modelId="{C4B8DFE8-87D6-43D7-9DF3-28F995E718C6}">
      <dsp:nvSpPr>
        <dsp:cNvPr id="0" name=""/>
        <dsp:cNvSpPr/>
      </dsp:nvSpPr>
      <dsp:spPr>
        <a:xfrm>
          <a:off x="6008422" y="3572501"/>
          <a:ext cx="3504717" cy="457628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9 муниципальных СШОР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6030762" y="3594841"/>
        <a:ext cx="3460037" cy="412948"/>
      </dsp:txXfrm>
    </dsp:sp>
    <dsp:sp modelId="{B6D9BBCF-B34D-4E70-A378-6E82F97C8C8F}">
      <dsp:nvSpPr>
        <dsp:cNvPr id="0" name=""/>
        <dsp:cNvSpPr/>
      </dsp:nvSpPr>
      <dsp:spPr>
        <a:xfrm>
          <a:off x="5996420" y="4111802"/>
          <a:ext cx="3769415" cy="457628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23 муниципальные СШ</a:t>
          </a:r>
          <a:endParaRPr lang="ru-RU" sz="16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6018760" y="4134142"/>
        <a:ext cx="3724735" cy="412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8D54C-A798-4031-B937-C0B1756AC714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8F9B-78F7-4902-935D-C15B0DB51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41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213F7BFB-AB9C-4E8C-916A-853337D0632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76A0E54A-4733-40E1-8BF4-EF2DC8C86E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8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75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7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9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80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30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3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4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29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1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898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1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36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70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9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44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8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10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6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27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18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83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3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00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507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66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22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2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62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9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27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52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14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3297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43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22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2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4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7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97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ъект-фотография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32174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лайд-разделитель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6003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лайд-разделитель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3812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ъект-фотография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11113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ъект-фотография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val="32238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6" y="142007"/>
            <a:ext cx="9696474" cy="228706"/>
          </a:xfrm>
        </p:spPr>
        <p:txBody>
          <a:bodyPr>
            <a:noAutofit/>
          </a:bodyPr>
          <a:lstStyle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5" y="957539"/>
            <a:ext cx="11181332" cy="5633266"/>
          </a:xfrm>
        </p:spPr>
        <p:txBody>
          <a:bodyPr>
            <a:normAutofit/>
          </a:bodyPr>
          <a:lstStyle>
            <a:lvl1pPr marL="179388" indent="-179388">
              <a:buClr>
                <a:srgbClr val="830051"/>
              </a:buCl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625398"/>
            <a:ext cx="2743200" cy="155901"/>
          </a:xfrm>
        </p:spPr>
        <p:txBody>
          <a:bodyPr/>
          <a:lstStyle/>
          <a:p>
            <a:fld id="{EBD8AE8C-8028-479D-89A2-655AD33D8932}" type="datetime1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625398"/>
            <a:ext cx="4114800" cy="1559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4695" y="6562034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09" y="168521"/>
            <a:ext cx="1484857" cy="64917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05334" y="411963"/>
            <a:ext cx="9696475" cy="476392"/>
          </a:xfrm>
        </p:spPr>
        <p:txBody>
          <a:bodyPr tIns="90000" anchor="ctr">
            <a:noAutofit/>
          </a:bodyPr>
          <a:lstStyle>
            <a:lvl1pPr marL="0" indent="0" algn="l">
              <a:buNone/>
              <a:defRPr sz="1600" b="1" spc="0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08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3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4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8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5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8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92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59C897-40B5-4714-9354-3134D853221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271D-C868-428D-807B-40A87DF84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71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232" y="2233392"/>
            <a:ext cx="11148969" cy="140053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РАЗВИТИЕ </a:t>
            </a:r>
            <a:r>
              <a:rPr lang="ru-RU" dirty="0" smtClean="0">
                <a:latin typeface="Arial Black" panose="020B0A04020102020204" pitchFamily="34" charset="0"/>
              </a:rPr>
              <a:t>ФИЗИЧЕСКОЙ КУЛЬТУРЫ И СПОРТА </a:t>
            </a:r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В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</a:rPr>
              <a:t>РЕСПУБЛИКИ </a:t>
            </a:r>
            <a:r>
              <a:rPr lang="ru-RU" dirty="0" smtClean="0">
                <a:latin typeface="Arial Black" panose="020B0A04020102020204" pitchFamily="34" charset="0"/>
              </a:rPr>
              <a:t>БУРЯТИЯ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9726" y="221529"/>
            <a:ext cx="5351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ПРАВИТЕЛЬСТВО РЕСПУБЛИКИ БУРЯТИЯ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9553" y="785015"/>
            <a:ext cx="8483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СПОРТА И МОЛОДЕЖНОЙ ПОЛИТИКИ </a:t>
            </a:r>
          </a:p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БУРЯТИЯ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4529" y="6419042"/>
            <a:ext cx="92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72786" y="5245623"/>
            <a:ext cx="4944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Министр                               В.А. Дамдинцурунов 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" y="114054"/>
            <a:ext cx="1720117" cy="15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0756" y="5200321"/>
            <a:ext cx="3742788" cy="87100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61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вид спорта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62" y="2094944"/>
            <a:ext cx="5356052" cy="4185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86" y="264920"/>
            <a:ext cx="3482195" cy="27206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70" y="3956703"/>
            <a:ext cx="3280029" cy="25628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072387" y="317634"/>
            <a:ext cx="105428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800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физкультурных </a:t>
            </a:r>
            <a:r>
              <a:rPr lang="ru-RU" dirty="0"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endParaRPr lang="ru-RU" dirty="0" smtClean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спортивных </a:t>
            </a:r>
            <a:r>
              <a:rPr lang="ru-RU" dirty="0">
                <a:ea typeface="Segoe UI" panose="020B0502040204020203" pitchFamily="34" charset="0"/>
                <a:cs typeface="Segoe UI" panose="020B0502040204020203" pitchFamily="34" charset="0"/>
              </a:rPr>
              <a:t>мероприятий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1117123" cy="986939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4546"/>
          <a:stretch>
            <a:fillRect/>
          </a:stretch>
        </p:blipFill>
        <p:spPr>
          <a:xfrm>
            <a:off x="285250" y="1048794"/>
            <a:ext cx="4363752" cy="3856808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1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6580468" y="138203"/>
            <a:ext cx="596124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Чемпионат 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мира по боксу </a:t>
            </a:r>
            <a:endParaRPr lang="ru-RU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среди женщин</a:t>
            </a:r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3254" y="163630"/>
            <a:ext cx="72125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Этап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Международного ралли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Шелковый путь»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Россия-Монголия-Китай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15171" r="2215" b="19340"/>
          <a:stretch/>
        </p:blipFill>
        <p:spPr>
          <a:xfrm>
            <a:off x="5513715" y="1104236"/>
            <a:ext cx="6438122" cy="24778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4" b="8015"/>
          <a:stretch/>
        </p:blipFill>
        <p:spPr>
          <a:xfrm>
            <a:off x="226772" y="1107347"/>
            <a:ext cx="5208499" cy="24816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t="8772"/>
          <a:stretch/>
        </p:blipFill>
        <p:spPr>
          <a:xfrm>
            <a:off x="951072" y="3633667"/>
            <a:ext cx="4908883" cy="29914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61" y="3636049"/>
            <a:ext cx="5332320" cy="30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5" descr="Смещенное изображение пустой фигуры">
            <a:extLst>
              <a:ext uri="{FF2B5EF4-FFF2-40B4-BE49-F238E27FC236}">
                <a16:creationId xmlns=""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43093" y="1540705"/>
            <a:ext cx="1722922" cy="1511948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1383923"/>
            <a:ext cx="3645783" cy="2914347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6468"/>
          <a:stretch>
            <a:fillRect/>
          </a:stretch>
        </p:blipFill>
        <p:spPr>
          <a:xfrm>
            <a:off x="5385732" y="3142922"/>
            <a:ext cx="4027589" cy="3357199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32"/>
          </p:nvPr>
        </p:nvSpPr>
        <p:spPr>
          <a:xfrm>
            <a:off x="578841" y="239130"/>
            <a:ext cx="11873218" cy="360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РЕСПУБЛИКАНСКИЕ ЗИМНИЕ СЕЛЬСКИЕ </a:t>
            </a:r>
            <a:endParaRPr lang="en-US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ИГРЫ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86808" y="1673151"/>
            <a:ext cx="1508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927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спортсменов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66472"/>
            <a:ext cx="6489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28 февраля </a:t>
            </a:r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марта 2019 </a:t>
            </a:r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года 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Кабанском районе </a:t>
            </a:r>
            <a:endParaRPr lang="ru-RU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9" y="1238844"/>
            <a:ext cx="5798305" cy="45295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1117123" cy="9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879" y="5968432"/>
            <a:ext cx="591953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pc="-2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по 6 сентября </a:t>
            </a:r>
            <a:r>
              <a:rPr lang="ru-RU" spc="-2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pc="-2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pc="-20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Тункинском</a:t>
            </a:r>
            <a:r>
              <a:rPr lang="ru-RU" spc="-2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районе</a:t>
            </a:r>
            <a:endParaRPr lang="ru-RU" sz="1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9117" y="342293"/>
            <a:ext cx="11676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2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400" b="1" spc="-2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РЕСПУБЛИКАНСКИЕ ДЕТСКИЕ СПОРТИВНЫЕ ИГРЫ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43" y="2317571"/>
            <a:ext cx="3070705" cy="2391218"/>
          </a:xfrm>
          <a:prstGeom prst="rect">
            <a:avLst/>
          </a:prstGeom>
        </p:spPr>
      </p:pic>
      <p:sp>
        <p:nvSpPr>
          <p:cNvPr id="22" name="Полилиния 5" descr="Смещенное изображение пустой фигуры">
            <a:extLst>
              <a:ext uri="{FF2B5EF4-FFF2-40B4-BE49-F238E27FC236}">
                <a16:creationId xmlns=""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827678" y="4915400"/>
            <a:ext cx="1996143" cy="145171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047517" y="5138684"/>
            <a:ext cx="16145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1345</a:t>
            </a:r>
            <a:r>
              <a: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спортсменов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72" y="3705727"/>
            <a:ext cx="3385587" cy="26451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" y="1181823"/>
            <a:ext cx="6067606" cy="47397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98" y="1161583"/>
            <a:ext cx="3059714" cy="2390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1117123" cy="9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2503" y="471248"/>
            <a:ext cx="6873575" cy="43200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ФИНАНСИРОВАНИЕ</a:t>
            </a:r>
            <a:endParaRPr lang="ru-RU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9749058" y="286106"/>
            <a:ext cx="2311398" cy="3600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 Black" panose="020B0A04020102020204" pitchFamily="34" charset="0"/>
              </a:rPr>
              <a:t>млн. руб.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6853187" y="5861785"/>
            <a:ext cx="1876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2019</a:t>
            </a:r>
            <a:r>
              <a:rPr lang="ru-RU" sz="32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9671783" y="5850557"/>
            <a:ext cx="197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2020 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114925" y="5850556"/>
            <a:ext cx="1840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2017</a:t>
            </a:r>
            <a:r>
              <a:rPr lang="ru-RU" sz="32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4029775" y="5887451"/>
            <a:ext cx="1860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2018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25643" y="5871410"/>
            <a:ext cx="11357810" cy="1925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4695997"/>
              </p:ext>
            </p:extLst>
          </p:nvPr>
        </p:nvGraphicFramePr>
        <p:xfrm>
          <a:off x="196209" y="1289785"/>
          <a:ext cx="11610780" cy="499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5" y="139216"/>
            <a:ext cx="1117123" cy="98693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78030" y="2906829"/>
            <a:ext cx="1328287" cy="7700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585,9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052236" y="2885976"/>
            <a:ext cx="1317058" cy="7700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697,3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670307" y="2220227"/>
            <a:ext cx="1568918" cy="7700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1 291,0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9277149" y="842211"/>
            <a:ext cx="1568918" cy="7700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2</a:t>
            </a:r>
            <a:r>
              <a:rPr lang="ru-RU" dirty="0" smtClean="0">
                <a:latin typeface="Arial Black" panose="020B0A04020102020204" pitchFamily="34" charset="0"/>
              </a:rPr>
              <a:t> 335,1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218" y="182880"/>
            <a:ext cx="346470" cy="391833"/>
          </a:xfrm>
          <a:prstGeom prst="rect">
            <a:avLst/>
          </a:prstGeom>
        </p:spPr>
      </p:pic>
      <p:sp>
        <p:nvSpPr>
          <p:cNvPr id="27" name="Текст 3"/>
          <p:cNvSpPr txBox="1">
            <a:spLocks/>
          </p:cNvSpPr>
          <p:nvPr/>
        </p:nvSpPr>
        <p:spPr>
          <a:xfrm>
            <a:off x="9641576" y="1275904"/>
            <a:ext cx="1206095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66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429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8096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0763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Текст 3"/>
          <p:cNvSpPr txBox="1">
            <a:spLocks/>
          </p:cNvSpPr>
          <p:nvPr/>
        </p:nvSpPr>
        <p:spPr>
          <a:xfrm>
            <a:off x="6993025" y="2650713"/>
            <a:ext cx="1206095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66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429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8096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0763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Текст 3"/>
          <p:cNvSpPr txBox="1">
            <a:spLocks/>
          </p:cNvSpPr>
          <p:nvPr/>
        </p:nvSpPr>
        <p:spPr>
          <a:xfrm>
            <a:off x="4259450" y="3295605"/>
            <a:ext cx="1206095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66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429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8096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0763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Текст 3"/>
          <p:cNvSpPr txBox="1">
            <a:spLocks/>
          </p:cNvSpPr>
          <p:nvPr/>
        </p:nvSpPr>
        <p:spPr>
          <a:xfrm>
            <a:off x="1323746" y="3362982"/>
            <a:ext cx="1206095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667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429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8096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076325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21715"/>
          <a:stretch>
            <a:fillRect/>
          </a:stretch>
        </p:blipFill>
        <p:spPr>
          <a:xfrm>
            <a:off x="5775157" y="1601382"/>
            <a:ext cx="3234934" cy="2997741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r="18065"/>
          <a:stretch>
            <a:fillRect/>
          </a:stretch>
        </p:blipFill>
        <p:spPr>
          <a:xfrm>
            <a:off x="8603096" y="411126"/>
            <a:ext cx="3234935" cy="299774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>
          <a:xfrm>
            <a:off x="8178803" y="3660252"/>
            <a:ext cx="3236758" cy="299774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3494942" y="5597224"/>
            <a:ext cx="1270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2019</a:t>
            </a:r>
            <a:r>
              <a:rPr lang="ru-RU" sz="24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282028" y="2454443"/>
            <a:ext cx="30964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 </a:t>
            </a:r>
          </a:p>
          <a:p>
            <a:endParaRPr lang="ru-RU" sz="4400" b="1" dirty="0" smtClean="0"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объектов спорта </a:t>
            </a:r>
            <a:endParaRPr lang="ru-RU" dirty="0">
              <a:latin typeface="Arial Black" panose="020B0A040201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1" y="1750814"/>
            <a:ext cx="1584142" cy="15602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059806" y="495589"/>
            <a:ext cx="10616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РАЗВИТИЕ ИНФРАСТРУКТУРЫ»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1571631" cy="13884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4909487" y="5604979"/>
            <a:ext cx="144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2020</a:t>
            </a:r>
            <a:r>
              <a:rPr lang="ru-RU" sz="24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од (план)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431533" y="5638800"/>
            <a:ext cx="1270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2017</a:t>
            </a:r>
            <a:r>
              <a:rPr lang="ru-RU" sz="24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2037082" y="5609556"/>
            <a:ext cx="144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2018</a:t>
            </a:r>
            <a:r>
              <a:rPr lang="ru-RU" sz="24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3946360" y="2887579"/>
            <a:ext cx="19248" cy="2704701"/>
          </a:xfrm>
          <a:prstGeom prst="line">
            <a:avLst/>
          </a:prstGeom>
          <a:ln w="158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94636" y="5611528"/>
            <a:ext cx="571740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3388411" y="2053490"/>
            <a:ext cx="1087338" cy="790776"/>
            <a:chOff x="1809867" y="4969945"/>
            <a:chExt cx="1087338" cy="790776"/>
          </a:xfrm>
        </p:grpSpPr>
        <p:sp>
          <p:nvSpPr>
            <p:cNvPr id="32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9867" y="4969945"/>
              <a:ext cx="1087338" cy="790776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940865" y="5048848"/>
              <a:ext cx="7328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42</a:t>
              </a:r>
              <a:endPara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24356" y="4448577"/>
            <a:ext cx="934937" cy="768316"/>
            <a:chOff x="1809867" y="4969945"/>
            <a:chExt cx="1087338" cy="790776"/>
          </a:xfrm>
        </p:grpSpPr>
        <p:sp>
          <p:nvSpPr>
            <p:cNvPr id="35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9867" y="4969945"/>
              <a:ext cx="1087338" cy="790776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104494" y="5039223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Прямая соединительная линия 41"/>
          <p:cNvCxnSpPr/>
          <p:nvPr/>
        </p:nvCxnSpPr>
        <p:spPr>
          <a:xfrm flipV="1">
            <a:off x="1076426" y="5245769"/>
            <a:ext cx="11228" cy="373781"/>
          </a:xfrm>
          <a:prstGeom prst="line">
            <a:avLst/>
          </a:prstGeom>
          <a:ln w="158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2272925" y="4035927"/>
            <a:ext cx="973438" cy="749066"/>
            <a:chOff x="1809867" y="4969945"/>
            <a:chExt cx="1087338" cy="790776"/>
          </a:xfrm>
        </p:grpSpPr>
        <p:sp>
          <p:nvSpPr>
            <p:cNvPr id="45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9867" y="4969945"/>
              <a:ext cx="1087338" cy="790776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2104494" y="5039223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782469" y="1262615"/>
            <a:ext cx="1087338" cy="790776"/>
            <a:chOff x="1800242" y="4517558"/>
            <a:chExt cx="1087338" cy="790776"/>
          </a:xfrm>
        </p:grpSpPr>
        <p:sp>
          <p:nvSpPr>
            <p:cNvPr id="49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0242" y="4517558"/>
              <a:ext cx="1087338" cy="790776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979366" y="4596461"/>
              <a:ext cx="7328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51</a:t>
              </a:r>
              <a:endPara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2754503" y="4829674"/>
            <a:ext cx="6418" cy="718688"/>
          </a:xfrm>
          <a:prstGeom prst="line">
            <a:avLst/>
          </a:prstGeom>
          <a:ln w="158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 flipV="1">
            <a:off x="5361272" y="2050181"/>
            <a:ext cx="9626" cy="3551723"/>
          </a:xfrm>
          <a:prstGeom prst="line">
            <a:avLst/>
          </a:prstGeom>
          <a:ln w="158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8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164658" y="0"/>
            <a:ext cx="50725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2020-2022</a:t>
            </a:r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ГГ.</a:t>
            </a:r>
            <a:endParaRPr lang="ru-RU" sz="1500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C:\Users\Фёдор Иванович\Desktop\IMG-96967ca6ea9b76b81d4e4bef4b06192d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r="8121" b="11688"/>
          <a:stretch/>
        </p:blipFill>
        <p:spPr bwMode="auto">
          <a:xfrm>
            <a:off x="778268" y="1231165"/>
            <a:ext cx="5410775" cy="30424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6199174" y="4765119"/>
            <a:ext cx="59928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Arial Black" panose="020B0A04020102020204" pitchFamily="34" charset="0"/>
              </a:rPr>
              <a:t>Региональный центр по стрельбе из </a:t>
            </a:r>
            <a:r>
              <a:rPr lang="ru-RU" dirty="0" smtClean="0">
                <a:latin typeface="Arial Black" panose="020B0A04020102020204" pitchFamily="34" charset="0"/>
              </a:rPr>
              <a:t>лука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latin typeface="Arial Black" panose="020B0A04020102020204" pitchFamily="34" charset="0"/>
              </a:rPr>
              <a:t>Региональный </a:t>
            </a:r>
            <a:r>
              <a:rPr lang="ru-RU" dirty="0">
                <a:latin typeface="Arial Black" panose="020B0A04020102020204" pitchFamily="34" charset="0"/>
              </a:rPr>
              <a:t>центр по </a:t>
            </a:r>
            <a:r>
              <a:rPr lang="ru-RU" dirty="0" smtClean="0">
                <a:latin typeface="Arial Black" panose="020B0A04020102020204" pitchFamily="34" charset="0"/>
              </a:rPr>
              <a:t>хоккею в рамках ГЧП (концессии)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smtClean="0">
                <a:latin typeface="Arial Black" panose="020B0A04020102020204" pitchFamily="34" charset="0"/>
              </a:rPr>
              <a:t>Строительство борцовской юрты в рамках МЧП 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sz="2000" dirty="0" smtClean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82" y="177353"/>
            <a:ext cx="875898" cy="862702"/>
          </a:xfrm>
          <a:prstGeom prst="rect">
            <a:avLst/>
          </a:prstGeom>
        </p:spPr>
      </p:pic>
      <p:sp>
        <p:nvSpPr>
          <p:cNvPr id="15" name="Нашивка 14"/>
          <p:cNvSpPr/>
          <p:nvPr/>
        </p:nvSpPr>
        <p:spPr>
          <a:xfrm>
            <a:off x="6741018" y="430355"/>
            <a:ext cx="295275" cy="495740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6970420" y="428752"/>
            <a:ext cx="295275" cy="495740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"/>
          <a:stretch/>
        </p:blipFill>
        <p:spPr bwMode="auto">
          <a:xfrm>
            <a:off x="800701" y="4345840"/>
            <a:ext cx="5417219" cy="23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08799" y="424132"/>
            <a:ext cx="4634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КРУПНЫХ ОБЪЕКТОВ</a:t>
            </a:r>
            <a:endParaRPr lang="ru-RU" sz="2800" b="1" dirty="0"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09" y="1222346"/>
            <a:ext cx="4403976" cy="36432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91090"/>
            <a:ext cx="1003740" cy="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22922" y="249119"/>
            <a:ext cx="9394257" cy="432000"/>
          </a:xfrm>
        </p:spPr>
        <p:txBody>
          <a:bodyPr/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НОЯБРЕ 2018 ГОДА ПРЕЗИДЕНТ РОССИИ ВЛАДИМИР ПУТИН ПОДПИСАЛ УКАЗ О ПЕРЕХОДЕ РЕСПУБЛИКИ БУРЯТИЯ ИЗ СОСТАВА СИБИРСКОГО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ДАЛЬНЕВОСТОЧНЫЙ ФЕДЕРАЛЬНЫЙ ОКРУГ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1711962" y="1200506"/>
            <a:ext cx="5472000" cy="3600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ВСТУПЛЕНИЯ В ДАЛЬНЕВОСТОЧНЫЙ ФЕДЕРАЛЬНЫЙ ОКРУГ</a:t>
            </a:r>
            <a:endParaRPr lang="ru-RU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307" y="222444"/>
            <a:ext cx="827773" cy="827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1542025" cy="1362325"/>
          </a:xfrm>
          <a:prstGeom prst="rect">
            <a:avLst/>
          </a:prstGeo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r="19351"/>
          <a:stretch>
            <a:fillRect/>
          </a:stretch>
        </p:blipFill>
        <p:spPr>
          <a:xfrm>
            <a:off x="9208084" y="1241275"/>
            <a:ext cx="2574193" cy="2271946"/>
          </a:xfrm>
        </p:spPr>
      </p:pic>
      <p:sp>
        <p:nvSpPr>
          <p:cNvPr id="12" name="Прямоугольник 11"/>
          <p:cNvSpPr/>
          <p:nvPr/>
        </p:nvSpPr>
        <p:spPr>
          <a:xfrm>
            <a:off x="221381" y="2204185"/>
            <a:ext cx="620829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МЕРЫ ПОДДЕРЖКИ СЕМЕЙ С ДЕТЬМИ</a:t>
            </a:r>
            <a:endParaRPr lang="ru-RU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0151" y="1856072"/>
            <a:ext cx="882797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Дальнего Востока – это наш национальный приоритет на ХХ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век»</a:t>
            </a: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8009" y="2868329"/>
            <a:ext cx="3301465" cy="6930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ПРОЖИТОЧНЫЙ МИНИМУМ ЕЖЕМЕСЯЧНАЯ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ВЫПЛАТА ДО 3 ЛЕТ НА ТРЕТЬЕГО И ПОСЛЕДУЮЩЕГО РЕБЕНКА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33000" y="2866725"/>
            <a:ext cx="3216440" cy="6946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ПРОЖИТОЧНЫХ МИНИМУМА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ЕДИНОВРЕМЕННАЯ ВЫПЛАТА ПРИ РОЖДЕНИИ ПЕРВОГО РЕБЕНКА 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94359" y="2855495"/>
            <a:ext cx="2303645" cy="6866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«ДАЛЬНЕВОСТОЧНЫЙ МАТКАПИТАЛ»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1699" y="3662413"/>
            <a:ext cx="6270857" cy="5534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СНИЖЕННАЯ СТАВКА ПО ИПОТЕЧНОМУ КРЕДИТОВАНИЮ </a:t>
            </a:r>
          </a:p>
          <a:p>
            <a:pPr marL="0" lvl="1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ля семей с 2 и более детьми на весь период кредитного договора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5174" y="4626543"/>
            <a:ext cx="907983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Дальнем Востоке созданы беспрецедентные условия экономического развития территории»</a:t>
            </a: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Ю.П. Трутнев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7848" y="5393355"/>
            <a:ext cx="4434036" cy="372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ru-RU" sz="1400" b="1" dirty="0" smtClean="0">
                <a:solidFill>
                  <a:srgbClr val="1D0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ДАЛЬНЕВОСТОЧНЫЙ ГЕКТАР С </a:t>
            </a:r>
            <a:r>
              <a:rPr lang="ru-RU" sz="1400" dirty="0" smtClean="0">
                <a:solidFill>
                  <a:srgbClr val="1D0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ИЮЛЯ 2019 г. </a:t>
            </a:r>
            <a:endParaRPr lang="ru-RU" sz="1400" dirty="0">
              <a:solidFill>
                <a:srgbClr val="1D0F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3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r="12377"/>
          <a:stretch>
            <a:fillRect/>
          </a:stretch>
        </p:blipFill>
        <p:spPr>
          <a:xfrm>
            <a:off x="9380309" y="4101379"/>
            <a:ext cx="2405261" cy="2125239"/>
          </a:xfrm>
        </p:spPr>
      </p:pic>
      <p:sp>
        <p:nvSpPr>
          <p:cNvPr id="24" name="Прямоугольник 23"/>
          <p:cNvSpPr/>
          <p:nvPr/>
        </p:nvSpPr>
        <p:spPr>
          <a:xfrm>
            <a:off x="306404" y="4252762"/>
            <a:ext cx="6208295" cy="492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ЭКОНОМИЧЕСКИЕ МЕРЫ ПОДДЕРЖКИ </a:t>
            </a:r>
            <a:endParaRPr lang="ru-RU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3407" y="5927559"/>
            <a:ext cx="3301465" cy="6930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ПРЕФЕРЕНЦИИ ДЛЯ ТОРОВ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08398" y="5925955"/>
            <a:ext cx="2476899" cy="694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РЕЖИМ СВОБОДНОЙ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ЗОНЫ ДЛЯ РЕЗИДЕНТОВ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48927" y="5914725"/>
            <a:ext cx="2924476" cy="686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ИНФРАСТРУКТУРНАЯ ПОДДЕРЖКА ИНВЕСТОРОВ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93754" y="3662236"/>
            <a:ext cx="2752250" cy="5574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ЛЬГОТНАЯ ИПОТЕКА ПОД 2% ГОДОВЫХ для молодых семей 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3453" y="5702897"/>
            <a:ext cx="12143867" cy="1000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4">
            <a:extLst>
              <a:ext uri="{FF2B5EF4-FFF2-40B4-BE49-F238E27FC236}">
                <a16:creationId xmlns="" xmlns:a16="http://schemas.microsoft.com/office/drawing/2014/main" id="{56E9D2F9-B421-4CF8-8B9B-B7A962A6F0E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05334" y="411963"/>
            <a:ext cx="9696475" cy="47639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КАКИЕ ПРЕИМУЩЕСТВА ДАЕТ РЕЖИМ ТОР?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41659" y="895149"/>
            <a:ext cx="10445008" cy="2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77517" y="1020279"/>
            <a:ext cx="11223056" cy="45373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Пониженные тарифы страховых взносов –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7,6%,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получении статуса резидента в течение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лет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принятия Закона. (Для не резидентов порядка 30%)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Налог на прибыль после получения первой прибыли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5%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последующие 5 лет —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10%.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(для не резидентов 20%)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Земельный налог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0%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течение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лет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(по решению ОМСУ), последующие 5 лет по решению ОМСУ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соответствии с законодательством субъекта РФ освобождение или снижение ставки налогов на имущество – 0% - 5 лет, (Не для резидентов 2,2%)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Понижающий коэффициент НДПИ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 — 0,8)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течение 10 лет, далее применяется коэффициент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проверок контрольными и надзорными органами только при согласовании 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Минвостокразвития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(срок проведения плановой проверки не более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рабочих дней)</a:t>
            </a:r>
            <a:endParaRPr lang="en-GB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Льготные арендные ставки для резидентов: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0,4%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коэффициент от базовой ставки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Ускоренная процедура возмещения НДС в течение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календарных дней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Не для резидентов – 3 месяца 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объектов капитального строительства. Срок проведения экологической экспертизы проектной документации не более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 суток</a:t>
            </a:r>
            <a:endParaRPr lang="en-GB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Получение разрешительной документации на капитальное строительство (не более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дней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СТЗ (свободная таможенная зона) - Беспошлинный и безналоговый ввоз, хранение, потребление (использование) иностранных товаров внутри ТОР, реэкспортный вывоз товаров (оборудования) 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СТЗ -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0%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НДС на импорт для переработки</a:t>
            </a: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tabLst>
                <a:tab pos="534988" algn="l"/>
              </a:tabLst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1778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34988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Привлечение иностранной рабочей силы без учета квот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90450" y="5478019"/>
            <a:ext cx="10013796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Таким образом, резидент меньше тратит времени на административные процедуры, все согласования проходит проще, меньше платит налогов.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91090"/>
            <a:ext cx="1003740" cy="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781970" y="2654273"/>
            <a:ext cx="4484078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4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16</a:t>
            </a:r>
            <a:endParaRPr lang="ru-RU" sz="4400" b="1" dirty="0" smtClean="0"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объектов спорта </a:t>
            </a:r>
            <a:endParaRPr lang="ru-RU" dirty="0">
              <a:latin typeface="Arial Black" panose="020B0A040201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2" name="Заголовок 1"/>
          <p:cNvSpPr>
            <a:spLocks noGrp="1"/>
          </p:cNvSpPr>
          <p:nvPr>
            <p:ph type="title"/>
          </p:nvPr>
        </p:nvSpPr>
        <p:spPr>
          <a:xfrm>
            <a:off x="1384420" y="254982"/>
            <a:ext cx="11338561" cy="127864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ПЛАН СОЦИАЛЬНОГО РАЗВИТИЯ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ЦЕНТРОВ 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ЭКОНОМИЧЕСКОГО РОСТА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БУРЯТИЯ </a:t>
            </a:r>
          </a:p>
        </p:txBody>
      </p:sp>
      <p:sp>
        <p:nvSpPr>
          <p:cNvPr id="43" name="Нашивка 42"/>
          <p:cNvSpPr/>
          <p:nvPr/>
        </p:nvSpPr>
        <p:spPr>
          <a:xfrm>
            <a:off x="2594134" y="1979925"/>
            <a:ext cx="295275" cy="47819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54648" y="1749761"/>
            <a:ext cx="2515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pc="-150" dirty="0" smtClean="0">
                <a:latin typeface="Arial Black" panose="020B0A04020102020204" pitchFamily="34" charset="0"/>
              </a:rPr>
              <a:t>25</a:t>
            </a:r>
            <a:r>
              <a:rPr lang="ru-RU" sz="5400" b="1" spc="-150" dirty="0" smtClean="0">
                <a:latin typeface="Arial Black" panose="020B0A04020102020204" pitchFamily="34" charset="0"/>
              </a:rPr>
              <a:t>1,</a:t>
            </a:r>
            <a:r>
              <a:rPr lang="ru-RU" sz="5400" b="1" spc="-150" dirty="0">
                <a:latin typeface="Arial Black" panose="020B0A04020102020204" pitchFamily="34" charset="0"/>
              </a:rPr>
              <a:t>3</a:t>
            </a:r>
            <a:r>
              <a:rPr lang="ru-RU" sz="5400" b="1" spc="-150" dirty="0" smtClean="0"/>
              <a:t>  </a:t>
            </a:r>
            <a:endParaRPr lang="ru-RU" sz="5400" b="1" spc="-1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63631" y="1530416"/>
            <a:ext cx="2021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2019</a:t>
            </a:r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500" b="1" dirty="0" smtClean="0"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sz="1500" b="1" dirty="0"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713151" y="2352435"/>
            <a:ext cx="128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cs typeface="Arial" panose="020B0604020202020204" pitchFamily="34" charset="0"/>
              </a:rPr>
              <a:t>м</a:t>
            </a:r>
            <a:r>
              <a:rPr lang="ru-RU" dirty="0" smtClean="0">
                <a:cs typeface="Arial" panose="020B0604020202020204" pitchFamily="34" charset="0"/>
              </a:rPr>
              <a:t>лн. руб.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68" y="1880655"/>
            <a:ext cx="675362" cy="675362"/>
          </a:xfrm>
          <a:prstGeom prst="rect">
            <a:avLst/>
          </a:prstGeom>
        </p:spPr>
      </p:pic>
      <p:sp>
        <p:nvSpPr>
          <p:cNvPr id="50" name="Нашивка 49"/>
          <p:cNvSpPr/>
          <p:nvPr/>
        </p:nvSpPr>
        <p:spPr>
          <a:xfrm>
            <a:off x="2351899" y="1987943"/>
            <a:ext cx="295275" cy="47819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4" y="2867345"/>
            <a:ext cx="978248" cy="963510"/>
          </a:xfrm>
          <a:prstGeom prst="rect">
            <a:avLst/>
          </a:prstGeom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r="18129"/>
          <a:stretch>
            <a:fillRect/>
          </a:stretch>
        </p:blipFill>
        <p:spPr>
          <a:xfrm>
            <a:off x="5667956" y="1904842"/>
            <a:ext cx="3539959" cy="3128716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7554"/>
          <a:stretch>
            <a:fillRect/>
          </a:stretch>
        </p:blipFill>
        <p:spPr>
          <a:xfrm>
            <a:off x="8624784" y="686286"/>
            <a:ext cx="3443972" cy="304388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3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r="23195"/>
          <a:stretch>
            <a:fillRect/>
          </a:stretch>
        </p:blipFill>
        <p:spPr>
          <a:xfrm>
            <a:off x="8351655" y="3790792"/>
            <a:ext cx="3180205" cy="2810755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4" y="331722"/>
            <a:ext cx="1117123" cy="986939"/>
          </a:xfrm>
          <a:prstGeom prst="rect">
            <a:avLst/>
          </a:prstGeom>
        </p:spPr>
      </p:pic>
      <p:sp>
        <p:nvSpPr>
          <p:cNvPr id="15" name="Нашивка 14"/>
          <p:cNvSpPr/>
          <p:nvPr/>
        </p:nvSpPr>
        <p:spPr>
          <a:xfrm>
            <a:off x="4122947" y="5809177"/>
            <a:ext cx="295275" cy="47819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2669" y="4212225"/>
            <a:ext cx="534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spc="-150" dirty="0" smtClean="0"/>
              <a:t>  </a:t>
            </a:r>
            <a:endParaRPr lang="ru-RU" sz="5400" b="1" spc="-1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258279" y="4041007"/>
            <a:ext cx="48238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2020-2021</a:t>
            </a:r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ea typeface="Segoe UI Black" panose="020B0A02040204020203" pitchFamily="34" charset="0"/>
                <a:cs typeface="Arial" panose="020B0604020202020204" pitchFamily="34" charset="0"/>
              </a:rPr>
              <a:t>ГОДЫ</a:t>
            </a:r>
            <a:endParaRPr lang="ru-RU" sz="1500" b="1" dirty="0"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64372" y="5767800"/>
            <a:ext cx="1281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cs typeface="Arial" panose="020B0604020202020204" pitchFamily="34" charset="0"/>
              </a:rPr>
              <a:t>м</a:t>
            </a:r>
            <a:r>
              <a:rPr lang="ru-RU" dirty="0" smtClean="0">
                <a:cs typeface="Arial" panose="020B0604020202020204" pitchFamily="34" charset="0"/>
              </a:rPr>
              <a:t>лн. руб.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62" y="5690657"/>
            <a:ext cx="675362" cy="675362"/>
          </a:xfrm>
          <a:prstGeom prst="rect">
            <a:avLst/>
          </a:prstGeom>
        </p:spPr>
      </p:pic>
      <p:sp>
        <p:nvSpPr>
          <p:cNvPr id="20" name="Нашивка 19"/>
          <p:cNvSpPr/>
          <p:nvPr/>
        </p:nvSpPr>
        <p:spPr>
          <a:xfrm>
            <a:off x="4342724" y="5817195"/>
            <a:ext cx="295275" cy="47819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732239" y="5126362"/>
            <a:ext cx="2396999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4400" b="1" dirty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  <a:endParaRPr lang="ru-RU" sz="4400" b="1" dirty="0" smtClean="0"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объектов спорта </a:t>
            </a:r>
            <a:endParaRPr lang="ru-RU" dirty="0">
              <a:latin typeface="Arial Black" panose="020B0A040201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5" y="5320183"/>
            <a:ext cx="978248" cy="96351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89339" y="5598262"/>
            <a:ext cx="2515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spc="-150" dirty="0" smtClean="0">
                <a:latin typeface="Arial Black" panose="020B0A04020102020204" pitchFamily="34" charset="0"/>
              </a:rPr>
              <a:t>516,5</a:t>
            </a:r>
            <a:r>
              <a:rPr lang="ru-RU" sz="5400" b="1" spc="-150" dirty="0" smtClean="0"/>
              <a:t>  </a:t>
            </a:r>
            <a:endParaRPr lang="ru-RU" sz="5400" b="1" spc="-150" dirty="0"/>
          </a:p>
        </p:txBody>
      </p:sp>
    </p:spTree>
    <p:extLst>
      <p:ext uri="{BB962C8B-B14F-4D97-AF65-F5344CB8AC3E}">
        <p14:creationId xmlns:p14="http://schemas.microsoft.com/office/powerpoint/2010/main" val="3952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4" y="114054"/>
            <a:ext cx="1007847" cy="8903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23750" y="277731"/>
            <a:ext cx="21984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985 937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исленность населения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91962" y="270128"/>
            <a:ext cx="22637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351,3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тыс. кв. км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65207" y="270128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РЕСПУБЛИКА БУРЯТИЯ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r="18178"/>
          <a:stretch>
            <a:fillRect/>
          </a:stretch>
        </p:blipFill>
        <p:spPr>
          <a:xfrm>
            <a:off x="134193" y="1497202"/>
            <a:ext cx="5870850" cy="5188824"/>
          </a:xfrm>
        </p:spPr>
      </p:pic>
      <p:sp>
        <p:nvSpPr>
          <p:cNvPr id="8" name="Рисунок 7"/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17" name="Рисунок 16"/>
          <p:cNvPicPr>
            <a:picLocks noGrp="1" noChangeAspect="1"/>
          </p:cNvPicPr>
          <p:nvPr>
            <p:ph type="pic" sz="quarter" idx="3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7571"/>
          <a:stretch>
            <a:fillRect/>
          </a:stretch>
        </p:blipFill>
        <p:spPr>
          <a:xfrm>
            <a:off x="6037160" y="1512125"/>
            <a:ext cx="5905620" cy="5219555"/>
          </a:xfrm>
        </p:spPr>
      </p:pic>
    </p:spTree>
    <p:extLst>
      <p:ext uri="{BB962C8B-B14F-4D97-AF65-F5344CB8AC3E}">
        <p14:creationId xmlns:p14="http://schemas.microsoft.com/office/powerpoint/2010/main" val="34016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1904665" y="268369"/>
            <a:ext cx="5988051" cy="43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РАБОТА В УСЛОВИХ </a:t>
            </a:r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COVID-19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196969"/>
            <a:ext cx="1443970" cy="12756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2131" y="5973709"/>
            <a:ext cx="11816615" cy="5878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Вносятся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изменения в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ЕКП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спортивно-массовых и физкультурно-оздоровительных мероприятий Республики Бурятия с учетом перераспределения, либо отмены мероприятий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81431" y="716598"/>
            <a:ext cx="1184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</a:rPr>
              <a:t>50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3082" y="876518"/>
            <a:ext cx="542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портивных федераций проводят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тренировки </a:t>
            </a:r>
            <a:endParaRPr lang="ru-RU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режиме онлайн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507" y="1805901"/>
            <a:ext cx="7449954" cy="3400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28 марта запущен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флешмоб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социальной сети «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Instagram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«Занимайся Дома 03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8170" y="5138768"/>
            <a:ext cx="11823033" cy="65864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13 мая жителям Бурятии разрешено заниматься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ФК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открытом воздухе. Но при условии совместных занятий не более 2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человек. При этом расстояние между занимающимися должно быть не менее 5 метров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046721" y="1256793"/>
            <a:ext cx="3060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#ЗАНИМАЙСЯДОМА03</a:t>
            </a:r>
          </a:p>
          <a:p>
            <a:r>
              <a:rPr lang="ru-RU" sz="1600" dirty="0">
                <a:latin typeface="Arial" panose="020B0604020202020204" pitchFamily="34" charset="0"/>
              </a:rPr>
              <a:t>#ТРЕНИРУЙСЯДОМА</a:t>
            </a:r>
          </a:p>
          <a:p>
            <a:r>
              <a:rPr lang="ru-RU" sz="1600" dirty="0">
                <a:latin typeface="Arial" panose="020B0604020202020204" pitchFamily="34" charset="0"/>
              </a:rPr>
              <a:t>#СПОРТНОРМАЖИЗНИ</a:t>
            </a:r>
            <a:endParaRPr lang="ru-RU" sz="16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903" y="2242686"/>
            <a:ext cx="2769044" cy="2743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01" r="784"/>
          <a:stretch/>
        </p:blipFill>
        <p:spPr>
          <a:xfrm>
            <a:off x="2435363" y="2252311"/>
            <a:ext cx="2040383" cy="27084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/>
          <a:stretch/>
        </p:blipFill>
        <p:spPr>
          <a:xfrm>
            <a:off x="315766" y="2233061"/>
            <a:ext cx="1840293" cy="270273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19" y="2246229"/>
            <a:ext cx="1568504" cy="27898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/>
          <a:stretch/>
        </p:blipFill>
        <p:spPr>
          <a:xfrm>
            <a:off x="6506678" y="2222032"/>
            <a:ext cx="2415942" cy="28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3" y="129592"/>
            <a:ext cx="1443970" cy="12756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64092" y="503267"/>
            <a:ext cx="9734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МЕРЫ ПОДДЕРЖКИ СУБЪЕКТОВ МАЛОГО И СРЕДНЕГО ПРЕДПРИНИМАТЕЛЬСТВА ДЛЯ ПРЕОДОЛЕНИЯ ПОСЛЕДСТВИЙ НОВОЙ КОРОНАВИРУСНОЙ ИНФЕКЦИИ</a:t>
            </a:r>
            <a:endParaRPr lang="ru-RU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object 119"/>
          <p:cNvSpPr/>
          <p:nvPr/>
        </p:nvSpPr>
        <p:spPr>
          <a:xfrm>
            <a:off x="324852" y="1828812"/>
            <a:ext cx="5267425" cy="527050"/>
          </a:xfrm>
          <a:custGeom>
            <a:avLst/>
            <a:gdLst/>
            <a:ahLst/>
            <a:cxnLst/>
            <a:rect l="l" t="t" r="r" b="b"/>
            <a:pathLst>
              <a:path w="3429000" h="527050">
                <a:moveTo>
                  <a:pt x="3276600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74103"/>
                </a:lnTo>
                <a:lnTo>
                  <a:pt x="2381" y="462210"/>
                </a:lnTo>
                <a:lnTo>
                  <a:pt x="19050" y="507453"/>
                </a:lnTo>
                <a:lnTo>
                  <a:pt x="64293" y="524122"/>
                </a:lnTo>
                <a:lnTo>
                  <a:pt x="152400" y="526503"/>
                </a:lnTo>
                <a:lnTo>
                  <a:pt x="3276600" y="526503"/>
                </a:lnTo>
                <a:lnTo>
                  <a:pt x="3364706" y="524122"/>
                </a:lnTo>
                <a:lnTo>
                  <a:pt x="3409950" y="507453"/>
                </a:lnTo>
                <a:lnTo>
                  <a:pt x="3426618" y="462210"/>
                </a:lnTo>
                <a:lnTo>
                  <a:pt x="3429000" y="374103"/>
                </a:lnTo>
                <a:lnTo>
                  <a:pt x="3429000" y="152400"/>
                </a:lnTo>
                <a:lnTo>
                  <a:pt x="3426618" y="64293"/>
                </a:lnTo>
                <a:lnTo>
                  <a:pt x="3409950" y="19050"/>
                </a:lnTo>
                <a:lnTo>
                  <a:pt x="3364706" y="2381"/>
                </a:lnTo>
                <a:lnTo>
                  <a:pt x="3276600" y="0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0"/>
          <p:cNvSpPr/>
          <p:nvPr/>
        </p:nvSpPr>
        <p:spPr>
          <a:xfrm>
            <a:off x="356134" y="2624814"/>
            <a:ext cx="6997566" cy="527050"/>
          </a:xfrm>
          <a:custGeom>
            <a:avLst/>
            <a:gdLst/>
            <a:ahLst/>
            <a:cxnLst/>
            <a:rect l="l" t="t" r="r" b="b"/>
            <a:pathLst>
              <a:path w="3429000" h="527050">
                <a:moveTo>
                  <a:pt x="3276600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74103"/>
                </a:lnTo>
                <a:lnTo>
                  <a:pt x="2381" y="462210"/>
                </a:lnTo>
                <a:lnTo>
                  <a:pt x="19050" y="507453"/>
                </a:lnTo>
                <a:lnTo>
                  <a:pt x="64293" y="524122"/>
                </a:lnTo>
                <a:lnTo>
                  <a:pt x="152400" y="526503"/>
                </a:lnTo>
                <a:lnTo>
                  <a:pt x="3276600" y="526503"/>
                </a:lnTo>
                <a:lnTo>
                  <a:pt x="3364706" y="524122"/>
                </a:lnTo>
                <a:lnTo>
                  <a:pt x="3409950" y="507453"/>
                </a:lnTo>
                <a:lnTo>
                  <a:pt x="3426618" y="462210"/>
                </a:lnTo>
                <a:lnTo>
                  <a:pt x="3429000" y="374103"/>
                </a:lnTo>
                <a:lnTo>
                  <a:pt x="3429000" y="152400"/>
                </a:lnTo>
                <a:lnTo>
                  <a:pt x="3426618" y="64293"/>
                </a:lnTo>
                <a:lnTo>
                  <a:pt x="3409950" y="19050"/>
                </a:lnTo>
                <a:lnTo>
                  <a:pt x="3364706" y="2381"/>
                </a:lnTo>
                <a:lnTo>
                  <a:pt x="327660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prstDash val="dash"/>
          </a:ln>
        </p:spPr>
        <p:txBody>
          <a:bodyPr wrap="square" lIns="0" tIns="0" rIns="0" bIns="0" rtlCol="0"/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21"/>
          <p:cNvSpPr/>
          <p:nvPr/>
        </p:nvSpPr>
        <p:spPr>
          <a:xfrm>
            <a:off x="356135" y="3416968"/>
            <a:ext cx="9423132" cy="513734"/>
          </a:xfrm>
          <a:custGeom>
            <a:avLst/>
            <a:gdLst/>
            <a:ahLst/>
            <a:cxnLst/>
            <a:rect l="l" t="t" r="r" b="b"/>
            <a:pathLst>
              <a:path w="3429000" h="527050">
                <a:moveTo>
                  <a:pt x="3276600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74103"/>
                </a:lnTo>
                <a:lnTo>
                  <a:pt x="2381" y="462210"/>
                </a:lnTo>
                <a:lnTo>
                  <a:pt x="19050" y="507453"/>
                </a:lnTo>
                <a:lnTo>
                  <a:pt x="64293" y="524122"/>
                </a:lnTo>
                <a:lnTo>
                  <a:pt x="152400" y="526503"/>
                </a:lnTo>
                <a:lnTo>
                  <a:pt x="3276600" y="526503"/>
                </a:lnTo>
                <a:lnTo>
                  <a:pt x="3364706" y="524122"/>
                </a:lnTo>
                <a:lnTo>
                  <a:pt x="3409950" y="507453"/>
                </a:lnTo>
                <a:lnTo>
                  <a:pt x="3426618" y="462210"/>
                </a:lnTo>
                <a:lnTo>
                  <a:pt x="3429000" y="374103"/>
                </a:lnTo>
                <a:lnTo>
                  <a:pt x="3429000" y="152400"/>
                </a:lnTo>
                <a:lnTo>
                  <a:pt x="3426618" y="64293"/>
                </a:lnTo>
                <a:lnTo>
                  <a:pt x="3409950" y="19050"/>
                </a:lnTo>
                <a:lnTo>
                  <a:pt x="3364706" y="2381"/>
                </a:lnTo>
                <a:lnTo>
                  <a:pt x="3276600" y="0"/>
                </a:lnTo>
                <a:close/>
              </a:path>
            </a:pathLst>
          </a:custGeom>
          <a:noFill/>
          <a:ln w="19050">
            <a:solidFill>
              <a:srgbClr val="92D05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8"/>
          <p:cNvSpPr/>
          <p:nvPr/>
        </p:nvSpPr>
        <p:spPr>
          <a:xfrm>
            <a:off x="387877" y="2657556"/>
            <a:ext cx="436245" cy="434975"/>
          </a:xfrm>
          <a:custGeom>
            <a:avLst/>
            <a:gdLst/>
            <a:ahLst/>
            <a:cxnLst/>
            <a:rect l="l" t="t" r="r" b="b"/>
            <a:pathLst>
              <a:path w="436244" h="434975">
                <a:moveTo>
                  <a:pt x="223688" y="0"/>
                </a:moveTo>
                <a:lnTo>
                  <a:pt x="176130" y="3939"/>
                </a:lnTo>
                <a:lnTo>
                  <a:pt x="130359" y="18168"/>
                </a:lnTo>
                <a:lnTo>
                  <a:pt x="88219" y="42533"/>
                </a:lnTo>
                <a:lnTo>
                  <a:pt x="51556" y="76883"/>
                </a:lnTo>
                <a:lnTo>
                  <a:pt x="23647" y="118652"/>
                </a:lnTo>
                <a:lnTo>
                  <a:pt x="6513" y="164160"/>
                </a:lnTo>
                <a:lnTo>
                  <a:pt x="0" y="211568"/>
                </a:lnTo>
                <a:lnTo>
                  <a:pt x="3950" y="259036"/>
                </a:lnTo>
                <a:lnTo>
                  <a:pt x="18209" y="304725"/>
                </a:lnTo>
                <a:lnTo>
                  <a:pt x="42622" y="346797"/>
                </a:lnTo>
                <a:lnTo>
                  <a:pt x="77032" y="383411"/>
                </a:lnTo>
                <a:lnTo>
                  <a:pt x="118882" y="411257"/>
                </a:lnTo>
                <a:lnTo>
                  <a:pt x="164478" y="428354"/>
                </a:lnTo>
                <a:lnTo>
                  <a:pt x="211975" y="434856"/>
                </a:lnTo>
                <a:lnTo>
                  <a:pt x="259532" y="430916"/>
                </a:lnTo>
                <a:lnTo>
                  <a:pt x="305303" y="416689"/>
                </a:lnTo>
                <a:lnTo>
                  <a:pt x="347446" y="392327"/>
                </a:lnTo>
                <a:lnTo>
                  <a:pt x="384118" y="357985"/>
                </a:lnTo>
                <a:lnTo>
                  <a:pt x="412011" y="316211"/>
                </a:lnTo>
                <a:lnTo>
                  <a:pt x="429138" y="270697"/>
                </a:lnTo>
                <a:lnTo>
                  <a:pt x="435652" y="223285"/>
                </a:lnTo>
                <a:lnTo>
                  <a:pt x="431705" y="175813"/>
                </a:lnTo>
                <a:lnTo>
                  <a:pt x="417451" y="130120"/>
                </a:lnTo>
                <a:lnTo>
                  <a:pt x="393041" y="88047"/>
                </a:lnTo>
                <a:lnTo>
                  <a:pt x="358629" y="51433"/>
                </a:lnTo>
                <a:lnTo>
                  <a:pt x="316782" y="23594"/>
                </a:lnTo>
                <a:lnTo>
                  <a:pt x="271187" y="6500"/>
                </a:lnTo>
                <a:lnTo>
                  <a:pt x="223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29"/>
          <p:cNvSpPr/>
          <p:nvPr/>
        </p:nvSpPr>
        <p:spPr>
          <a:xfrm>
            <a:off x="381436" y="1865401"/>
            <a:ext cx="436245" cy="434975"/>
          </a:xfrm>
          <a:custGeom>
            <a:avLst/>
            <a:gdLst/>
            <a:ahLst/>
            <a:cxnLst/>
            <a:rect l="l" t="t" r="r" b="b"/>
            <a:pathLst>
              <a:path w="436245" h="434975">
                <a:moveTo>
                  <a:pt x="223686" y="0"/>
                </a:moveTo>
                <a:lnTo>
                  <a:pt x="176129" y="3939"/>
                </a:lnTo>
                <a:lnTo>
                  <a:pt x="130359" y="18168"/>
                </a:lnTo>
                <a:lnTo>
                  <a:pt x="88219" y="42533"/>
                </a:lnTo>
                <a:lnTo>
                  <a:pt x="51556" y="76883"/>
                </a:lnTo>
                <a:lnTo>
                  <a:pt x="23647" y="118652"/>
                </a:lnTo>
                <a:lnTo>
                  <a:pt x="6513" y="164160"/>
                </a:lnTo>
                <a:lnTo>
                  <a:pt x="0" y="211568"/>
                </a:lnTo>
                <a:lnTo>
                  <a:pt x="3950" y="259036"/>
                </a:lnTo>
                <a:lnTo>
                  <a:pt x="18209" y="304725"/>
                </a:lnTo>
                <a:lnTo>
                  <a:pt x="42622" y="346797"/>
                </a:lnTo>
                <a:lnTo>
                  <a:pt x="77032" y="383411"/>
                </a:lnTo>
                <a:lnTo>
                  <a:pt x="118882" y="411257"/>
                </a:lnTo>
                <a:lnTo>
                  <a:pt x="164478" y="428354"/>
                </a:lnTo>
                <a:lnTo>
                  <a:pt x="211975" y="434856"/>
                </a:lnTo>
                <a:lnTo>
                  <a:pt x="259532" y="430916"/>
                </a:lnTo>
                <a:lnTo>
                  <a:pt x="305303" y="416689"/>
                </a:lnTo>
                <a:lnTo>
                  <a:pt x="347446" y="392327"/>
                </a:lnTo>
                <a:lnTo>
                  <a:pt x="384118" y="357985"/>
                </a:lnTo>
                <a:lnTo>
                  <a:pt x="412011" y="316211"/>
                </a:lnTo>
                <a:lnTo>
                  <a:pt x="429138" y="270697"/>
                </a:lnTo>
                <a:lnTo>
                  <a:pt x="435651" y="223285"/>
                </a:lnTo>
                <a:lnTo>
                  <a:pt x="431703" y="175813"/>
                </a:lnTo>
                <a:lnTo>
                  <a:pt x="417446" y="130120"/>
                </a:lnTo>
                <a:lnTo>
                  <a:pt x="393033" y="88047"/>
                </a:lnTo>
                <a:lnTo>
                  <a:pt x="358616" y="51433"/>
                </a:lnTo>
                <a:lnTo>
                  <a:pt x="316774" y="23594"/>
                </a:lnTo>
                <a:lnTo>
                  <a:pt x="271182" y="6500"/>
                </a:lnTo>
                <a:lnTo>
                  <a:pt x="22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0"/>
          <p:cNvSpPr/>
          <p:nvPr/>
        </p:nvSpPr>
        <p:spPr>
          <a:xfrm>
            <a:off x="413142" y="3443122"/>
            <a:ext cx="436245" cy="434975"/>
          </a:xfrm>
          <a:custGeom>
            <a:avLst/>
            <a:gdLst/>
            <a:ahLst/>
            <a:cxnLst/>
            <a:rect l="l" t="t" r="r" b="b"/>
            <a:pathLst>
              <a:path w="436245" h="434975">
                <a:moveTo>
                  <a:pt x="223686" y="0"/>
                </a:moveTo>
                <a:lnTo>
                  <a:pt x="176129" y="3939"/>
                </a:lnTo>
                <a:lnTo>
                  <a:pt x="130359" y="18168"/>
                </a:lnTo>
                <a:lnTo>
                  <a:pt x="88219" y="42533"/>
                </a:lnTo>
                <a:lnTo>
                  <a:pt x="51556" y="76883"/>
                </a:lnTo>
                <a:lnTo>
                  <a:pt x="23647" y="118652"/>
                </a:lnTo>
                <a:lnTo>
                  <a:pt x="6513" y="164160"/>
                </a:lnTo>
                <a:lnTo>
                  <a:pt x="0" y="211568"/>
                </a:lnTo>
                <a:lnTo>
                  <a:pt x="3950" y="259036"/>
                </a:lnTo>
                <a:lnTo>
                  <a:pt x="18209" y="304725"/>
                </a:lnTo>
                <a:lnTo>
                  <a:pt x="42622" y="346797"/>
                </a:lnTo>
                <a:lnTo>
                  <a:pt x="77032" y="383411"/>
                </a:lnTo>
                <a:lnTo>
                  <a:pt x="118882" y="411257"/>
                </a:lnTo>
                <a:lnTo>
                  <a:pt x="164478" y="428354"/>
                </a:lnTo>
                <a:lnTo>
                  <a:pt x="211975" y="434856"/>
                </a:lnTo>
                <a:lnTo>
                  <a:pt x="259532" y="430916"/>
                </a:lnTo>
                <a:lnTo>
                  <a:pt x="305303" y="416689"/>
                </a:lnTo>
                <a:lnTo>
                  <a:pt x="347446" y="392327"/>
                </a:lnTo>
                <a:lnTo>
                  <a:pt x="384118" y="357985"/>
                </a:lnTo>
                <a:lnTo>
                  <a:pt x="412011" y="316211"/>
                </a:lnTo>
                <a:lnTo>
                  <a:pt x="429138" y="270697"/>
                </a:lnTo>
                <a:lnTo>
                  <a:pt x="435651" y="223285"/>
                </a:lnTo>
                <a:lnTo>
                  <a:pt x="431703" y="175813"/>
                </a:lnTo>
                <a:lnTo>
                  <a:pt x="417446" y="130120"/>
                </a:lnTo>
                <a:lnTo>
                  <a:pt x="393033" y="88047"/>
                </a:lnTo>
                <a:lnTo>
                  <a:pt x="358616" y="51433"/>
                </a:lnTo>
                <a:lnTo>
                  <a:pt x="316774" y="23594"/>
                </a:lnTo>
                <a:lnTo>
                  <a:pt x="271182" y="6500"/>
                </a:lnTo>
                <a:lnTo>
                  <a:pt x="22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873161" y="3483360"/>
            <a:ext cx="873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СУБСИДИИ НА ВОЗМЕЩЕНИЕ ЗАТРАТ ПО ОПЛАТЕ КОММУНАЛЬНЫХ УСЛУГ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2411" y="1895192"/>
            <a:ext cx="4474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НАЛОГА НА ИМУЩЕСТВО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0057" y="2711735"/>
            <a:ext cx="6308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ОСВОБОЖДЕНИЕ ОТ УПЛАТЫ АРЕНДНЫХ ПЛАТЕЖЕЙ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19"/>
          <p:cNvSpPr/>
          <p:nvPr/>
        </p:nvSpPr>
        <p:spPr>
          <a:xfrm>
            <a:off x="371374" y="4243149"/>
            <a:ext cx="7954479" cy="527050"/>
          </a:xfrm>
          <a:custGeom>
            <a:avLst/>
            <a:gdLst/>
            <a:ahLst/>
            <a:cxnLst/>
            <a:rect l="l" t="t" r="r" b="b"/>
            <a:pathLst>
              <a:path w="3429000" h="527050">
                <a:moveTo>
                  <a:pt x="3276600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74103"/>
                </a:lnTo>
                <a:lnTo>
                  <a:pt x="2381" y="462210"/>
                </a:lnTo>
                <a:lnTo>
                  <a:pt x="19050" y="507453"/>
                </a:lnTo>
                <a:lnTo>
                  <a:pt x="64293" y="524122"/>
                </a:lnTo>
                <a:lnTo>
                  <a:pt x="152400" y="526503"/>
                </a:lnTo>
                <a:lnTo>
                  <a:pt x="3276600" y="526503"/>
                </a:lnTo>
                <a:lnTo>
                  <a:pt x="3364706" y="524122"/>
                </a:lnTo>
                <a:lnTo>
                  <a:pt x="3409950" y="507453"/>
                </a:lnTo>
                <a:lnTo>
                  <a:pt x="3426618" y="462210"/>
                </a:lnTo>
                <a:lnTo>
                  <a:pt x="3429000" y="374103"/>
                </a:lnTo>
                <a:lnTo>
                  <a:pt x="3429000" y="152400"/>
                </a:lnTo>
                <a:lnTo>
                  <a:pt x="3426618" y="64293"/>
                </a:lnTo>
                <a:lnTo>
                  <a:pt x="3409950" y="19050"/>
                </a:lnTo>
                <a:lnTo>
                  <a:pt x="3364706" y="2381"/>
                </a:lnTo>
                <a:lnTo>
                  <a:pt x="3276600" y="0"/>
                </a:lnTo>
                <a:close/>
              </a:path>
            </a:pathLst>
          </a:custGeom>
          <a:noFill/>
          <a:ln w="19050">
            <a:solidFill>
              <a:srgbClr val="00B0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20"/>
          <p:cNvSpPr/>
          <p:nvPr/>
        </p:nvSpPr>
        <p:spPr>
          <a:xfrm>
            <a:off x="373779" y="5077652"/>
            <a:ext cx="8837597" cy="527050"/>
          </a:xfrm>
          <a:custGeom>
            <a:avLst/>
            <a:gdLst/>
            <a:ahLst/>
            <a:cxnLst/>
            <a:rect l="l" t="t" r="r" b="b"/>
            <a:pathLst>
              <a:path w="3429000" h="527050">
                <a:moveTo>
                  <a:pt x="3276600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74103"/>
                </a:lnTo>
                <a:lnTo>
                  <a:pt x="2381" y="462210"/>
                </a:lnTo>
                <a:lnTo>
                  <a:pt x="19050" y="507453"/>
                </a:lnTo>
                <a:lnTo>
                  <a:pt x="64293" y="524122"/>
                </a:lnTo>
                <a:lnTo>
                  <a:pt x="152400" y="526503"/>
                </a:lnTo>
                <a:lnTo>
                  <a:pt x="3276600" y="526503"/>
                </a:lnTo>
                <a:lnTo>
                  <a:pt x="3364706" y="524122"/>
                </a:lnTo>
                <a:lnTo>
                  <a:pt x="3409950" y="507453"/>
                </a:lnTo>
                <a:lnTo>
                  <a:pt x="3426618" y="462210"/>
                </a:lnTo>
                <a:lnTo>
                  <a:pt x="3429000" y="374103"/>
                </a:lnTo>
                <a:lnTo>
                  <a:pt x="3429000" y="152400"/>
                </a:lnTo>
                <a:lnTo>
                  <a:pt x="3426618" y="64293"/>
                </a:lnTo>
                <a:lnTo>
                  <a:pt x="3409950" y="19050"/>
                </a:lnTo>
                <a:lnTo>
                  <a:pt x="3364706" y="2381"/>
                </a:lnTo>
                <a:lnTo>
                  <a:pt x="3276600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prstDash val="dash"/>
          </a:ln>
        </p:spPr>
        <p:txBody>
          <a:bodyPr wrap="square" lIns="0" tIns="0" rIns="0" bIns="0" rtlCol="0"/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121"/>
          <p:cNvSpPr/>
          <p:nvPr/>
        </p:nvSpPr>
        <p:spPr>
          <a:xfrm>
            <a:off x="387015" y="5894990"/>
            <a:ext cx="6928185" cy="527050"/>
          </a:xfrm>
          <a:custGeom>
            <a:avLst/>
            <a:gdLst/>
            <a:ahLst/>
            <a:cxnLst/>
            <a:rect l="l" t="t" r="r" b="b"/>
            <a:pathLst>
              <a:path w="3429000" h="527050">
                <a:moveTo>
                  <a:pt x="3276600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74103"/>
                </a:lnTo>
                <a:lnTo>
                  <a:pt x="2381" y="462210"/>
                </a:lnTo>
                <a:lnTo>
                  <a:pt x="19050" y="507453"/>
                </a:lnTo>
                <a:lnTo>
                  <a:pt x="64293" y="524122"/>
                </a:lnTo>
                <a:lnTo>
                  <a:pt x="152400" y="526503"/>
                </a:lnTo>
                <a:lnTo>
                  <a:pt x="3276600" y="526503"/>
                </a:lnTo>
                <a:lnTo>
                  <a:pt x="3364706" y="524122"/>
                </a:lnTo>
                <a:lnTo>
                  <a:pt x="3409950" y="507453"/>
                </a:lnTo>
                <a:lnTo>
                  <a:pt x="3426618" y="462210"/>
                </a:lnTo>
                <a:lnTo>
                  <a:pt x="3429000" y="374103"/>
                </a:lnTo>
                <a:lnTo>
                  <a:pt x="3429000" y="152400"/>
                </a:lnTo>
                <a:lnTo>
                  <a:pt x="3426618" y="64293"/>
                </a:lnTo>
                <a:lnTo>
                  <a:pt x="3409950" y="19050"/>
                </a:lnTo>
                <a:lnTo>
                  <a:pt x="3364706" y="2381"/>
                </a:lnTo>
                <a:lnTo>
                  <a:pt x="3276600" y="0"/>
                </a:lnTo>
                <a:close/>
              </a:path>
            </a:pathLst>
          </a:custGeom>
          <a:noFill/>
          <a:ln w="19050">
            <a:solidFill>
              <a:srgbClr val="00B0F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28"/>
          <p:cNvSpPr/>
          <p:nvPr/>
        </p:nvSpPr>
        <p:spPr>
          <a:xfrm>
            <a:off x="444024" y="5129644"/>
            <a:ext cx="436245" cy="434975"/>
          </a:xfrm>
          <a:custGeom>
            <a:avLst/>
            <a:gdLst/>
            <a:ahLst/>
            <a:cxnLst/>
            <a:rect l="l" t="t" r="r" b="b"/>
            <a:pathLst>
              <a:path w="436244" h="434975">
                <a:moveTo>
                  <a:pt x="223688" y="0"/>
                </a:moveTo>
                <a:lnTo>
                  <a:pt x="176130" y="3939"/>
                </a:lnTo>
                <a:lnTo>
                  <a:pt x="130359" y="18168"/>
                </a:lnTo>
                <a:lnTo>
                  <a:pt x="88219" y="42533"/>
                </a:lnTo>
                <a:lnTo>
                  <a:pt x="51556" y="76883"/>
                </a:lnTo>
                <a:lnTo>
                  <a:pt x="23647" y="118652"/>
                </a:lnTo>
                <a:lnTo>
                  <a:pt x="6513" y="164160"/>
                </a:lnTo>
                <a:lnTo>
                  <a:pt x="0" y="211568"/>
                </a:lnTo>
                <a:lnTo>
                  <a:pt x="3950" y="259036"/>
                </a:lnTo>
                <a:lnTo>
                  <a:pt x="18209" y="304725"/>
                </a:lnTo>
                <a:lnTo>
                  <a:pt x="42622" y="346797"/>
                </a:lnTo>
                <a:lnTo>
                  <a:pt x="77032" y="383411"/>
                </a:lnTo>
                <a:lnTo>
                  <a:pt x="118882" y="411257"/>
                </a:lnTo>
                <a:lnTo>
                  <a:pt x="164478" y="428354"/>
                </a:lnTo>
                <a:lnTo>
                  <a:pt x="211975" y="434856"/>
                </a:lnTo>
                <a:lnTo>
                  <a:pt x="259532" y="430916"/>
                </a:lnTo>
                <a:lnTo>
                  <a:pt x="305303" y="416689"/>
                </a:lnTo>
                <a:lnTo>
                  <a:pt x="347446" y="392327"/>
                </a:lnTo>
                <a:lnTo>
                  <a:pt x="384118" y="357985"/>
                </a:lnTo>
                <a:lnTo>
                  <a:pt x="412011" y="316211"/>
                </a:lnTo>
                <a:lnTo>
                  <a:pt x="429138" y="270697"/>
                </a:lnTo>
                <a:lnTo>
                  <a:pt x="435652" y="223285"/>
                </a:lnTo>
                <a:lnTo>
                  <a:pt x="431705" y="175813"/>
                </a:lnTo>
                <a:lnTo>
                  <a:pt x="417451" y="130120"/>
                </a:lnTo>
                <a:lnTo>
                  <a:pt x="393041" y="88047"/>
                </a:lnTo>
                <a:lnTo>
                  <a:pt x="358629" y="51433"/>
                </a:lnTo>
                <a:lnTo>
                  <a:pt x="316782" y="23594"/>
                </a:lnTo>
                <a:lnTo>
                  <a:pt x="271187" y="6500"/>
                </a:lnTo>
                <a:lnTo>
                  <a:pt x="2236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129"/>
          <p:cNvSpPr/>
          <p:nvPr/>
        </p:nvSpPr>
        <p:spPr>
          <a:xfrm>
            <a:off x="447209" y="4279738"/>
            <a:ext cx="436245" cy="434975"/>
          </a:xfrm>
          <a:custGeom>
            <a:avLst/>
            <a:gdLst/>
            <a:ahLst/>
            <a:cxnLst/>
            <a:rect l="l" t="t" r="r" b="b"/>
            <a:pathLst>
              <a:path w="436245" h="434975">
                <a:moveTo>
                  <a:pt x="223686" y="0"/>
                </a:moveTo>
                <a:lnTo>
                  <a:pt x="176129" y="3939"/>
                </a:lnTo>
                <a:lnTo>
                  <a:pt x="130359" y="18168"/>
                </a:lnTo>
                <a:lnTo>
                  <a:pt x="88219" y="42533"/>
                </a:lnTo>
                <a:lnTo>
                  <a:pt x="51556" y="76883"/>
                </a:lnTo>
                <a:lnTo>
                  <a:pt x="23647" y="118652"/>
                </a:lnTo>
                <a:lnTo>
                  <a:pt x="6513" y="164160"/>
                </a:lnTo>
                <a:lnTo>
                  <a:pt x="0" y="211568"/>
                </a:lnTo>
                <a:lnTo>
                  <a:pt x="3950" y="259036"/>
                </a:lnTo>
                <a:lnTo>
                  <a:pt x="18209" y="304725"/>
                </a:lnTo>
                <a:lnTo>
                  <a:pt x="42622" y="346797"/>
                </a:lnTo>
                <a:lnTo>
                  <a:pt x="77032" y="383411"/>
                </a:lnTo>
                <a:lnTo>
                  <a:pt x="118882" y="411257"/>
                </a:lnTo>
                <a:lnTo>
                  <a:pt x="164478" y="428354"/>
                </a:lnTo>
                <a:lnTo>
                  <a:pt x="211975" y="434856"/>
                </a:lnTo>
                <a:lnTo>
                  <a:pt x="259532" y="430916"/>
                </a:lnTo>
                <a:lnTo>
                  <a:pt x="305303" y="416689"/>
                </a:lnTo>
                <a:lnTo>
                  <a:pt x="347446" y="392327"/>
                </a:lnTo>
                <a:lnTo>
                  <a:pt x="384118" y="357985"/>
                </a:lnTo>
                <a:lnTo>
                  <a:pt x="412011" y="316211"/>
                </a:lnTo>
                <a:lnTo>
                  <a:pt x="429138" y="270697"/>
                </a:lnTo>
                <a:lnTo>
                  <a:pt x="435651" y="223285"/>
                </a:lnTo>
                <a:lnTo>
                  <a:pt x="431703" y="175813"/>
                </a:lnTo>
                <a:lnTo>
                  <a:pt x="417446" y="130120"/>
                </a:lnTo>
                <a:lnTo>
                  <a:pt x="393033" y="88047"/>
                </a:lnTo>
                <a:lnTo>
                  <a:pt x="358616" y="51433"/>
                </a:lnTo>
                <a:lnTo>
                  <a:pt x="316774" y="23594"/>
                </a:lnTo>
                <a:lnTo>
                  <a:pt x="271182" y="6500"/>
                </a:lnTo>
                <a:lnTo>
                  <a:pt x="22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30"/>
          <p:cNvSpPr/>
          <p:nvPr/>
        </p:nvSpPr>
        <p:spPr>
          <a:xfrm>
            <a:off x="459664" y="5944086"/>
            <a:ext cx="436245" cy="434975"/>
          </a:xfrm>
          <a:custGeom>
            <a:avLst/>
            <a:gdLst/>
            <a:ahLst/>
            <a:cxnLst/>
            <a:rect l="l" t="t" r="r" b="b"/>
            <a:pathLst>
              <a:path w="436245" h="434975">
                <a:moveTo>
                  <a:pt x="223686" y="0"/>
                </a:moveTo>
                <a:lnTo>
                  <a:pt x="176129" y="3939"/>
                </a:lnTo>
                <a:lnTo>
                  <a:pt x="130359" y="18168"/>
                </a:lnTo>
                <a:lnTo>
                  <a:pt x="88219" y="42533"/>
                </a:lnTo>
                <a:lnTo>
                  <a:pt x="51556" y="76883"/>
                </a:lnTo>
                <a:lnTo>
                  <a:pt x="23647" y="118652"/>
                </a:lnTo>
                <a:lnTo>
                  <a:pt x="6513" y="164160"/>
                </a:lnTo>
                <a:lnTo>
                  <a:pt x="0" y="211568"/>
                </a:lnTo>
                <a:lnTo>
                  <a:pt x="3950" y="259036"/>
                </a:lnTo>
                <a:lnTo>
                  <a:pt x="18209" y="304725"/>
                </a:lnTo>
                <a:lnTo>
                  <a:pt x="42622" y="346797"/>
                </a:lnTo>
                <a:lnTo>
                  <a:pt x="77032" y="383411"/>
                </a:lnTo>
                <a:lnTo>
                  <a:pt x="118882" y="411257"/>
                </a:lnTo>
                <a:lnTo>
                  <a:pt x="164478" y="428354"/>
                </a:lnTo>
                <a:lnTo>
                  <a:pt x="211975" y="434856"/>
                </a:lnTo>
                <a:lnTo>
                  <a:pt x="259532" y="430916"/>
                </a:lnTo>
                <a:lnTo>
                  <a:pt x="305303" y="416689"/>
                </a:lnTo>
                <a:lnTo>
                  <a:pt x="347446" y="392327"/>
                </a:lnTo>
                <a:lnTo>
                  <a:pt x="384118" y="357985"/>
                </a:lnTo>
                <a:lnTo>
                  <a:pt x="412011" y="316211"/>
                </a:lnTo>
                <a:lnTo>
                  <a:pt x="429138" y="270697"/>
                </a:lnTo>
                <a:lnTo>
                  <a:pt x="435651" y="223285"/>
                </a:lnTo>
                <a:lnTo>
                  <a:pt x="431703" y="175813"/>
                </a:lnTo>
                <a:lnTo>
                  <a:pt x="417446" y="130120"/>
                </a:lnTo>
                <a:lnTo>
                  <a:pt x="393033" y="88047"/>
                </a:lnTo>
                <a:lnTo>
                  <a:pt x="358616" y="51433"/>
                </a:lnTo>
                <a:lnTo>
                  <a:pt x="316774" y="23594"/>
                </a:lnTo>
                <a:lnTo>
                  <a:pt x="271182" y="6500"/>
                </a:lnTo>
                <a:lnTo>
                  <a:pt x="22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919682" y="5984325"/>
            <a:ext cx="6159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ЛЬГОТНЫХ КРЕДИТОВ ПОД 8,5%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38933" y="4309529"/>
            <a:ext cx="7848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МИКРОЗАЙМОВ ПО ЛЬГОТНЫМ СТАВКАМ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27703" y="5164573"/>
            <a:ext cx="766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ГАРАНТИЙ РЕГИОНАЛЬНЫМ ОРГАНИЗАЦИЯМ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6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4" y="114054"/>
            <a:ext cx="1007847" cy="8903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65207" y="270128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РЕСПУБЛИКА БУРЯТИЯ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r="7160"/>
          <a:stretch>
            <a:fillRect/>
          </a:stretch>
        </p:blipFill>
        <p:spPr>
          <a:xfrm>
            <a:off x="6162761" y="1224793"/>
            <a:ext cx="5858222" cy="517620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3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7571"/>
          <a:stretch>
            <a:fillRect/>
          </a:stretch>
        </p:blipFill>
        <p:spPr>
          <a:xfrm>
            <a:off x="167779" y="1224794"/>
            <a:ext cx="5952942" cy="5259896"/>
          </a:xfrm>
        </p:spPr>
      </p:pic>
    </p:spTree>
    <p:extLst>
      <p:ext uri="{BB962C8B-B14F-4D97-AF65-F5344CB8AC3E}">
        <p14:creationId xmlns:p14="http://schemas.microsoft.com/office/powerpoint/2010/main" val="172204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r="12543"/>
          <a:stretch>
            <a:fillRect/>
          </a:stretch>
        </p:blipFill>
        <p:spPr>
          <a:xfrm>
            <a:off x="209230" y="1466585"/>
            <a:ext cx="5793225" cy="511877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4" y="114054"/>
            <a:ext cx="1007847" cy="8903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74263" y="404351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РЕСПУБЛИКА БУРЯТИЯ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3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r="18178"/>
          <a:stretch>
            <a:fillRect/>
          </a:stretch>
        </p:blipFill>
        <p:spPr>
          <a:xfrm>
            <a:off x="6063465" y="1476462"/>
            <a:ext cx="5677607" cy="5016617"/>
          </a:xfrm>
        </p:spPr>
      </p:pic>
    </p:spTree>
    <p:extLst>
      <p:ext uri="{BB962C8B-B14F-4D97-AF65-F5344CB8AC3E}">
        <p14:creationId xmlns:p14="http://schemas.microsoft.com/office/powerpoint/2010/main" val="362581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54321" y="245661"/>
            <a:ext cx="8939860" cy="9983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7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СИСТЕМА ПОДГОТОВКИ СПОРТИВНОГО РЕЗЕРВА В РЕСПУБЛИКЕ БУРЯТИЯ</a:t>
            </a:r>
            <a:endParaRPr lang="ru-RU" sz="27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6" y="145414"/>
            <a:ext cx="2021525" cy="1785946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25109542"/>
              </p:ext>
            </p:extLst>
          </p:nvPr>
        </p:nvGraphicFramePr>
        <p:xfrm>
          <a:off x="665556" y="1525528"/>
          <a:ext cx="11375471" cy="4990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45397" y="2292847"/>
            <a:ext cx="26049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3</a:t>
            </a:r>
            <a:r>
              <a:rPr lang="en-US" sz="5400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6</a:t>
            </a:r>
            <a:r>
              <a:rPr lang="ru-RU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организаций</a:t>
            </a:r>
            <a:r>
              <a:rPr lang="ru-RU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3FABB44-3A51-4509-86EB-9200BD78719C}"/>
              </a:ext>
            </a:extLst>
          </p:cNvPr>
          <p:cNvSpPr txBox="1"/>
          <p:nvPr/>
        </p:nvSpPr>
        <p:spPr>
          <a:xfrm>
            <a:off x="8246378" y="1857327"/>
            <a:ext cx="3682895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accent1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Общее число занимающихся </a:t>
            </a:r>
            <a:r>
              <a:rPr lang="ru-RU" sz="5400" dirty="0">
                <a:latin typeface="Arial Black" panose="020B0A04020102020204" pitchFamily="34" charset="0"/>
              </a:rPr>
              <a:t>27 547 </a:t>
            </a:r>
            <a:r>
              <a:rPr lang="ru-RU" sz="1600" dirty="0"/>
              <a:t>человек </a:t>
            </a:r>
            <a:endParaRPr lang="ru-RU" sz="1500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2731409" y="5113421"/>
            <a:ext cx="3873928" cy="1046962"/>
            <a:chOff x="6116734" y="4127878"/>
            <a:chExt cx="3769415" cy="457628"/>
          </a:xfrm>
          <a:scene3d>
            <a:camera prst="orthographicFront"/>
            <a:lightRig rig="chilly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6116734" y="4127878"/>
              <a:ext cx="3769415" cy="4576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4"/>
            <p:cNvSpPr/>
            <p:nvPr/>
          </p:nvSpPr>
          <p:spPr>
            <a:xfrm>
              <a:off x="6139074" y="4150218"/>
              <a:ext cx="3724735" cy="412948"/>
            </a:xfrm>
            <a:prstGeom prst="rect">
              <a:avLst/>
            </a:prstGeom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206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Муниципальный уровень </a:t>
              </a:r>
              <a:endParaRPr lang="ru-RU" sz="1600" b="0" kern="12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247148" y="3272588"/>
            <a:ext cx="2358189" cy="1576137"/>
            <a:chOff x="1171796" y="0"/>
            <a:chExt cx="1724007" cy="1073557"/>
          </a:xfrm>
          <a:scene3d>
            <a:camera prst="orthographicFront"/>
            <a:lightRig rig="chilly" dir="t"/>
          </a:scene3d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1171796" y="0"/>
              <a:ext cx="1724007" cy="1073557"/>
            </a:xfrm>
            <a:prstGeom prst="roundRect">
              <a:avLst/>
            </a:prstGeom>
            <a:solidFill>
              <a:schemeClr val="tx1"/>
            </a:solidFill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224203" y="52407"/>
              <a:ext cx="1619193" cy="968743"/>
            </a:xfrm>
            <a:prstGeom prst="rect">
              <a:avLst/>
            </a:prstGeom>
            <a:sp3d z="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kern="1200" dirty="0" smtClean="0">
                  <a:solidFill>
                    <a:srgbClr val="00206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Республиканский уровень</a:t>
              </a:r>
              <a:endParaRPr lang="ru-RU" sz="1600" b="0" kern="12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1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8270" y="252688"/>
            <a:ext cx="9076424" cy="419168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СПОРТИВНЫЙ РЕЗЕРВ РЕСПУБЛИКИ БУРЯТИЯ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2021525" cy="178594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2417429" y="720616"/>
            <a:ext cx="3749744" cy="1135977"/>
            <a:chOff x="887013" y="2328034"/>
            <a:chExt cx="3749744" cy="113597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950490" y="2328034"/>
              <a:ext cx="339419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dirty="0" smtClean="0">
                  <a:latin typeface="Arial Black" panose="020B0A04020102020204" pitchFamily="34" charset="0"/>
                </a:rPr>
                <a:t>17 007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чел.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87013" y="2817680"/>
              <a:ext cx="37497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ru-RU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на </a:t>
              </a:r>
              <a:r>
                <a:rPr lang="ru-RU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этапах спортивной подготовки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406910" y="766328"/>
            <a:ext cx="4375365" cy="923330"/>
            <a:chOff x="535321" y="2172644"/>
            <a:chExt cx="4375365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35321" y="2172644"/>
              <a:ext cx="22400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dirty="0" smtClean="0">
                  <a:latin typeface="Arial Black" panose="020B0A04020102020204" pitchFamily="34" charset="0"/>
                </a:rPr>
                <a:t>610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чел.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725472" y="2610194"/>
              <a:ext cx="21852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ренерский состав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93485" y="2145034"/>
            <a:ext cx="2240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</a:rPr>
              <a:t>134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7853" y="2971235"/>
            <a:ext cx="519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андидаты в состав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сборных команд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РОССИИ</a:t>
            </a:r>
            <a:endParaRPr lang="ru-RU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9488" y="3437268"/>
            <a:ext cx="4312118" cy="646331"/>
          </a:xfrm>
          <a:prstGeom prst="rect">
            <a:avLst/>
          </a:prstGeom>
          <a:ln w="19050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базовым видам спорта 106 </a:t>
            </a:r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чел.,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остальным видам спорта 28 </a:t>
            </a:r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чел.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79866" y="2101652"/>
            <a:ext cx="29325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</a:rPr>
              <a:t>1 574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29026" y="2938907"/>
            <a:ext cx="5279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андидаты в состав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сборных команд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БУРЯТИИ</a:t>
            </a:r>
            <a:endParaRPr lang="ru-RU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94922" y="3459836"/>
            <a:ext cx="4812633" cy="646331"/>
          </a:xfrm>
          <a:prstGeom prst="rect">
            <a:avLst/>
          </a:prstGeom>
          <a:ln w="19050">
            <a:solidFill>
              <a:srgbClr val="FFC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базовым видам </a:t>
            </a:r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спорта 624 чел., </a:t>
            </a:r>
          </a:p>
          <a:p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остальные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виды </a:t>
            </a:r>
            <a:r>
              <a:rPr lang="ru-RU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спорта 950 чел.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3256" y="4127238"/>
            <a:ext cx="1236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. . . . . . . . . . . . . . . . . . . . . . . . . . . . . . . . . . . . . . . . . . . . . . . . . . . . . . . . . . . . . . . . . . . . . . . . . . . . . . . . . . . . . . . . . . .  .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4559103" y="3091225"/>
            <a:ext cx="25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. . . . . . . . . . . . . . .. . .    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40368" y="1805946"/>
            <a:ext cx="1236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. . . . . . . . . . . . . . . . . . . . . . . . . . . . . . . . . . . . . . . . . . . . . . . . . . . . . . . . . . . . . . . . . . . . . . . . . . . . . . . . . . . . . . . . . . .  .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12706" y="4302493"/>
            <a:ext cx="1121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10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54937" y="4455781"/>
            <a:ext cx="1839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базовых видов </a:t>
            </a:r>
            <a:endParaRPr lang="ru-RU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спорта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09912" y="4497982"/>
            <a:ext cx="59291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ОЛИМПИЙСКИЕ</a:t>
            </a:r>
            <a:r>
              <a:rPr lang="ru-RU" sz="1400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спортивная борьба, бокс, стрельба из лука, пулевая стрельба, легкая атлетика, лыжные гонки,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дзюдо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тхэквондо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ПАРАЛИМПИЙСКИЕ</a:t>
            </a:r>
            <a:r>
              <a:rPr lang="ru-RU" sz="1400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14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лиц с поражением ОДА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СУРДЛИМПИЙСКИЕ</a:t>
            </a:r>
            <a:r>
              <a:rPr lang="ru-RU" sz="1400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глухих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1631419" y="5483103"/>
            <a:ext cx="25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. . . . . . . . . . . . . . .. . .     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14645" y="4451200"/>
            <a:ext cx="1184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</a:rPr>
              <a:t>61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2602" y="5418139"/>
            <a:ext cx="27158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СПОРТИВНАЯ 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ФЕДЕРАЦИЯ</a:t>
            </a:r>
            <a:endParaRPr lang="ru-RU" sz="2400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00" y="5775157"/>
            <a:ext cx="944754" cy="64970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26" y="5700468"/>
            <a:ext cx="670164" cy="79658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08" y="5735281"/>
            <a:ext cx="933651" cy="7619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78" y="5798489"/>
            <a:ext cx="731520" cy="608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92" y="5760959"/>
            <a:ext cx="724372" cy="72646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3" y="5765537"/>
            <a:ext cx="753160" cy="75077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2" y="5755869"/>
            <a:ext cx="914937" cy="71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0"/>
          <p:cNvSpPr/>
          <p:nvPr/>
        </p:nvSpPr>
        <p:spPr>
          <a:xfrm>
            <a:off x="1967968" y="3720276"/>
            <a:ext cx="414794" cy="622300"/>
          </a:xfrm>
          <a:prstGeom prst="rect">
            <a:avLst/>
          </a:prstGeom>
          <a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0"/>
          <p:cNvSpPr/>
          <p:nvPr/>
        </p:nvSpPr>
        <p:spPr>
          <a:xfrm>
            <a:off x="1983607" y="4773503"/>
            <a:ext cx="414794" cy="622300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0"/>
          <p:cNvSpPr/>
          <p:nvPr/>
        </p:nvSpPr>
        <p:spPr>
          <a:xfrm>
            <a:off x="2061776" y="5816169"/>
            <a:ext cx="414794" cy="622300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Группа 42"/>
          <p:cNvGrpSpPr/>
          <p:nvPr/>
        </p:nvGrpSpPr>
        <p:grpSpPr>
          <a:xfrm>
            <a:off x="1759659" y="2077699"/>
            <a:ext cx="1771048" cy="1300418"/>
            <a:chOff x="6092793" y="3435213"/>
            <a:chExt cx="1771048" cy="1300418"/>
          </a:xfrm>
        </p:grpSpPr>
        <p:sp>
          <p:nvSpPr>
            <p:cNvPr id="15" name="Полилиния 5" descr="Пустой контрастный элемент">
              <a:extLst>
                <a:ext uri="{FF2B5EF4-FFF2-40B4-BE49-F238E27FC236}">
                  <a16:creationId xmlns="" xmlns:a16="http://schemas.microsoft.com/office/drawing/2014/main" id="{10117390-DCFE-4FAE-B3FD-DAECFE779A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92793" y="3435213"/>
              <a:ext cx="1771048" cy="1300418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02352" y="3545419"/>
              <a:ext cx="132212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chemeClr val="accent2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4400" b="1" dirty="0" smtClean="0">
                  <a:solidFill>
                    <a:schemeClr val="accent2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ru-RU" sz="4400" b="1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307552" y="4185148"/>
              <a:ext cx="12086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медалей</a:t>
              </a:r>
              <a:endParaRPr lang="ru-RU" sz="1400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454327" y="3690260"/>
            <a:ext cx="16722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4400" b="1" dirty="0" smtClean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золотых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443310" y="4749578"/>
            <a:ext cx="2258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серебряных 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63197" y="5827957"/>
            <a:ext cx="19367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бронзовых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50471" y="3821229"/>
            <a:ext cx="189971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accent1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2019</a:t>
            </a:r>
            <a:r>
              <a:rPr lang="ru-RU" sz="24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endParaRPr lang="ru-RU" sz="1200" b="1" dirty="0" smtClean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sz="2400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17" y="436670"/>
            <a:ext cx="3098855" cy="24207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31" y="2902591"/>
            <a:ext cx="4229129" cy="3303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12" y="771743"/>
            <a:ext cx="4317593" cy="3373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6" y="4261785"/>
            <a:ext cx="2803038" cy="21897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2021525" cy="17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96" y="466828"/>
            <a:ext cx="9288179" cy="419168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pPr algn="just"/>
            <a:r>
              <a:rPr lang="ru-RU" sz="1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ЕДИНОВРЕМЕННЫЕ ГОСУДАРСТВЕННЫЕ СПОРТИВНЫЕ ПРЕМИИ</a:t>
            </a:r>
            <a:endParaRPr lang="ru-RU" sz="18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965239" cy="8527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5028345"/>
            <a:ext cx="1236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. . . . . . . . . . . . . . . . . . . . . . . . . . . . . . . . . . . . . . . . . . . . . . . . . . . . . . . . . . . . . . . . . . . . . . . . . . . . . . . . . . . . . . . . . . .  .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9995" y="1626687"/>
            <a:ext cx="1236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. . . . . . . . . . . . . . . . . . . . . . . . . . . . . . . . . . . . . . . . . . . . . . . . . . . . . . . . . . . . . . . . . . . . . . . . . . . . . . . . . . . . . . . . . . .  . 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 rot="5400000">
            <a:off x="4344455" y="4076691"/>
            <a:ext cx="25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. . .. . . . . . . . . . .. . . 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84119" y="746979"/>
            <a:ext cx="6343047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5400" dirty="0">
                <a:solidFill>
                  <a:schemeClr val="accent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И     </a:t>
            </a:r>
            <a:r>
              <a:rPr lang="ru-RU" sz="5400" dirty="0" smtClean="0">
                <a:solidFill>
                  <a:schemeClr val="accent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ru-RU" sz="3200" dirty="0" smtClean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1168368" y="661316"/>
            <a:ext cx="308008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2019</a:t>
            </a:r>
            <a:r>
              <a:rPr lang="ru-RU" sz="15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sz="1500" b="1" dirty="0"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72312" y="754391"/>
            <a:ext cx="3849835" cy="9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5400" dirty="0" smtClean="0">
                <a:latin typeface="Arial Black" panose="020B0A04020102020204" pitchFamily="34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22,9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Нашивка 38"/>
          <p:cNvSpPr/>
          <p:nvPr/>
        </p:nvSpPr>
        <p:spPr>
          <a:xfrm>
            <a:off x="6889813" y="1020651"/>
            <a:ext cx="295275" cy="47819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20" y="997148"/>
            <a:ext cx="556784" cy="556784"/>
          </a:xfrm>
          <a:prstGeom prst="rect">
            <a:avLst/>
          </a:prstGeom>
        </p:spPr>
      </p:pic>
      <p:sp>
        <p:nvSpPr>
          <p:cNvPr id="41" name="Нашивка 40"/>
          <p:cNvSpPr/>
          <p:nvPr/>
        </p:nvSpPr>
        <p:spPr>
          <a:xfrm>
            <a:off x="6666829" y="1019044"/>
            <a:ext cx="295275" cy="47819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" y="2115573"/>
            <a:ext cx="1207970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ГОСУДАРСТВЕННАЯ </a:t>
            </a:r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ПОДДЕРЖКА СПОРТСМЕНОВ и ТРЕНЕРОВ</a:t>
            </a:r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завоевавших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звания чемпионов, серебряных и бронзовых призеров Олимпийских игр,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Паралимпийских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игр,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Сурдлимпийских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игр :</a:t>
            </a:r>
            <a:r>
              <a:rPr lang="ru-RU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4940" y="3172975"/>
            <a:ext cx="49782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СУБСИДИЯ НА ПРИОБРЕТЕНИЕ ЖИЛОГО ПОМЕЩЕНИЯ НА ТЕРРИТОРИИ РЕСПУБЛИКИ БУРЯТИЯ ИЛИ НА КОМПЕНСАЦИЮ СТОИМОСТИ ПРИОБРЕТЕННОГО ЖИЛЬЯ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70 </a:t>
            </a:r>
            <a:r>
              <a:rPr lang="ru-RU" sz="1600" b="1" dirty="0" err="1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кв.м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не более 80 </a:t>
            </a:r>
            <a:r>
              <a:rPr lang="ru-RU" sz="1600" b="1" dirty="0" err="1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кв.м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endParaRPr lang="ru-RU" sz="1600" b="1" dirty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0285" y="3122640"/>
            <a:ext cx="5694947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ДОПОЛНИТЕЛЬНОЕ МАТЕРИАЛЬНОЕ ОБЕСПЕЧЕНИЕ В ФОРМЕ ЕЖЕМЕСЯЧНОЙ ДЕНЕЖНОЙ ВЫПЛАТЫ ПОЖИЗНЕННО СПОРТСМЕНАМ 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(от 18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30 тыс.руб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677917" y="1448030"/>
            <a:ext cx="1441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спортсменов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652160" y="1470724"/>
            <a:ext cx="95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тренера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78173" y="5511542"/>
            <a:ext cx="10863744" cy="65864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1 января 2020 года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Республике Бурятия предусмотрены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ЕЖЕМЕСЯЧНЫЕ ДЕНЕЖНЫЕ ВЫПЛАТЫ ПОЖИЗНЕННО ЧЕМПИОНАМ И ПРИЗЕРАМ МЕЖДУНАРОДНЫХ СОРЕВНОВАНИЙ «ДРУЖБА-84»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773401" y="4315615"/>
            <a:ext cx="6335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ПЕРВЫМ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ТРЕНЕРАМ и ТРЕНЕРАМ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5 до 13 тыс.руб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endParaRPr lang="ru-RU" sz="1600" b="1" dirty="0">
              <a:solidFill>
                <a:srgbClr val="FFC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34755" y="2562000"/>
            <a:ext cx="5986914" cy="982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ФИЗКУЛЬТУРНО-ОЗДОРОВИТЕЛЬНАЯ</a:t>
            </a:r>
            <a:r>
              <a:rPr lang="ru-RU" sz="2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И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СПОРТИВНО-МАССОВАЯ РАБОТА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108090" y="4147332"/>
            <a:ext cx="2331087" cy="691172"/>
            <a:chOff x="2762204" y="1518109"/>
            <a:chExt cx="2184831" cy="4378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762204" y="1555809"/>
              <a:ext cx="2184831" cy="37041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400" dirty="0">
                  <a:ea typeface="Calibri" panose="020F0502020204030204" pitchFamily="34" charset="0"/>
                </a:rPr>
                <a:t>на</a:t>
              </a:r>
              <a:r>
                <a:rPr lang="ru-RU" dirty="0">
                  <a:ea typeface="Calibri" panose="020F0502020204030204" pitchFamily="34" charset="0"/>
                </a:rPr>
                <a:t> </a:t>
              </a:r>
              <a:r>
                <a:rPr lang="ru-RU" sz="3200" b="1" dirty="0">
                  <a:ea typeface="Calibri" panose="020F0502020204030204" pitchFamily="34" charset="0"/>
                </a:rPr>
                <a:t>196,9</a:t>
              </a:r>
              <a:r>
                <a:rPr lang="ru-RU" dirty="0">
                  <a:ea typeface="Calibri" panose="020F0502020204030204" pitchFamily="34" charset="0"/>
                </a:rPr>
                <a:t> </a:t>
              </a:r>
              <a:r>
                <a:rPr lang="ru-RU" sz="1400" dirty="0">
                  <a:ea typeface="Calibri" panose="020F0502020204030204" pitchFamily="34" charset="0"/>
                </a:rPr>
                <a:t>ставках</a:t>
              </a:r>
              <a:r>
                <a:rPr lang="ru-RU" dirty="0">
                  <a:ea typeface="Calibri" panose="020F0502020204030204" pitchFamily="34" charset="0"/>
                </a:rPr>
                <a:t> </a:t>
              </a:r>
              <a:endParaRPr lang="ru-RU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762205" y="1518109"/>
              <a:ext cx="2164978" cy="43781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081203" y="5066608"/>
            <a:ext cx="233749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ea typeface="Calibri" panose="020F0502020204030204" pitchFamily="34" charset="0"/>
              </a:rPr>
              <a:t> </a:t>
            </a:r>
            <a:r>
              <a:rPr lang="ru-RU" sz="3200" b="1" dirty="0">
                <a:ea typeface="Calibri" panose="020F0502020204030204" pitchFamily="34" charset="0"/>
              </a:rPr>
              <a:t>5</a:t>
            </a:r>
            <a:r>
              <a:rPr lang="ru-RU" sz="3200" dirty="0">
                <a:ea typeface="Calibri" panose="020F0502020204030204" pitchFamily="34" charset="0"/>
              </a:rPr>
              <a:t> </a:t>
            </a:r>
            <a:r>
              <a:rPr lang="ru-RU" sz="1400" dirty="0">
                <a:ea typeface="Calibri" panose="020F0502020204030204" pitchFamily="34" charset="0"/>
              </a:rPr>
              <a:t>тыс. чел. </a:t>
            </a:r>
            <a:endParaRPr lang="ru-RU" sz="1400" dirty="0" smtClean="0">
              <a:ea typeface="Calibri" panose="020F0502020204030204" pitchFamily="34" charset="0"/>
            </a:endParaRPr>
          </a:p>
          <a:p>
            <a:r>
              <a:rPr lang="ru-RU" sz="1400" dirty="0" smtClean="0">
                <a:ea typeface="Calibri" panose="020F0502020204030204" pitchFamily="34" charset="0"/>
              </a:rPr>
              <a:t>на </a:t>
            </a:r>
            <a:r>
              <a:rPr lang="ru-RU" sz="1400" dirty="0">
                <a:ea typeface="Calibri" panose="020F0502020204030204" pitchFamily="34" charset="0"/>
              </a:rPr>
              <a:t>одного инструктора </a:t>
            </a:r>
            <a:endParaRPr lang="ru-RU" sz="1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75936" y="4107858"/>
            <a:ext cx="3057406" cy="963932"/>
            <a:chOff x="84346" y="1258210"/>
            <a:chExt cx="2521018" cy="96393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76625" y="1258210"/>
              <a:ext cx="11571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rgbClr val="FFC000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274</a:t>
              </a:r>
              <a:endParaRPr lang="ru-RU" sz="44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4346" y="1914365"/>
              <a:ext cx="252101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инструктора</a:t>
              </a:r>
              <a:endParaRPr lang="ru-RU" sz="1400" dirty="0"/>
            </a:p>
          </p:txBody>
        </p:sp>
      </p:grp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7771835" y="2794445"/>
            <a:ext cx="4895010" cy="964221"/>
          </a:xfrm>
        </p:spPr>
        <p:txBody>
          <a:bodyPr/>
          <a:lstStyle/>
          <a:p>
            <a:r>
              <a:rPr lang="ru-RU" sz="1800" b="1" dirty="0" smtClean="0">
                <a:latin typeface="Arial Black" panose="020B0A04020102020204" pitchFamily="34" charset="0"/>
              </a:rPr>
              <a:t>ВФСК </a:t>
            </a:r>
            <a:br>
              <a:rPr lang="ru-RU" sz="1800" b="1" dirty="0" smtClean="0">
                <a:latin typeface="Arial Black" panose="020B0A04020102020204" pitchFamily="34" charset="0"/>
              </a:rPr>
            </a:br>
            <a:r>
              <a:rPr lang="ru-RU" sz="1800" b="1" dirty="0" smtClean="0">
                <a:latin typeface="Arial Black" panose="020B0A04020102020204" pitchFamily="34" charset="0"/>
              </a:rPr>
              <a:t>«ГОТОВ К ТРУДУ И ОБОРОНЕ»</a:t>
            </a:r>
            <a:br>
              <a:rPr lang="ru-RU" sz="1800" b="1" dirty="0" smtClean="0">
                <a:latin typeface="Arial Black" panose="020B0A040201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РБ в рейтинге субъектов РФ</a:t>
            </a:r>
            <a:endParaRPr lang="ru-RU" sz="1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123" y="2869741"/>
            <a:ext cx="1438900" cy="951488"/>
          </a:xfrm>
          <a:prstGeom prst="rect">
            <a:avLst/>
          </a:prstGeom>
        </p:spPr>
      </p:pic>
      <p:graphicFrame>
        <p:nvGraphicFramePr>
          <p:cNvPr id="28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984999"/>
              </p:ext>
            </p:extLst>
          </p:nvPr>
        </p:nvGraphicFramePr>
        <p:xfrm>
          <a:off x="5024387" y="4148488"/>
          <a:ext cx="6404392" cy="240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Полилиния 5" descr="Смещенное изображение пустой фигуры">
            <a:extLst>
              <a:ext uri="{FF2B5EF4-FFF2-40B4-BE49-F238E27FC236}">
                <a16:creationId xmlns=""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430569" y="4990799"/>
            <a:ext cx="1104985" cy="80361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590443" y="4983074"/>
            <a:ext cx="79701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</a:t>
            </a:r>
            <a:r>
              <a: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место</a:t>
            </a:r>
            <a:endParaRPr lang="ru-RU" sz="1400" dirty="0"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422421" y="4153698"/>
            <a:ext cx="1104985" cy="811334"/>
            <a:chOff x="1848367" y="4904469"/>
            <a:chExt cx="1104985" cy="811334"/>
          </a:xfrm>
        </p:grpSpPr>
        <p:sp>
          <p:nvSpPr>
            <p:cNvPr id="33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8367" y="4912193"/>
              <a:ext cx="1104985" cy="80361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037117" y="4904469"/>
              <a:ext cx="79701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36</a:t>
              </a:r>
              <a:r>
                <a:rPr lang="ru-RU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место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909651" y="4479354"/>
            <a:ext cx="1104985" cy="811334"/>
            <a:chOff x="1848367" y="4904469"/>
            <a:chExt cx="1104985" cy="811334"/>
          </a:xfrm>
        </p:grpSpPr>
        <p:sp>
          <p:nvSpPr>
            <p:cNvPr id="38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8367" y="4912193"/>
              <a:ext cx="1104985" cy="80361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037117" y="4904469"/>
              <a:ext cx="79701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43</a:t>
              </a:r>
              <a:r>
                <a:rPr lang="ru-RU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место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943213" y="3855315"/>
            <a:ext cx="1104985" cy="811334"/>
            <a:chOff x="1848367" y="4904469"/>
            <a:chExt cx="1104985" cy="811334"/>
          </a:xfrm>
        </p:grpSpPr>
        <p:sp>
          <p:nvSpPr>
            <p:cNvPr id="41" name="Полилиния 5" descr="Смещенное изображение пустой фигуры">
              <a:extLst>
                <a:ext uri="{FF2B5EF4-FFF2-40B4-BE49-F238E27FC236}">
                  <a16:creationId xmlns="" xmlns:a16="http://schemas.microsoft.com/office/drawing/2014/main" id="{764DA446-807B-4C83-BB5A-59E3FABC9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8367" y="4912193"/>
              <a:ext cx="1104985" cy="80361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037117" y="4904469"/>
              <a:ext cx="79701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27</a:t>
              </a:r>
              <a:r>
                <a:rPr lang="ru-RU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место</a:t>
              </a:r>
              <a:endParaRPr lang="ru-RU" sz="1400" dirty="0">
                <a:latin typeface="+mj-lt"/>
              </a:endParaRPr>
            </a:p>
          </p:txBody>
        </p:sp>
      </p:grpSp>
      <p:cxnSp>
        <p:nvCxnSpPr>
          <p:cNvPr id="44" name="Прямая со стрелкой 43"/>
          <p:cNvCxnSpPr/>
          <p:nvPr/>
        </p:nvCxnSpPr>
        <p:spPr>
          <a:xfrm flipH="1" flipV="1">
            <a:off x="10491536" y="4745255"/>
            <a:ext cx="13864" cy="12557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8934878" y="5053263"/>
            <a:ext cx="6991" cy="94608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7423712" y="5370897"/>
            <a:ext cx="6991" cy="647704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5948413" y="5823284"/>
            <a:ext cx="1030" cy="18408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" y="91090"/>
            <a:ext cx="1542025" cy="136232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917304" y="262807"/>
            <a:ext cx="9315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НАСЕЛЕНИЯ, СИСТЕМАТИЧЕСКИ ЗАНИМАЮЩЕГОСЯ </a:t>
            </a:r>
          </a:p>
          <a:p>
            <a:r>
              <a:rPr lang="ru-RU" sz="20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ФК И С</a:t>
            </a:r>
            <a:endParaRPr lang="ru-RU" sz="20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0808399" y="500515"/>
            <a:ext cx="863990" cy="735495"/>
            <a:chOff x="11058657" y="1699694"/>
            <a:chExt cx="863990" cy="735495"/>
          </a:xfrm>
        </p:grpSpPr>
        <p:sp>
          <p:nvSpPr>
            <p:cNvPr id="45" name="object 23"/>
            <p:cNvSpPr/>
            <p:nvPr/>
          </p:nvSpPr>
          <p:spPr>
            <a:xfrm>
              <a:off x="11360953" y="1986660"/>
              <a:ext cx="561694" cy="448529"/>
            </a:xfrm>
            <a:custGeom>
              <a:avLst/>
              <a:gdLst/>
              <a:ahLst/>
              <a:cxnLst/>
              <a:rect l="l" t="t" r="r" b="b"/>
              <a:pathLst>
                <a:path w="403860" h="350519">
                  <a:moveTo>
                    <a:pt x="269440" y="95780"/>
                  </a:moveTo>
                  <a:lnTo>
                    <a:pt x="156794" y="95780"/>
                  </a:lnTo>
                  <a:lnTo>
                    <a:pt x="157886" y="99196"/>
                  </a:lnTo>
                  <a:lnTo>
                    <a:pt x="158534" y="101330"/>
                  </a:lnTo>
                  <a:lnTo>
                    <a:pt x="173697" y="141082"/>
                  </a:lnTo>
                  <a:lnTo>
                    <a:pt x="185013" y="157019"/>
                  </a:lnTo>
                  <a:lnTo>
                    <a:pt x="185305" y="161096"/>
                  </a:lnTo>
                  <a:lnTo>
                    <a:pt x="172472" y="195883"/>
                  </a:lnTo>
                  <a:lnTo>
                    <a:pt x="141643" y="280158"/>
                  </a:lnTo>
                  <a:lnTo>
                    <a:pt x="137941" y="289954"/>
                  </a:lnTo>
                  <a:lnTo>
                    <a:pt x="134165" y="299723"/>
                  </a:lnTo>
                  <a:lnTo>
                    <a:pt x="130509" y="309530"/>
                  </a:lnTo>
                  <a:lnTo>
                    <a:pt x="127165" y="319439"/>
                  </a:lnTo>
                  <a:lnTo>
                    <a:pt x="125718" y="329295"/>
                  </a:lnTo>
                  <a:lnTo>
                    <a:pt x="127906" y="337524"/>
                  </a:lnTo>
                  <a:lnTo>
                    <a:pt x="133549" y="344039"/>
                  </a:lnTo>
                  <a:lnTo>
                    <a:pt x="142468" y="348751"/>
                  </a:lnTo>
                  <a:lnTo>
                    <a:pt x="143903" y="349272"/>
                  </a:lnTo>
                  <a:lnTo>
                    <a:pt x="145300" y="349843"/>
                  </a:lnTo>
                  <a:lnTo>
                    <a:pt x="146710" y="350389"/>
                  </a:lnTo>
                  <a:lnTo>
                    <a:pt x="159346" y="350389"/>
                  </a:lnTo>
                  <a:lnTo>
                    <a:pt x="184035" y="318093"/>
                  </a:lnTo>
                  <a:lnTo>
                    <a:pt x="186918" y="311985"/>
                  </a:lnTo>
                  <a:lnTo>
                    <a:pt x="214801" y="237177"/>
                  </a:lnTo>
                  <a:lnTo>
                    <a:pt x="223253" y="214309"/>
                  </a:lnTo>
                  <a:lnTo>
                    <a:pt x="226520" y="205115"/>
                  </a:lnTo>
                  <a:lnTo>
                    <a:pt x="229726" y="195753"/>
                  </a:lnTo>
                  <a:lnTo>
                    <a:pt x="232892" y="186671"/>
                  </a:lnTo>
                  <a:lnTo>
                    <a:pt x="236308" y="177542"/>
                  </a:lnTo>
                  <a:lnTo>
                    <a:pt x="237350" y="174913"/>
                  </a:lnTo>
                  <a:lnTo>
                    <a:pt x="241084" y="173224"/>
                  </a:lnTo>
                  <a:lnTo>
                    <a:pt x="244208" y="171294"/>
                  </a:lnTo>
                  <a:lnTo>
                    <a:pt x="307238" y="171294"/>
                  </a:lnTo>
                  <a:lnTo>
                    <a:pt x="303879" y="166109"/>
                  </a:lnTo>
                  <a:lnTo>
                    <a:pt x="287894" y="137380"/>
                  </a:lnTo>
                  <a:lnTo>
                    <a:pt x="273936" y="107520"/>
                  </a:lnTo>
                  <a:lnTo>
                    <a:pt x="269440" y="95780"/>
                  </a:lnTo>
                  <a:close/>
                </a:path>
                <a:path w="403860" h="350519">
                  <a:moveTo>
                    <a:pt x="307238" y="171294"/>
                  </a:moveTo>
                  <a:lnTo>
                    <a:pt x="244208" y="171294"/>
                  </a:lnTo>
                  <a:lnTo>
                    <a:pt x="246430" y="173326"/>
                  </a:lnTo>
                  <a:lnTo>
                    <a:pt x="253631" y="185188"/>
                  </a:lnTo>
                  <a:lnTo>
                    <a:pt x="277349" y="223768"/>
                  </a:lnTo>
                  <a:lnTo>
                    <a:pt x="308813" y="256809"/>
                  </a:lnTo>
                  <a:lnTo>
                    <a:pt x="318703" y="257465"/>
                  </a:lnTo>
                  <a:lnTo>
                    <a:pt x="328307" y="254123"/>
                  </a:lnTo>
                  <a:lnTo>
                    <a:pt x="363180" y="229952"/>
                  </a:lnTo>
                  <a:lnTo>
                    <a:pt x="395795" y="202828"/>
                  </a:lnTo>
                  <a:lnTo>
                    <a:pt x="401905" y="193951"/>
                  </a:lnTo>
                  <a:lnTo>
                    <a:pt x="321919" y="193951"/>
                  </a:lnTo>
                  <a:lnTo>
                    <a:pt x="307238" y="171294"/>
                  </a:lnTo>
                  <a:close/>
                </a:path>
                <a:path w="403860" h="350519">
                  <a:moveTo>
                    <a:pt x="375462" y="160410"/>
                  </a:moveTo>
                  <a:lnTo>
                    <a:pt x="347669" y="173326"/>
                  </a:lnTo>
                  <a:lnTo>
                    <a:pt x="321919" y="193951"/>
                  </a:lnTo>
                  <a:lnTo>
                    <a:pt x="401905" y="193951"/>
                  </a:lnTo>
                  <a:lnTo>
                    <a:pt x="403456" y="189052"/>
                  </a:lnTo>
                  <a:lnTo>
                    <a:pt x="382639" y="161683"/>
                  </a:lnTo>
                  <a:lnTo>
                    <a:pt x="375462" y="160410"/>
                  </a:lnTo>
                  <a:close/>
                </a:path>
                <a:path w="403860" h="350519">
                  <a:moveTo>
                    <a:pt x="20231" y="36953"/>
                  </a:moveTo>
                  <a:lnTo>
                    <a:pt x="0" y="66405"/>
                  </a:lnTo>
                  <a:lnTo>
                    <a:pt x="1390" y="74790"/>
                  </a:lnTo>
                  <a:lnTo>
                    <a:pt x="87192" y="114182"/>
                  </a:lnTo>
                  <a:lnTo>
                    <a:pt x="115150" y="123072"/>
                  </a:lnTo>
                  <a:lnTo>
                    <a:pt x="122047" y="122653"/>
                  </a:lnTo>
                  <a:lnTo>
                    <a:pt x="133705" y="116887"/>
                  </a:lnTo>
                  <a:lnTo>
                    <a:pt x="139598" y="111083"/>
                  </a:lnTo>
                  <a:lnTo>
                    <a:pt x="149377" y="103082"/>
                  </a:lnTo>
                  <a:lnTo>
                    <a:pt x="152615" y="99691"/>
                  </a:lnTo>
                  <a:lnTo>
                    <a:pt x="156794" y="95780"/>
                  </a:lnTo>
                  <a:lnTo>
                    <a:pt x="269440" y="95780"/>
                  </a:lnTo>
                  <a:lnTo>
                    <a:pt x="261975" y="76285"/>
                  </a:lnTo>
                  <a:lnTo>
                    <a:pt x="379947" y="76285"/>
                  </a:lnTo>
                  <a:lnTo>
                    <a:pt x="376511" y="70517"/>
                  </a:lnTo>
                  <a:lnTo>
                    <a:pt x="368465" y="65224"/>
                  </a:lnTo>
                  <a:lnTo>
                    <a:pt x="109220" y="65224"/>
                  </a:lnTo>
                  <a:lnTo>
                    <a:pt x="98247" y="61274"/>
                  </a:lnTo>
                  <a:lnTo>
                    <a:pt x="27025" y="37703"/>
                  </a:lnTo>
                  <a:lnTo>
                    <a:pt x="20231" y="36953"/>
                  </a:lnTo>
                  <a:close/>
                </a:path>
                <a:path w="403860" h="350519">
                  <a:moveTo>
                    <a:pt x="379947" y="76285"/>
                  </a:moveTo>
                  <a:lnTo>
                    <a:pt x="261975" y="76285"/>
                  </a:lnTo>
                  <a:lnTo>
                    <a:pt x="266471" y="78038"/>
                  </a:lnTo>
                  <a:lnTo>
                    <a:pt x="269494" y="79079"/>
                  </a:lnTo>
                  <a:lnTo>
                    <a:pt x="342722" y="111464"/>
                  </a:lnTo>
                  <a:lnTo>
                    <a:pt x="353951" y="113974"/>
                  </a:lnTo>
                  <a:lnTo>
                    <a:pt x="364536" y="112160"/>
                  </a:lnTo>
                  <a:lnTo>
                    <a:pt x="373484" y="106435"/>
                  </a:lnTo>
                  <a:lnTo>
                    <a:pt x="379806" y="97215"/>
                  </a:lnTo>
                  <a:lnTo>
                    <a:pt x="382311" y="88358"/>
                  </a:lnTo>
                  <a:lnTo>
                    <a:pt x="381665" y="79170"/>
                  </a:lnTo>
                  <a:lnTo>
                    <a:pt x="379947" y="76285"/>
                  </a:lnTo>
                  <a:close/>
                </a:path>
                <a:path w="403860" h="350519">
                  <a:moveTo>
                    <a:pt x="199677" y="0"/>
                  </a:moveTo>
                  <a:lnTo>
                    <a:pt x="162242" y="16087"/>
                  </a:lnTo>
                  <a:lnTo>
                    <a:pt x="111340" y="64881"/>
                  </a:lnTo>
                  <a:lnTo>
                    <a:pt x="109220" y="65224"/>
                  </a:lnTo>
                  <a:lnTo>
                    <a:pt x="368465" y="65224"/>
                  </a:lnTo>
                  <a:lnTo>
                    <a:pt x="365493" y="63268"/>
                  </a:lnTo>
                  <a:lnTo>
                    <a:pt x="296184" y="32780"/>
                  </a:lnTo>
                  <a:lnTo>
                    <a:pt x="258405" y="17263"/>
                  </a:lnTo>
                  <a:lnTo>
                    <a:pt x="213982" y="2320"/>
                  </a:lnTo>
                  <a:lnTo>
                    <a:pt x="199677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6"/>
            <p:cNvSpPr/>
            <p:nvPr/>
          </p:nvSpPr>
          <p:spPr>
            <a:xfrm>
              <a:off x="11058657" y="1835852"/>
              <a:ext cx="476911" cy="447717"/>
            </a:xfrm>
            <a:custGeom>
              <a:avLst/>
              <a:gdLst/>
              <a:ahLst/>
              <a:cxnLst/>
              <a:rect l="l" t="t" r="r" b="b"/>
              <a:pathLst>
                <a:path w="342900" h="349885">
                  <a:moveTo>
                    <a:pt x="269132" y="96070"/>
                  </a:moveTo>
                  <a:lnTo>
                    <a:pt x="156505" y="96070"/>
                  </a:lnTo>
                  <a:lnTo>
                    <a:pt x="157737" y="99296"/>
                  </a:lnTo>
                  <a:lnTo>
                    <a:pt x="158740" y="101556"/>
                  </a:lnTo>
                  <a:lnTo>
                    <a:pt x="159464" y="103881"/>
                  </a:lnTo>
                  <a:lnTo>
                    <a:pt x="175587" y="144445"/>
                  </a:lnTo>
                  <a:lnTo>
                    <a:pt x="184864" y="157792"/>
                  </a:lnTo>
                  <a:lnTo>
                    <a:pt x="185156" y="160294"/>
                  </a:lnTo>
                  <a:lnTo>
                    <a:pt x="168200" y="207981"/>
                  </a:lnTo>
                  <a:lnTo>
                    <a:pt x="151526" y="254109"/>
                  </a:lnTo>
                  <a:lnTo>
                    <a:pt x="133185" y="302818"/>
                  </a:lnTo>
                  <a:lnTo>
                    <a:pt x="124894" y="324797"/>
                  </a:lnTo>
                  <a:lnTo>
                    <a:pt x="158181" y="349794"/>
                  </a:lnTo>
                  <a:lnTo>
                    <a:pt x="169014" y="345269"/>
                  </a:lnTo>
                  <a:lnTo>
                    <a:pt x="176380" y="339758"/>
                  </a:lnTo>
                  <a:lnTo>
                    <a:pt x="179314" y="331795"/>
                  </a:lnTo>
                  <a:lnTo>
                    <a:pt x="201644" y="272127"/>
                  </a:lnTo>
                  <a:lnTo>
                    <a:pt x="211340" y="246351"/>
                  </a:lnTo>
                  <a:lnTo>
                    <a:pt x="222684" y="216352"/>
                  </a:lnTo>
                  <a:lnTo>
                    <a:pt x="222926" y="213596"/>
                  </a:lnTo>
                  <a:lnTo>
                    <a:pt x="211534" y="205468"/>
                  </a:lnTo>
                  <a:lnTo>
                    <a:pt x="207394" y="198013"/>
                  </a:lnTo>
                  <a:lnTo>
                    <a:pt x="205895" y="189428"/>
                  </a:lnTo>
                  <a:lnTo>
                    <a:pt x="205133" y="178063"/>
                  </a:lnTo>
                  <a:lnTo>
                    <a:pt x="207057" y="167585"/>
                  </a:lnTo>
                  <a:lnTo>
                    <a:pt x="211867" y="158129"/>
                  </a:lnTo>
                  <a:lnTo>
                    <a:pt x="219763" y="149829"/>
                  </a:lnTo>
                  <a:lnTo>
                    <a:pt x="227983" y="144847"/>
                  </a:lnTo>
                  <a:lnTo>
                    <a:pt x="236647" y="142592"/>
                  </a:lnTo>
                  <a:lnTo>
                    <a:pt x="290718" y="142592"/>
                  </a:lnTo>
                  <a:lnTo>
                    <a:pt x="288909" y="139192"/>
                  </a:lnTo>
                  <a:lnTo>
                    <a:pt x="278955" y="118919"/>
                  </a:lnTo>
                  <a:lnTo>
                    <a:pt x="270015" y="98448"/>
                  </a:lnTo>
                  <a:lnTo>
                    <a:pt x="269132" y="96070"/>
                  </a:lnTo>
                  <a:close/>
                </a:path>
                <a:path w="342900" h="349885">
                  <a:moveTo>
                    <a:pt x="290718" y="142592"/>
                  </a:moveTo>
                  <a:lnTo>
                    <a:pt x="236647" y="142592"/>
                  </a:lnTo>
                  <a:lnTo>
                    <a:pt x="245679" y="142759"/>
                  </a:lnTo>
                  <a:lnTo>
                    <a:pt x="255006" y="145041"/>
                  </a:lnTo>
                  <a:lnTo>
                    <a:pt x="295671" y="158605"/>
                  </a:lnTo>
                  <a:lnTo>
                    <a:pt x="297221" y="158859"/>
                  </a:lnTo>
                  <a:lnTo>
                    <a:pt x="299697" y="159468"/>
                  </a:lnTo>
                  <a:lnTo>
                    <a:pt x="290718" y="142592"/>
                  </a:lnTo>
                  <a:close/>
                </a:path>
                <a:path w="342900" h="349885">
                  <a:moveTo>
                    <a:pt x="22966" y="38147"/>
                  </a:moveTo>
                  <a:lnTo>
                    <a:pt x="16361" y="39314"/>
                  </a:lnTo>
                  <a:lnTo>
                    <a:pt x="9896" y="42921"/>
                  </a:lnTo>
                  <a:lnTo>
                    <a:pt x="1797" y="54246"/>
                  </a:lnTo>
                  <a:lnTo>
                    <a:pt x="0" y="68614"/>
                  </a:lnTo>
                  <a:lnTo>
                    <a:pt x="5560" y="82327"/>
                  </a:lnTo>
                  <a:lnTo>
                    <a:pt x="19535" y="91689"/>
                  </a:lnTo>
                  <a:lnTo>
                    <a:pt x="40407" y="98457"/>
                  </a:lnTo>
                  <a:lnTo>
                    <a:pt x="61239" y="105349"/>
                  </a:lnTo>
                  <a:lnTo>
                    <a:pt x="102733" y="119590"/>
                  </a:lnTo>
                  <a:lnTo>
                    <a:pt x="113111" y="122068"/>
                  </a:lnTo>
                  <a:lnTo>
                    <a:pt x="122699" y="121724"/>
                  </a:lnTo>
                  <a:lnTo>
                    <a:pt x="131585" y="118322"/>
                  </a:lnTo>
                  <a:lnTo>
                    <a:pt x="139855" y="111628"/>
                  </a:lnTo>
                  <a:lnTo>
                    <a:pt x="144922" y="106294"/>
                  </a:lnTo>
                  <a:lnTo>
                    <a:pt x="150625" y="101544"/>
                  </a:lnTo>
                  <a:lnTo>
                    <a:pt x="156505" y="96070"/>
                  </a:lnTo>
                  <a:lnTo>
                    <a:pt x="269132" y="96070"/>
                  </a:lnTo>
                  <a:lnTo>
                    <a:pt x="262270" y="77579"/>
                  </a:lnTo>
                  <a:lnTo>
                    <a:pt x="263578" y="76309"/>
                  </a:lnTo>
                  <a:lnTo>
                    <a:pt x="320991" y="76309"/>
                  </a:lnTo>
                  <a:lnTo>
                    <a:pt x="318886" y="65082"/>
                  </a:lnTo>
                  <a:lnTo>
                    <a:pt x="109185" y="65082"/>
                  </a:lnTo>
                  <a:lnTo>
                    <a:pt x="36541" y="40698"/>
                  </a:lnTo>
                  <a:lnTo>
                    <a:pt x="29697" y="38811"/>
                  </a:lnTo>
                  <a:lnTo>
                    <a:pt x="22966" y="38147"/>
                  </a:lnTo>
                  <a:close/>
                </a:path>
                <a:path w="342900" h="349885">
                  <a:moveTo>
                    <a:pt x="320991" y="76309"/>
                  </a:moveTo>
                  <a:lnTo>
                    <a:pt x="263578" y="76309"/>
                  </a:lnTo>
                  <a:lnTo>
                    <a:pt x="342293" y="111031"/>
                  </a:lnTo>
                  <a:lnTo>
                    <a:pt x="341976" y="110104"/>
                  </a:lnTo>
                  <a:lnTo>
                    <a:pt x="341976" y="109684"/>
                  </a:lnTo>
                  <a:lnTo>
                    <a:pt x="341760" y="109494"/>
                  </a:lnTo>
                  <a:lnTo>
                    <a:pt x="329545" y="96070"/>
                  </a:lnTo>
                  <a:lnTo>
                    <a:pt x="321903" y="81176"/>
                  </a:lnTo>
                  <a:lnTo>
                    <a:pt x="320991" y="76309"/>
                  </a:lnTo>
                  <a:close/>
                </a:path>
                <a:path w="342900" h="349885">
                  <a:moveTo>
                    <a:pt x="201589" y="0"/>
                  </a:moveTo>
                  <a:lnTo>
                    <a:pt x="162677" y="15514"/>
                  </a:lnTo>
                  <a:lnTo>
                    <a:pt x="111712" y="64676"/>
                  </a:lnTo>
                  <a:lnTo>
                    <a:pt x="109185" y="65082"/>
                  </a:lnTo>
                  <a:lnTo>
                    <a:pt x="318886" y="65082"/>
                  </a:lnTo>
                  <a:lnTo>
                    <a:pt x="318816" y="64676"/>
                  </a:lnTo>
                  <a:lnTo>
                    <a:pt x="320335" y="46667"/>
                  </a:lnTo>
                  <a:lnTo>
                    <a:pt x="286337" y="28417"/>
                  </a:lnTo>
                  <a:lnTo>
                    <a:pt x="233902" y="8956"/>
                  </a:lnTo>
                  <a:lnTo>
                    <a:pt x="216296" y="2852"/>
                  </a:lnTo>
                  <a:lnTo>
                    <a:pt x="201589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8"/>
            <p:cNvSpPr/>
            <p:nvPr/>
          </p:nvSpPr>
          <p:spPr>
            <a:xfrm>
              <a:off x="11216289" y="1699694"/>
              <a:ext cx="142703" cy="131307"/>
            </a:xfrm>
            <a:prstGeom prst="rect">
              <a:avLst/>
            </a:prstGeom>
            <a:blipFill>
              <a:blip r:embed="rId6" cstate="print">
                <a:grayscl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7"/>
            <p:cNvSpPr/>
            <p:nvPr/>
          </p:nvSpPr>
          <p:spPr>
            <a:xfrm>
              <a:off x="11552372" y="1804553"/>
              <a:ext cx="142967" cy="131486"/>
            </a:xfrm>
            <a:prstGeom prst="rect">
              <a:avLst/>
            </a:prstGeom>
            <a:blipFill>
              <a:blip r:embed="rId7" cstate="print">
                <a:grayscl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Полилиния 5" descr="Пустой контрастный блок">
            <a:extLst>
              <a:ext uri="{FF2B5EF4-FFF2-40B4-BE49-F238E27FC236}">
                <a16:creationId xmlns=""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869355" y="1149384"/>
            <a:ext cx="1905802" cy="1203158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000023" y="1358675"/>
            <a:ext cx="1790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39,4</a:t>
            </a:r>
            <a:r>
              <a:rPr lang="ru-RU" sz="1400" dirty="0" smtClean="0">
                <a:cs typeface="Times New Roman" panose="02020603050405020304" pitchFamily="18" charset="0"/>
              </a:rPr>
              <a:t>% 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9375977" y="1510465"/>
            <a:ext cx="20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2019 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3FABB44-3A51-4509-86EB-9200BD78719C}"/>
              </a:ext>
            </a:extLst>
          </p:cNvPr>
          <p:cNvSpPr txBox="1"/>
          <p:nvPr/>
        </p:nvSpPr>
        <p:spPr>
          <a:xfrm>
            <a:off x="2287339" y="1474671"/>
            <a:ext cx="230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2018</a:t>
            </a:r>
            <a:r>
              <a:rPr lang="ru-RU" sz="2400" b="1" dirty="0" smtClean="0"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год</a:t>
            </a:r>
            <a:endParaRPr lang="ru-RU" b="1" dirty="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6" name="Полилиния 5" descr="Пустой контрастный блок">
            <a:extLst>
              <a:ext uri="{FF2B5EF4-FFF2-40B4-BE49-F238E27FC236}">
                <a16:creationId xmlns=""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246219" y="1157405"/>
            <a:ext cx="1905802" cy="1203158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6200000">
            <a:off x="6035039" y="14092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627146" y="1391593"/>
            <a:ext cx="11769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53</a:t>
            </a:r>
            <a:r>
              <a:rPr lang="ru-RU" sz="1400" dirty="0" smtClean="0">
                <a:cs typeface="Times New Roman" panose="02020603050405020304" pitchFamily="18" charset="0"/>
              </a:rPr>
              <a:t>% </a:t>
            </a:r>
            <a:endParaRPr lang="ru-RU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Ион">
  <a:themeElements>
    <a:clrScheme name="Другая 3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00B0F0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3175</TotalTime>
  <Words>1477</Words>
  <Application>Microsoft Office PowerPoint</Application>
  <PresentationFormat>Широкоэкранный</PresentationFormat>
  <Paragraphs>250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Century Gothic</vt:lpstr>
      <vt:lpstr>Segoe UI</vt:lpstr>
      <vt:lpstr>Segoe UI Black</vt:lpstr>
      <vt:lpstr>Simplified Arabic</vt:lpstr>
      <vt:lpstr>Symbol</vt:lpstr>
      <vt:lpstr>Times New Roman</vt:lpstr>
      <vt:lpstr>Wingdings</vt:lpstr>
      <vt:lpstr>Wingdings 2</vt:lpstr>
      <vt:lpstr>Wingdings 3</vt:lpstr>
      <vt:lpstr>HDOfficeLightV0</vt:lpstr>
      <vt:lpstr>1_HDOfficeLightV0</vt:lpstr>
      <vt:lpstr>Ион</vt:lpstr>
      <vt:lpstr>РАЗВИТИЕ ФИЗИЧЕСКОЙ КУЛЬТУРЫ И СПОРТА  В РЕСПУБЛИКИ БУРЯТИЯ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СПОРТИВНЫЙ РЕЗЕРВ РЕСПУБЛИКИ БУРЯТИЯ</vt:lpstr>
      <vt:lpstr>Презентация PowerPoint</vt:lpstr>
      <vt:lpstr>ЕДИНОВРЕМЕННЫЕ ГОСУДАРСТВЕННЫЕ СПОРТИВНЫЕ ПРЕМИИ</vt:lpstr>
      <vt:lpstr>ВФСК  «ГОТОВ К ТРУДУ И ОБОРОНЕ» РБ в рейтинге субъектов РФ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</vt:lpstr>
      <vt:lpstr>Презентация PowerPoint</vt:lpstr>
      <vt:lpstr>Презентация PowerPoint</vt:lpstr>
      <vt:lpstr>В НОЯБРЕ 2018 ГОДА ПРЕЗИДЕНТ РОССИИ ВЛАДИМИР ПУТИН ПОДПИСАЛ УКАЗ О ПЕРЕХОДЕ РЕСПУБЛИКИ БУРЯТИЯ ИЗ СОСТАВА СИБИРСКОГО  В ДАЛЬНЕВОСТОЧНЫЙ ФЕДЕРАЛЬНЫЙ ОКРУГ </vt:lpstr>
      <vt:lpstr>Презентация PowerPoint</vt:lpstr>
      <vt:lpstr>ПЛАН СОЦИАЛЬНОГО РАЗВИТИЯ  ЦЕНТРОВ ЭКОНОМИЧЕСКОГО РОСТА  РЕСПУБЛИКИ БУРЯТИЯ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Алексеевна</dc:creator>
  <cp:lastModifiedBy>Анастасия Алексеевна</cp:lastModifiedBy>
  <cp:revision>186</cp:revision>
  <cp:lastPrinted>2020-05-20T07:08:01Z</cp:lastPrinted>
  <dcterms:created xsi:type="dcterms:W3CDTF">2019-11-29T07:04:06Z</dcterms:created>
  <dcterms:modified xsi:type="dcterms:W3CDTF">2020-05-20T08:01:21Z</dcterms:modified>
</cp:coreProperties>
</file>