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5" r:id="rId1"/>
  </p:sldMasterIdLst>
  <p:notesMasterIdLst>
    <p:notesMasterId r:id="rId22"/>
  </p:notesMasterIdLst>
  <p:sldIdLst>
    <p:sldId id="256" r:id="rId2"/>
    <p:sldId id="329" r:id="rId3"/>
    <p:sldId id="320" r:id="rId4"/>
    <p:sldId id="338" r:id="rId5"/>
    <p:sldId id="339" r:id="rId6"/>
    <p:sldId id="319" r:id="rId7"/>
    <p:sldId id="330" r:id="rId8"/>
    <p:sldId id="308" r:id="rId9"/>
    <p:sldId id="274" r:id="rId10"/>
    <p:sldId id="300" r:id="rId11"/>
    <p:sldId id="279" r:id="rId12"/>
    <p:sldId id="278" r:id="rId13"/>
    <p:sldId id="344" r:id="rId14"/>
    <p:sldId id="340" r:id="rId15"/>
    <p:sldId id="341" r:id="rId16"/>
    <p:sldId id="342" r:id="rId17"/>
    <p:sldId id="343" r:id="rId18"/>
    <p:sldId id="346" r:id="rId19"/>
    <p:sldId id="311" r:id="rId20"/>
    <p:sldId id="33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96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B5690-78D1-1144-A3FF-D612446439A7}" type="datetimeFigureOut">
              <a:rPr lang="ru-RU" smtClean="0"/>
              <a:pPr/>
              <a:t>03.06.2015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E8BB8-4405-7140-9DE1-D23CDC20C7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18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518" y="8685737"/>
            <a:ext cx="2972385" cy="4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6" tIns="43801" rIns="87606" bIns="4380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fld id="{6946B2B2-3BA4-CB48-A440-6FA6F39226B7}" type="slidenum">
              <a:rPr lang="ru-RU" sz="1100"/>
              <a:pPr algn="r" eaLnBrk="1" hangingPunct="1"/>
              <a:t>10</a:t>
            </a:fld>
            <a:endParaRPr lang="ru-RU" sz="11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>
                <a:latin typeface="Calibri" charset="0"/>
              </a:rPr>
              <a:t>СФУ – платформа для нового освоения Сибири и Арктики  через реализацию крупных национальных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224876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518" y="8685737"/>
            <a:ext cx="2972385" cy="4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6" tIns="43801" rIns="87606" bIns="4380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fld id="{416B76FA-13B7-804B-B4C2-F633F0561352}" type="slidenum">
              <a:rPr lang="ru-RU" sz="1100"/>
              <a:pPr algn="r" eaLnBrk="1" hangingPunct="1"/>
              <a:t>11</a:t>
            </a:fld>
            <a:endParaRPr lang="ru-RU" sz="1100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>
                <a:latin typeface="Calibri" charset="0"/>
              </a:rPr>
              <a:t>СФУ – платформа для нового освоения Сибири и Арктики  через реализацию крупных национальных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321077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518" y="8685737"/>
            <a:ext cx="2972385" cy="4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6" tIns="43801" rIns="87606" bIns="4380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fld id="{D09BB89E-6362-C14A-848C-E61913B7357C}" type="slidenum">
              <a:rPr lang="ru-RU" sz="1100"/>
              <a:pPr algn="r" eaLnBrk="1" hangingPunct="1"/>
              <a:t>12</a:t>
            </a:fld>
            <a:endParaRPr lang="ru-RU" sz="1100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>
                <a:latin typeface="Calibri" charset="0"/>
              </a:rPr>
              <a:t>СФУ – платформа для нового освоения Сибири и Арктики  через реализацию крупных национальных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4087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518" y="8685737"/>
            <a:ext cx="2972385" cy="4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6" tIns="43801" rIns="87606" bIns="4380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fld id="{B01B8C49-7F9C-6641-9428-F2A01C3BDA9A}" type="slidenum">
              <a:rPr lang="ru-RU" sz="1100"/>
              <a:pPr algn="r" eaLnBrk="1" hangingPunct="1"/>
              <a:t>18</a:t>
            </a:fld>
            <a:endParaRPr lang="ru-RU" sz="11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5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6/3/2015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6/3/2015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3A18F4-33C3-445B-924C-31108C51719C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азван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416D63-31BF-4B94-B6C5-E20B2C63F515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June 3, 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ctrTitle"/>
          </p:nvPr>
        </p:nvSpPr>
        <p:spPr>
          <a:xfrm>
            <a:off x="714703" y="3247000"/>
            <a:ext cx="7756633" cy="9847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Деревня Всемирной зимней Универсиады 2019 года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 г.Красноярске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Название 8"/>
          <p:cNvSpPr txBox="1">
            <a:spLocks/>
          </p:cNvSpPr>
          <p:nvPr/>
        </p:nvSpPr>
        <p:spPr>
          <a:xfrm>
            <a:off x="1316251" y="5587937"/>
            <a:ext cx="6728795" cy="989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harcoal CY"/>
                <a:cs typeface="Charcoal CY"/>
              </a:rPr>
              <a:t>03.06.2015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harcoal CY"/>
                <a:cs typeface="Charcoal CY"/>
              </a:rPr>
              <a:t>г. Красноярск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harcoal CY"/>
                <a:cs typeface="Charcoal CY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harcoal CY"/>
              <a:cs typeface="Charcoal CY"/>
            </a:endParaRPr>
          </a:p>
        </p:txBody>
      </p:sp>
      <p:pic>
        <p:nvPicPr>
          <p:cNvPr id="4" name="Picture 2" descr="C:\Users\User\Desktop\УНИВЕРСИАДА\ЛОГО 2019\Лент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7" y="175489"/>
            <a:ext cx="8807668" cy="174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1910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60" y="893369"/>
            <a:ext cx="8741270" cy="543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ая выноска 19"/>
          <p:cNvSpPr>
            <a:spLocks noChangeArrowheads="1"/>
          </p:cNvSpPr>
          <p:nvPr/>
        </p:nvSpPr>
        <p:spPr bwMode="auto">
          <a:xfrm>
            <a:off x="87923" y="44451"/>
            <a:ext cx="1518138" cy="1439863"/>
          </a:xfrm>
          <a:prstGeom prst="wedgeRectCallout">
            <a:avLst>
              <a:gd name="adj1" fmla="val 4245"/>
              <a:gd name="adj2" fmla="val 83737"/>
            </a:avLst>
          </a:prstGeom>
          <a:solidFill>
            <a:srgbClr val="B7C6D1">
              <a:alpha val="70195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196" name="Прямоугольная выноска 19"/>
          <p:cNvSpPr>
            <a:spLocks noChangeArrowheads="1"/>
          </p:cNvSpPr>
          <p:nvPr/>
        </p:nvSpPr>
        <p:spPr bwMode="auto">
          <a:xfrm>
            <a:off x="1647093" y="44451"/>
            <a:ext cx="2499606" cy="1439863"/>
          </a:xfrm>
          <a:prstGeom prst="wedgeRectCallout">
            <a:avLst>
              <a:gd name="adj1" fmla="val -53035"/>
              <a:gd name="adj2" fmla="val 110934"/>
            </a:avLst>
          </a:prstGeom>
          <a:solidFill>
            <a:srgbClr val="B7C6D1">
              <a:alpha val="70979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197" name="Прямоугольная выноска 19"/>
          <p:cNvSpPr>
            <a:spLocks noChangeArrowheads="1"/>
          </p:cNvSpPr>
          <p:nvPr/>
        </p:nvSpPr>
        <p:spPr bwMode="auto">
          <a:xfrm>
            <a:off x="4506058" y="44451"/>
            <a:ext cx="1861039" cy="1439863"/>
          </a:xfrm>
          <a:prstGeom prst="wedgeRectCallout">
            <a:avLst>
              <a:gd name="adj1" fmla="val -46193"/>
              <a:gd name="adj2" fmla="val 73226"/>
            </a:avLst>
          </a:prstGeom>
          <a:solidFill>
            <a:srgbClr val="B7C6D1">
              <a:alpha val="70195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8198" name="Picture 3" descr="C:\Documents and Settings\Стасюк\Мои документы\СФУ\УНИВЕРСИТЕТСКИЙ\КАРТИНК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44" y="117476"/>
            <a:ext cx="167347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4748758" y="994841"/>
            <a:ext cx="153075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/>
          <a:lstStyle/>
          <a:p>
            <a:endParaRPr lang="ru-RU" sz="1500" b="1" dirty="0"/>
          </a:p>
          <a:p>
            <a:pPr algn="ctr"/>
            <a:r>
              <a:rPr lang="ru-RU" sz="1000" b="1" dirty="0"/>
              <a:t>Комплекс </a:t>
            </a:r>
            <a:r>
              <a:rPr lang="ru-RU" sz="1000" b="1" dirty="0" smtClean="0"/>
              <a:t>«</a:t>
            </a:r>
            <a:r>
              <a:rPr lang="ru-RU" sz="1000" b="1" dirty="0"/>
              <a:t>Университетский»</a:t>
            </a:r>
          </a:p>
          <a:p>
            <a:endParaRPr lang="ru-RU" sz="1400" b="1" dirty="0"/>
          </a:p>
        </p:txBody>
      </p:sp>
      <p:sp>
        <p:nvSpPr>
          <p:cNvPr id="6158" name="Rectangle 2"/>
          <p:cNvSpPr>
            <a:spLocks noChangeArrowheads="1"/>
          </p:cNvSpPr>
          <p:nvPr/>
        </p:nvSpPr>
        <p:spPr bwMode="auto">
          <a:xfrm>
            <a:off x="6950929" y="5519476"/>
            <a:ext cx="1994388" cy="8651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anchor="ctr"/>
          <a:lstStyle/>
          <a:p>
            <a:pPr algn="ctr"/>
            <a:endParaRPr lang="ru-RU" sz="1200" b="1" dirty="0">
              <a:solidFill>
                <a:srgbClr val="4B5064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4B5064"/>
                </a:solidFill>
              </a:rPr>
              <a:t>АТЛЕТИЧЕСКАЯ ДЕРЕВНЯ </a:t>
            </a:r>
            <a:endParaRPr lang="ru-RU" sz="1600" b="1" dirty="0">
              <a:solidFill>
                <a:srgbClr val="4B5064"/>
              </a:solidFill>
            </a:endParaRPr>
          </a:p>
          <a:p>
            <a:pPr algn="ctr"/>
            <a:r>
              <a:rPr lang="ru-RU" sz="1600" b="1" dirty="0">
                <a:solidFill>
                  <a:srgbClr val="4B5064"/>
                </a:solidFill>
              </a:rPr>
              <a:t>УНИВЕРСИАДЫ</a:t>
            </a:r>
          </a:p>
          <a:p>
            <a:endParaRPr lang="ru-RU" sz="1400" b="1" dirty="0">
              <a:solidFill>
                <a:srgbClr val="4B5064"/>
              </a:solidFill>
            </a:endParaRPr>
          </a:p>
        </p:txBody>
      </p:sp>
      <p:sp>
        <p:nvSpPr>
          <p:cNvPr id="8202" name="Прямоугольная выноска 19"/>
          <p:cNvSpPr>
            <a:spLocks noChangeArrowheads="1"/>
          </p:cNvSpPr>
          <p:nvPr/>
        </p:nvSpPr>
        <p:spPr bwMode="auto">
          <a:xfrm>
            <a:off x="1647092" y="5518150"/>
            <a:ext cx="1436077" cy="1296988"/>
          </a:xfrm>
          <a:prstGeom prst="wedgeRectCallout">
            <a:avLst>
              <a:gd name="adj1" fmla="val 12007"/>
              <a:gd name="adj2" fmla="val -167904"/>
            </a:avLst>
          </a:prstGeom>
          <a:solidFill>
            <a:srgbClr val="B7C6D1">
              <a:alpha val="72940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8203" name="Picture 4" descr="C:\Documents and Settings\Y44501\Мои документы\Документы\СФУ\Презентации\ФЕВРАЛЬ 2011\ИНГ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66" y="5591175"/>
            <a:ext cx="133643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1513743" y="6526213"/>
            <a:ext cx="1733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/>
          <a:lstStyle/>
          <a:p>
            <a:pPr algn="ctr"/>
            <a:r>
              <a:rPr lang="ru-RU" sz="1100" b="1" dirty="0"/>
              <a:t>Институт Нефти</a:t>
            </a:r>
          </a:p>
          <a:p>
            <a:pPr algn="ctr"/>
            <a:r>
              <a:rPr lang="ru-RU" sz="1100" b="1" dirty="0"/>
              <a:t> и газа СФУ</a:t>
            </a:r>
          </a:p>
          <a:p>
            <a:endParaRPr lang="ru-RU" sz="1400" b="1" dirty="0"/>
          </a:p>
        </p:txBody>
      </p:sp>
      <p:sp>
        <p:nvSpPr>
          <p:cNvPr id="8205" name="Прямоугольная выноска 32"/>
          <p:cNvSpPr>
            <a:spLocks noChangeArrowheads="1"/>
          </p:cNvSpPr>
          <p:nvPr/>
        </p:nvSpPr>
        <p:spPr bwMode="auto">
          <a:xfrm>
            <a:off x="6433039" y="44451"/>
            <a:ext cx="2658208" cy="1439863"/>
          </a:xfrm>
          <a:prstGeom prst="wedgeRectCallout">
            <a:avLst>
              <a:gd name="adj1" fmla="val -56460"/>
              <a:gd name="adj2" fmla="val 63437"/>
            </a:avLst>
          </a:prstGeom>
          <a:solidFill>
            <a:srgbClr val="B7C6D1">
              <a:alpha val="54901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67096" y="1196976"/>
            <a:ext cx="292490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Комплекс общежитий </a:t>
            </a:r>
            <a:r>
              <a:rPr lang="ru-RU" sz="1200" b="1" dirty="0" smtClean="0"/>
              <a:t>№1,2</a:t>
            </a:r>
            <a:endParaRPr lang="ru-RU" sz="1200" dirty="0"/>
          </a:p>
        </p:txBody>
      </p:sp>
      <p:pic>
        <p:nvPicPr>
          <p:cNvPr id="8207" name="Picture 27" descr="C:\Users\Стасюк В А\Documents\СВА\СФУ\ФОТО СФУ\2014\В МОСКВУ\Комплекс общежитий №2\IMAG06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1" y="115888"/>
            <a:ext cx="252632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ая выноска 19"/>
          <p:cNvSpPr>
            <a:spLocks noChangeArrowheads="1"/>
          </p:cNvSpPr>
          <p:nvPr/>
        </p:nvSpPr>
        <p:spPr bwMode="auto">
          <a:xfrm>
            <a:off x="3175489" y="5516564"/>
            <a:ext cx="1330569" cy="1296987"/>
          </a:xfrm>
          <a:prstGeom prst="wedgeRectCallout">
            <a:avLst>
              <a:gd name="adj1" fmla="val -52008"/>
              <a:gd name="adj2" fmla="val -116683"/>
            </a:avLst>
          </a:prstGeom>
          <a:solidFill>
            <a:srgbClr val="B7C6D1">
              <a:alpha val="72940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8209" name="Picture 4" descr="C:\Users\Администратор\Downloads\y_12496f9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97" y="5549901"/>
            <a:ext cx="1195754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2"/>
          <p:cNvSpPr>
            <a:spLocks noChangeArrowheads="1"/>
          </p:cNvSpPr>
          <p:nvPr/>
        </p:nvSpPr>
        <p:spPr bwMode="auto">
          <a:xfrm>
            <a:off x="3203331" y="6224589"/>
            <a:ext cx="1329104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/>
          <a:lstStyle/>
          <a:p>
            <a:endParaRPr lang="ru-RU" sz="1500" b="1" dirty="0"/>
          </a:p>
          <a:p>
            <a:pPr algn="ctr"/>
            <a:r>
              <a:rPr lang="ru-RU" sz="1100" b="1" dirty="0"/>
              <a:t>Учебный </a:t>
            </a:r>
            <a:r>
              <a:rPr lang="ru-RU" sz="1100" b="1" dirty="0" smtClean="0"/>
              <a:t>корпус А</a:t>
            </a:r>
            <a:endParaRPr lang="ru-RU" sz="1100" b="1" dirty="0"/>
          </a:p>
          <a:p>
            <a:endParaRPr lang="ru-RU" sz="1400" b="1" dirty="0"/>
          </a:p>
        </p:txBody>
      </p:sp>
      <p:sp>
        <p:nvSpPr>
          <p:cNvPr id="8211" name="Прямоугольник 17"/>
          <p:cNvSpPr>
            <a:spLocks noChangeArrowheads="1"/>
          </p:cNvSpPr>
          <p:nvPr/>
        </p:nvSpPr>
        <p:spPr bwMode="auto">
          <a:xfrm>
            <a:off x="118697" y="1048999"/>
            <a:ext cx="148736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 b="1" dirty="0"/>
              <a:t>Медицинский центр</a:t>
            </a:r>
          </a:p>
        </p:txBody>
      </p:sp>
      <p:pic>
        <p:nvPicPr>
          <p:cNvPr id="8212" name="Picture 2" descr="C:\Users\Стасюк В А\Documents\СВА\СФУ\ПРЕЗЕНТАЦИИ\2014\многофункциональный 2014\для алены\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38" y="115889"/>
            <a:ext cx="247616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445084" y="1028700"/>
            <a:ext cx="292490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Многофункциональный комплекс СФУ</a:t>
            </a:r>
            <a:endParaRPr lang="ru-RU" sz="1200" dirty="0"/>
          </a:p>
        </p:txBody>
      </p:sp>
      <p:sp>
        <p:nvSpPr>
          <p:cNvPr id="8214" name="Прямоугольная выноска 19"/>
          <p:cNvSpPr>
            <a:spLocks noChangeArrowheads="1"/>
          </p:cNvSpPr>
          <p:nvPr/>
        </p:nvSpPr>
        <p:spPr bwMode="auto">
          <a:xfrm>
            <a:off x="118697" y="5516564"/>
            <a:ext cx="1462454" cy="1296987"/>
          </a:xfrm>
          <a:prstGeom prst="wedgeRectCallout">
            <a:avLst>
              <a:gd name="adj1" fmla="val 55934"/>
              <a:gd name="adj2" fmla="val -201630"/>
            </a:avLst>
          </a:prstGeom>
          <a:solidFill>
            <a:srgbClr val="B7C6D1">
              <a:alpha val="70195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8215" name="Picture 32" descr="C:\Users\Стасюк В А\Documents\СВА\СФУ\ФОТО СФУ\2014\01.10.14 площадки ПЕРЬЯ и МФЦ\ОЦ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6" y="5551488"/>
            <a:ext cx="140090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Прямоугольник 17"/>
          <p:cNvSpPr>
            <a:spLocks noChangeArrowheads="1"/>
          </p:cNvSpPr>
          <p:nvPr/>
        </p:nvSpPr>
        <p:spPr bwMode="auto">
          <a:xfrm>
            <a:off x="149470" y="6357938"/>
            <a:ext cx="143314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 b="1" dirty="0"/>
              <a:t>Общественный центр СФУ</a:t>
            </a:r>
          </a:p>
        </p:txBody>
      </p:sp>
      <p:pic>
        <p:nvPicPr>
          <p:cNvPr id="8217" name="Picture 2" descr="C:\Users\Стасюк В А\Documents\СВА\СФУ\ПОЛИКЛИНИКА\МЕД ЦЕНТР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5" y="127984"/>
            <a:ext cx="139797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Прямоугольная выноска 19"/>
          <p:cNvSpPr>
            <a:spLocks noChangeArrowheads="1"/>
          </p:cNvSpPr>
          <p:nvPr/>
        </p:nvSpPr>
        <p:spPr bwMode="auto">
          <a:xfrm>
            <a:off x="4572000" y="5516564"/>
            <a:ext cx="1396512" cy="1296987"/>
          </a:xfrm>
          <a:prstGeom prst="wedgeRectCallout">
            <a:avLst>
              <a:gd name="adj1" fmla="val 56867"/>
              <a:gd name="adj2" fmla="val -109203"/>
            </a:avLst>
          </a:prstGeom>
          <a:solidFill>
            <a:srgbClr val="B7C6D1">
              <a:alpha val="72940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8219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43" y="5570538"/>
            <a:ext cx="12631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Прямоугольник 17"/>
          <p:cNvSpPr>
            <a:spLocks noChangeArrowheads="1"/>
          </p:cNvSpPr>
          <p:nvPr/>
        </p:nvSpPr>
        <p:spPr bwMode="auto">
          <a:xfrm>
            <a:off x="4547089" y="6551614"/>
            <a:ext cx="148736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 b="1" dirty="0"/>
              <a:t>Библиотека СФУ</a:t>
            </a:r>
          </a:p>
        </p:txBody>
      </p:sp>
      <p:sp>
        <p:nvSpPr>
          <p:cNvPr id="29" name="TextBox 28"/>
          <p:cNvSpPr txBox="1"/>
          <p:nvPr/>
        </p:nvSpPr>
        <p:spPr>
          <a:xfrm rot="19492032">
            <a:off x="6425666" y="3109102"/>
            <a:ext cx="197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пр. Свободный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70436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76" y="1531088"/>
            <a:ext cx="8735407" cy="48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1577" y="494345"/>
            <a:ext cx="4586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Атлетическая деревня</a:t>
            </a:r>
          </a:p>
        </p:txBody>
      </p:sp>
      <p:pic>
        <p:nvPicPr>
          <p:cNvPr id="8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944136" y="4731471"/>
            <a:ext cx="3011814" cy="16212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anchor="ctr"/>
          <a:lstStyle/>
          <a:p>
            <a:r>
              <a:rPr lang="ru-RU" sz="1600" b="1" dirty="0" smtClean="0">
                <a:solidFill>
                  <a:srgbClr val="4B5064"/>
                </a:solidFill>
              </a:rPr>
              <a:t>Три новых объекта: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4B5064"/>
                </a:solidFill>
              </a:rPr>
              <a:t> Медицинский центр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4B5064"/>
                </a:solidFill>
              </a:rPr>
              <a:t> Многофункциональный комплекс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4B5064"/>
                </a:solidFill>
              </a:rPr>
              <a:t> Жилой комплекс «Университетский»</a:t>
            </a:r>
            <a:endParaRPr lang="ru-RU" sz="1400" b="1" dirty="0">
              <a:solidFill>
                <a:srgbClr val="4B5064"/>
              </a:solidFill>
            </a:endParaRPr>
          </a:p>
        </p:txBody>
      </p:sp>
      <p:pic>
        <p:nvPicPr>
          <p:cNvPr id="6" name="Picture 12" descr="SFU Logo коп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ая выноска 19"/>
          <p:cNvSpPr>
            <a:spLocks noChangeArrowheads="1"/>
          </p:cNvSpPr>
          <p:nvPr/>
        </p:nvSpPr>
        <p:spPr bwMode="auto">
          <a:xfrm>
            <a:off x="206575" y="5422605"/>
            <a:ext cx="2015629" cy="930157"/>
          </a:xfrm>
          <a:prstGeom prst="wedgeRectCallout">
            <a:avLst>
              <a:gd name="adj1" fmla="val 63883"/>
              <a:gd name="adj2" fmla="val -116580"/>
            </a:avLst>
          </a:prstGeom>
          <a:solidFill>
            <a:srgbClr val="B7C6D1">
              <a:alpha val="70195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/>
              <a:t>Главный вход в Атлетическую Деревню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86625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573616"/>
            <a:ext cx="8752484" cy="481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97701" y="473080"/>
            <a:ext cx="4519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Атлетическая деревня</a:t>
            </a:r>
          </a:p>
        </p:txBody>
      </p:sp>
      <p:pic>
        <p:nvPicPr>
          <p:cNvPr id="7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FU Logo коп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8" y="3310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2751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826" y="3087707"/>
            <a:ext cx="6014046" cy="319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Главный аккредитационный центр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 для прохождения аккредитации членами официальных делегаций НФСС</a:t>
            </a:r>
          </a:p>
          <a:p>
            <a:pPr lvl="1"/>
            <a:r>
              <a:rPr lang="ru-RU" dirty="0" smtClean="0"/>
              <a:t>Зона приветствия участников</a:t>
            </a:r>
            <a:endParaRPr lang="ru-RU" sz="2400" dirty="0" smtClean="0"/>
          </a:p>
          <a:p>
            <a:pPr lvl="1"/>
            <a:r>
              <a:rPr lang="ru-RU" dirty="0" smtClean="0"/>
              <a:t>Зона сверки и обработки данных</a:t>
            </a:r>
            <a:endParaRPr lang="ru-RU" sz="2400" dirty="0" smtClean="0"/>
          </a:p>
          <a:p>
            <a:pPr lvl="1"/>
            <a:r>
              <a:rPr lang="ru-RU" dirty="0" smtClean="0"/>
              <a:t>Зона ожидания делегаций</a:t>
            </a:r>
            <a:endParaRPr lang="ru-RU" sz="2400" dirty="0" smtClean="0"/>
          </a:p>
          <a:p>
            <a:pPr lvl="1"/>
            <a:r>
              <a:rPr lang="ru-RU" dirty="0" smtClean="0"/>
              <a:t>Зона расчёта взносов</a:t>
            </a:r>
            <a:endParaRPr lang="ru-RU" sz="2400" dirty="0" smtClean="0"/>
          </a:p>
          <a:p>
            <a:pPr lvl="1"/>
            <a:r>
              <a:rPr lang="ru-RU" dirty="0" smtClean="0"/>
              <a:t>Офис УФМС</a:t>
            </a:r>
          </a:p>
          <a:p>
            <a:r>
              <a:rPr lang="ru-RU" dirty="0" smtClean="0"/>
              <a:t>Сервисы:</a:t>
            </a:r>
          </a:p>
          <a:p>
            <a:pPr lvl="1"/>
            <a:r>
              <a:rPr lang="ru-RU" dirty="0" smtClean="0"/>
              <a:t>Услуги аккредитации</a:t>
            </a:r>
          </a:p>
          <a:p>
            <a:pPr lvl="1"/>
            <a:endParaRPr lang="ru-RU" dirty="0"/>
          </a:p>
        </p:txBody>
      </p:sp>
      <p:pic>
        <p:nvPicPr>
          <p:cNvPr id="5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FU Logo коп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40089" y="5950741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Международная зона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531" y="3083446"/>
            <a:ext cx="7070689" cy="32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Операционный центр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093" y="1388819"/>
            <a:ext cx="5152758" cy="4982414"/>
          </a:xfrm>
        </p:spPr>
        <p:txBody>
          <a:bodyPr>
            <a:normAutofit/>
          </a:bodyPr>
          <a:lstStyle/>
          <a:p>
            <a:r>
              <a:rPr lang="ru-RU" dirty="0" smtClean="0"/>
              <a:t>Штаб управления </a:t>
            </a:r>
          </a:p>
          <a:p>
            <a:r>
              <a:rPr lang="ru-RU" dirty="0" smtClean="0"/>
              <a:t>Конференц-зал – 280 человек</a:t>
            </a:r>
          </a:p>
          <a:p>
            <a:r>
              <a:rPr lang="ru-RU" dirty="0" smtClean="0"/>
              <a:t>Сервисы:</a:t>
            </a:r>
          </a:p>
          <a:p>
            <a:pPr lvl="1"/>
            <a:r>
              <a:rPr lang="ru-RU" dirty="0" smtClean="0"/>
              <a:t>Услуги фитнеса</a:t>
            </a:r>
          </a:p>
          <a:p>
            <a:pPr lvl="1"/>
            <a:r>
              <a:rPr lang="ru-RU" dirty="0" smtClean="0"/>
              <a:t>Услуги бронирования помещений</a:t>
            </a:r>
          </a:p>
          <a:p>
            <a:pPr lvl="1"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098" name="AutoShape 2" descr="https://apf.mail.ru/cgi-bin/readmsg/%D0%9C%D0%B5%D0%B4%D0%B8%D1%86%D0%B8%D0%BD%D1%81%D0%BA%D0%B8%D0%B9%20%D1%86%D0%B5%D0%BD%D1%82%D1%80.jpg?x-email=shorohovr%40mail.ru&amp;id=14332119670000000866%3B0%3B3&amp;mode=attachment&amp;channel&amp;bs=1387922&amp;bl=352387&amp;ct=image%2Fjpeg&amp;cn=%D0%9C%D0%B5%D0%B4%D0%B8%D1%86%D0%B8%D0%BD%D1%81%D0%BA%D0%B8%D0%B9%20%D1%86%D0%B5%D0%BD%D1%82%D1%80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2" descr="SFU Logo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40089" y="5950741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Международная зона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316" y="2327991"/>
            <a:ext cx="5548973" cy="400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Общественный центр СФУ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09" y="1419439"/>
            <a:ext cx="8229600" cy="490063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Международный информационный центр (МИЦ)</a:t>
            </a:r>
          </a:p>
          <a:p>
            <a:pPr lvl="1"/>
            <a:r>
              <a:rPr lang="ru-RU" dirty="0" smtClean="0"/>
              <a:t>Залы пресс-конференций и видеопрезентаций </a:t>
            </a:r>
          </a:p>
          <a:p>
            <a:pPr lvl="1"/>
            <a:r>
              <a:rPr lang="ru-RU" dirty="0" smtClean="0"/>
              <a:t>Спортивный информационный центр</a:t>
            </a:r>
          </a:p>
          <a:p>
            <a:pPr lvl="1"/>
            <a:r>
              <a:rPr lang="ru-RU" dirty="0" smtClean="0"/>
              <a:t>Главный информационный центр</a:t>
            </a:r>
          </a:p>
          <a:p>
            <a:pPr lvl="1"/>
            <a:r>
              <a:rPr lang="ru-RU" dirty="0" smtClean="0"/>
              <a:t>Магазин лицензионной продукции</a:t>
            </a:r>
          </a:p>
          <a:p>
            <a:pPr lvl="1"/>
            <a:r>
              <a:rPr lang="ru-RU" dirty="0" smtClean="0"/>
              <a:t>Пункт бронирования помещений</a:t>
            </a:r>
          </a:p>
          <a:p>
            <a:pPr lvl="1"/>
            <a:r>
              <a:rPr lang="ru-RU" dirty="0" smtClean="0"/>
              <a:t>Бизнес-центр</a:t>
            </a:r>
          </a:p>
          <a:p>
            <a:pPr lvl="1"/>
            <a:r>
              <a:rPr lang="ru-RU" dirty="0" smtClean="0"/>
              <a:t>Пункт </a:t>
            </a:r>
            <a:r>
              <a:rPr lang="en-US" dirty="0" smtClean="0"/>
              <a:t>Rate-card</a:t>
            </a:r>
            <a:endParaRPr lang="ru-RU" dirty="0" smtClean="0"/>
          </a:p>
          <a:p>
            <a:pPr lvl="1"/>
            <a:r>
              <a:rPr lang="ru-RU" dirty="0" smtClean="0"/>
              <a:t>Банк</a:t>
            </a:r>
            <a:endParaRPr lang="ru-RU" sz="2300" dirty="0" smtClean="0"/>
          </a:p>
          <a:p>
            <a:pPr lvl="1"/>
            <a:r>
              <a:rPr lang="ru-RU" sz="2300" dirty="0" smtClean="0"/>
              <a:t>Бюро пропусков</a:t>
            </a:r>
          </a:p>
          <a:p>
            <a:pPr lvl="1"/>
            <a:r>
              <a:rPr lang="ru-RU" sz="2300" dirty="0" smtClean="0"/>
              <a:t>Стойка потерь и находок</a:t>
            </a:r>
          </a:p>
          <a:p>
            <a:r>
              <a:rPr lang="ru-RU" sz="2900" dirty="0" smtClean="0"/>
              <a:t>Конференц-зал – 680  человек</a:t>
            </a:r>
          </a:p>
        </p:txBody>
      </p:sp>
      <p:sp>
        <p:nvSpPr>
          <p:cNvPr id="3074" name="AutoShape 2" descr="https://apf.mail.ru/cgi-bin/readmsg/%D0%9E%D0%B1%D1%89%D0%B5%D1%81%D1%82%D0%B2%D0%B5%D0%BD%D0%BD%D1%8B%D0%B9%20%D1%86%D0%B5%D0%BD%D1%82%D1%80.jpg?id=14332119670000000866%3B0%3B4&amp;x-email=shorohovr%40mail.ru&amp;exif=1&amp;bs=1727688&amp;bl=301066&amp;ct=image%2Fjpeg&amp;cn=%D0%9E%D0%B1%D1%89%D0%B5%D1%81%D1%82%D0%B2%D0%B5%D0%BD%D0%BD%D1%8B%D0%B9%20%D1%86%D0%B5%D0%BD%D1%82%D1%8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FU Logo коп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40089" y="5950741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Международная зона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578" y="2913322"/>
            <a:ext cx="7550728" cy="347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пункт 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600200"/>
            <a:ext cx="5286412" cy="4525963"/>
          </a:xfrm>
        </p:spPr>
        <p:txBody>
          <a:bodyPr/>
          <a:lstStyle/>
          <a:p>
            <a:r>
              <a:rPr lang="ru-RU" dirty="0" smtClean="0"/>
              <a:t>Вместимость – 700 мест</a:t>
            </a:r>
          </a:p>
          <a:p>
            <a:r>
              <a:rPr lang="ru-RU" dirty="0" smtClean="0"/>
              <a:t>Год ввода в эксплуатацию – 2018</a:t>
            </a:r>
          </a:p>
          <a:p>
            <a:r>
              <a:rPr lang="ru-RU" dirty="0" smtClean="0"/>
              <a:t>Сервисы:</a:t>
            </a:r>
          </a:p>
          <a:p>
            <a:pPr lvl="1"/>
            <a:r>
              <a:rPr lang="ru-RU" dirty="0" smtClean="0"/>
              <a:t>Услуги питания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FU Logo коп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29106" y="5950741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Международная зона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465" y="3285477"/>
            <a:ext cx="6209427" cy="306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843" y="1398173"/>
            <a:ext cx="775114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Численность персонала – 197 человек</a:t>
            </a:r>
          </a:p>
          <a:p>
            <a:r>
              <a:rPr lang="ru-RU" dirty="0" smtClean="0"/>
              <a:t>400 посещений в смену</a:t>
            </a:r>
          </a:p>
          <a:p>
            <a:r>
              <a:rPr lang="ru-RU" dirty="0" smtClean="0"/>
              <a:t>Сервисы:</a:t>
            </a:r>
          </a:p>
          <a:p>
            <a:pPr lvl="1"/>
            <a:r>
              <a:rPr lang="ru-RU" dirty="0" smtClean="0"/>
              <a:t>Оказание первичной медицинской помощи</a:t>
            </a:r>
          </a:p>
          <a:p>
            <a:pPr lvl="1"/>
            <a:r>
              <a:rPr lang="ru-RU" dirty="0" smtClean="0"/>
              <a:t>Допинг-контроль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12436" y="79738"/>
            <a:ext cx="8534400" cy="758952"/>
          </a:xfrm>
        </p:spPr>
        <p:txBody>
          <a:bodyPr/>
          <a:lstStyle/>
          <a:p>
            <a:r>
              <a:rPr lang="ru-RU" dirty="0" smtClean="0"/>
              <a:t>Медицинский центр</a:t>
            </a:r>
            <a:endParaRPr lang="ru-RU" dirty="0"/>
          </a:p>
        </p:txBody>
      </p:sp>
      <p:pic>
        <p:nvPicPr>
          <p:cNvPr id="11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SFU Logo коп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40089" y="5950741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Международная зона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10" y="2688128"/>
            <a:ext cx="8790352" cy="372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ая выноска 19"/>
          <p:cNvSpPr>
            <a:spLocks noChangeArrowheads="1"/>
          </p:cNvSpPr>
          <p:nvPr/>
        </p:nvSpPr>
        <p:spPr bwMode="auto">
          <a:xfrm>
            <a:off x="252047" y="115889"/>
            <a:ext cx="8707315" cy="2376487"/>
          </a:xfrm>
          <a:prstGeom prst="wedgeRectCallout">
            <a:avLst>
              <a:gd name="adj1" fmla="val -14418"/>
              <a:gd name="adj2" fmla="val 98069"/>
            </a:avLst>
          </a:prstGeom>
          <a:solidFill>
            <a:srgbClr val="B7C6D1">
              <a:alpha val="70195"/>
            </a:srgbClr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293" name="Picture 3" descr="C:\Documents and Settings\Стасюк\Мои документы\СФУ\УНИВЕРСИТЕТСКИЙ\КАРТИНК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204789"/>
            <a:ext cx="2592266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252046" y="2133601"/>
            <a:ext cx="8639908" cy="431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54000" rIns="54000" anchor="ctr"/>
          <a:lstStyle/>
          <a:p>
            <a:pPr marL="45720" indent="0" algn="ctr">
              <a:buNone/>
            </a:pPr>
            <a:r>
              <a:rPr lang="ru-RU" sz="2400" dirty="0">
                <a:solidFill>
                  <a:srgbClr val="FFFFFF"/>
                </a:solidFill>
              </a:rPr>
              <a:t>Жилой комплекс «Университетский</a:t>
            </a:r>
            <a:r>
              <a:rPr lang="ru-RU" sz="2400" dirty="0" smtClean="0">
                <a:solidFill>
                  <a:srgbClr val="FFFFFF"/>
                </a:solidFill>
              </a:rPr>
              <a:t>»</a:t>
            </a: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12295" name="Picture 2" descr="C:\Users\Стасюк В А\Documents\СВА\СФУ\УНИВЕРСИТЕТСКИЙ\Университетский\ТОЧКА 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6" y="188914"/>
            <a:ext cx="2392974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C:\Users\Стасюк В А\Documents\СВА\СФУ\УНИВЕРСИТЕТСКИЙ\Университетский\ТОЧКА 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31" y="188914"/>
            <a:ext cx="2392974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373" y="4925935"/>
            <a:ext cx="3309629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Три здания по 18 этажей</a:t>
            </a:r>
          </a:p>
          <a:p>
            <a:r>
              <a:rPr lang="ru-RU" dirty="0"/>
              <a:t>540 квартир</a:t>
            </a:r>
          </a:p>
          <a:p>
            <a:r>
              <a:rPr lang="ru-RU" dirty="0"/>
              <a:t>Общая вместимость </a:t>
            </a:r>
            <a:r>
              <a:rPr lang="ru-RU" dirty="0" smtClean="0"/>
              <a:t>– 1300 </a:t>
            </a:r>
            <a:r>
              <a:rPr lang="ru-RU" dirty="0"/>
              <a:t>человек</a:t>
            </a:r>
          </a:p>
          <a:p>
            <a:r>
              <a:rPr lang="ru-RU" dirty="0"/>
              <a:t>Оборудованные </a:t>
            </a:r>
            <a:r>
              <a:rPr lang="ru-RU" dirty="0" smtClean="0"/>
              <a:t>переходы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74961" y="6044564"/>
            <a:ext cx="19807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Жилая 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965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68" y="1967774"/>
            <a:ext cx="8752484" cy="439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610822">
            <a:off x="1381179" y="3101246"/>
            <a:ext cx="22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ул. </a:t>
            </a:r>
            <a:r>
              <a:rPr lang="ru-RU" dirty="0" err="1" smtClean="0"/>
              <a:t>Ак.Киренского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78286" y="1290020"/>
            <a:ext cx="310847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Три 17-этажных здания</a:t>
            </a:r>
          </a:p>
          <a:p>
            <a:r>
              <a:rPr lang="ru-RU" dirty="0" smtClean="0"/>
              <a:t>Учебно-административный блок</a:t>
            </a:r>
            <a:endParaRPr lang="ru-RU" dirty="0"/>
          </a:p>
          <a:p>
            <a:r>
              <a:rPr lang="ru-RU" dirty="0" smtClean="0"/>
              <a:t>Общая </a:t>
            </a:r>
            <a:r>
              <a:rPr lang="ru-RU" dirty="0"/>
              <a:t>вместимость </a:t>
            </a:r>
            <a:r>
              <a:rPr lang="ru-RU" dirty="0" smtClean="0"/>
              <a:t>– 1800 человек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80424" y="111637"/>
            <a:ext cx="5667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Резиденция волонтеров. Жилой комплекс «Перья»</a:t>
            </a:r>
            <a:endParaRPr lang="ru-RU" sz="3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SFU Logo коп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974961" y="5980766"/>
            <a:ext cx="19807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Жилая 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3193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67" y="388886"/>
            <a:ext cx="6366586" cy="54611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Миссия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260725"/>
            <a:ext cx="8503920" cy="307685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Миссия Деревни Универсиады-2019 </a:t>
            </a:r>
            <a:r>
              <a:rPr lang="ru-RU" sz="2800" b="1" dirty="0" smtClean="0">
                <a:solidFill>
                  <a:srgbClr val="0070C0"/>
                </a:solidFill>
              </a:rPr>
              <a:t>– </a:t>
            </a:r>
          </a:p>
          <a:p>
            <a:pPr lvl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предоставление спортивным делегациям максимально комфортных условий проживания и отдыха при соблюдении достаточных норм безопасности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FU Logo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SFU Logo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96962" y="3005959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СПАСИБО  ЗА ВНИМАНИЕ!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577" y="228601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Основные требования</a:t>
            </a:r>
            <a:endParaRPr lang="ru-RU" sz="28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82292" y="1660632"/>
            <a:ext cx="8229600" cy="451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3200" dirty="0" smtClean="0"/>
              <a:t>Общая вместимость – минимум </a:t>
            </a:r>
            <a:r>
              <a:rPr lang="ru-RU" sz="3200" b="1" dirty="0" smtClean="0">
                <a:solidFill>
                  <a:srgbClr val="0070C0"/>
                </a:solidFill>
              </a:rPr>
              <a:t>3000</a:t>
            </a:r>
            <a:r>
              <a:rPr lang="ru-RU" sz="3200" dirty="0" smtClean="0"/>
              <a:t> человек</a:t>
            </a:r>
          </a:p>
          <a:p>
            <a:pPr marL="342900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2-3</a:t>
            </a:r>
            <a:r>
              <a:rPr lang="ru-RU" sz="3200" dirty="0" smtClean="0"/>
              <a:t>-х местное размещение (</a:t>
            </a:r>
            <a:r>
              <a:rPr lang="en-US" sz="3200" dirty="0" smtClean="0"/>
              <a:t>min</a:t>
            </a:r>
            <a:r>
              <a:rPr lang="ru-RU" sz="3200" dirty="0" smtClean="0"/>
              <a:t>.</a:t>
            </a:r>
            <a:r>
              <a:rPr lang="ru-RU" sz="3200" b="1" dirty="0" smtClean="0">
                <a:solidFill>
                  <a:srgbClr val="0070C0"/>
                </a:solidFill>
              </a:rPr>
              <a:t>7 </a:t>
            </a:r>
            <a:r>
              <a:rPr lang="ru-RU" sz="3200" dirty="0" smtClean="0"/>
              <a:t>кв.м)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Начало работы - минимум за 5 дней до соревнований,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окончание -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дня после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Доступ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 часа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сутки</a:t>
            </a:r>
          </a:p>
          <a:p>
            <a:pPr marL="342900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3200" dirty="0" smtClean="0"/>
              <a:t>max </a:t>
            </a:r>
            <a:r>
              <a:rPr lang="en-US" sz="3200" b="1" dirty="0" smtClean="0">
                <a:solidFill>
                  <a:srgbClr val="0070C0"/>
                </a:solidFill>
              </a:rPr>
              <a:t>60-</a:t>
            </a:r>
            <a:r>
              <a:rPr lang="ru-RU" sz="3200" b="1" dirty="0" smtClean="0">
                <a:solidFill>
                  <a:srgbClr val="0070C0"/>
                </a:solidFill>
              </a:rPr>
              <a:t>мин</a:t>
            </a:r>
            <a:r>
              <a:rPr lang="ru-RU" sz="3200" dirty="0" smtClean="0"/>
              <a:t>. удаленность от спортивных объектов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3200" dirty="0" smtClean="0"/>
              <a:t>Наличие пункта питания минимум на </a:t>
            </a:r>
            <a:r>
              <a:rPr lang="ru-RU" sz="3200" b="1" dirty="0" smtClean="0">
                <a:solidFill>
                  <a:srgbClr val="0070C0"/>
                </a:solidFill>
              </a:rPr>
              <a:t>700 человек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Пропускной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режим</a:t>
            </a:r>
          </a:p>
          <a:p>
            <a:pPr marL="342900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/>
              <a:t>Выделение международной и жилой зоны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FU Logo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456" y="228600"/>
            <a:ext cx="6879265" cy="75895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Функциональное наполнение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Международный информационный центр</a:t>
            </a:r>
          </a:p>
          <a:p>
            <a:r>
              <a:rPr lang="ru-RU" dirty="0" smtClean="0"/>
              <a:t>Главный аккредитационный центр</a:t>
            </a:r>
          </a:p>
          <a:p>
            <a:r>
              <a:rPr lang="ru-RU" dirty="0" smtClean="0"/>
              <a:t>Операционный штаб</a:t>
            </a:r>
          </a:p>
          <a:p>
            <a:r>
              <a:rPr lang="ru-RU" dirty="0" smtClean="0"/>
              <a:t>Медицинский центр</a:t>
            </a:r>
          </a:p>
          <a:p>
            <a:r>
              <a:rPr lang="ru-RU" dirty="0" smtClean="0"/>
              <a:t>Ситуационный центр</a:t>
            </a:r>
          </a:p>
          <a:p>
            <a:r>
              <a:rPr lang="ru-RU" dirty="0" smtClean="0"/>
              <a:t>Главный пункт питания</a:t>
            </a:r>
          </a:p>
          <a:p>
            <a:r>
              <a:rPr lang="ru-RU" dirty="0" smtClean="0"/>
              <a:t>Зона протокольных мероприятий</a:t>
            </a:r>
            <a:endParaRPr lang="ru-RU" dirty="0"/>
          </a:p>
        </p:txBody>
      </p:sp>
      <p:pic>
        <p:nvPicPr>
          <p:cNvPr id="4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FU Logo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338" y="225189"/>
            <a:ext cx="6085489" cy="7589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Дополнительные сервисы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5310" y="1442968"/>
            <a:ext cx="4035973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Международная зона</a:t>
            </a:r>
          </a:p>
          <a:p>
            <a:r>
              <a:rPr lang="ru-RU" sz="2400" dirty="0" smtClean="0"/>
              <a:t>Аллея флагов</a:t>
            </a:r>
          </a:p>
          <a:p>
            <a:r>
              <a:rPr lang="ru-RU" sz="2400" dirty="0" smtClean="0"/>
              <a:t>Церемониальная площадь</a:t>
            </a:r>
          </a:p>
          <a:p>
            <a:r>
              <a:rPr lang="ru-RU" sz="2400" dirty="0" smtClean="0"/>
              <a:t>Парковочные карманы</a:t>
            </a:r>
          </a:p>
          <a:p>
            <a:r>
              <a:rPr lang="ru-RU" sz="2400" dirty="0" smtClean="0"/>
              <a:t>Навигация</a:t>
            </a:r>
          </a:p>
          <a:p>
            <a:r>
              <a:rPr lang="ru-RU" sz="2400" dirty="0" smtClean="0"/>
              <a:t>Безопасность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2" descr="SFU Logo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87311" y="1527048"/>
            <a:ext cx="4053942" cy="480848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lvl="0"/>
            <a:r>
              <a:rPr lang="ru-RU" sz="3800" b="1" dirty="0" smtClean="0">
                <a:solidFill>
                  <a:srgbClr val="002060"/>
                </a:solidFill>
              </a:rPr>
              <a:t>Жилая зона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Культурно-развлекательный центр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Бытовые услуги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Центр религий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Банковские услуги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Почтовый центр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Салон красоты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Бизнес-центр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Супермаркет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Магазин лицензионной продукции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3800" dirty="0" smtClean="0"/>
              <a:t>Зона отдыха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962" y="1545029"/>
            <a:ext cx="8229600" cy="44773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Общая площадь Деревни– </a:t>
            </a:r>
            <a:r>
              <a:rPr lang="ru-RU" sz="2800" b="1" dirty="0" smtClean="0">
                <a:solidFill>
                  <a:srgbClr val="0070C0"/>
                </a:solidFill>
              </a:rPr>
              <a:t>25,4 га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Проектная вместимость – более </a:t>
            </a:r>
            <a:r>
              <a:rPr lang="ru-RU" sz="2800" b="1" dirty="0" smtClean="0">
                <a:solidFill>
                  <a:srgbClr val="0070C0"/>
                </a:solidFill>
              </a:rPr>
              <a:t>4000</a:t>
            </a:r>
            <a:r>
              <a:rPr lang="ru-RU" sz="2800" dirty="0" smtClean="0"/>
              <a:t> спортсменов и </a:t>
            </a:r>
            <a:r>
              <a:rPr lang="ru-RU" sz="2800" b="1" dirty="0" smtClean="0">
                <a:solidFill>
                  <a:srgbClr val="0070C0"/>
                </a:solidFill>
              </a:rPr>
              <a:t>1800</a:t>
            </a:r>
            <a:r>
              <a:rPr lang="ru-RU" sz="2800" dirty="0" smtClean="0"/>
              <a:t> волонтёров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30 </a:t>
            </a:r>
            <a:r>
              <a:rPr lang="ru-RU" sz="2800" dirty="0" smtClean="0"/>
              <a:t>сервисов, оказываемых в Деревне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6 </a:t>
            </a:r>
            <a:r>
              <a:rPr lang="ru-RU" sz="2800" dirty="0" smtClean="0"/>
              <a:t>клиентских групп, получающих сервисы в Деревне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Период работы – </a:t>
            </a:r>
            <a:r>
              <a:rPr lang="ru-RU" sz="2800" b="1" dirty="0" smtClean="0">
                <a:solidFill>
                  <a:srgbClr val="0070C0"/>
                </a:solidFill>
              </a:rPr>
              <a:t>25 февраля-18 марта 2019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62952" y="554410"/>
            <a:ext cx="5668124" cy="433563"/>
          </a:xfrm>
        </p:spPr>
        <p:txBody>
          <a:bodyPr>
            <a:noAutofit/>
          </a:bodyPr>
          <a:lstStyle/>
          <a:p>
            <a:pPr lvl="0" algn="l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Ключевая статистика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FU Logo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21576" y="228600"/>
            <a:ext cx="7414575" cy="75895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Этапы реализации проекта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3995" y="1430338"/>
            <a:ext cx="8504238" cy="433863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ru-RU" sz="2000" dirty="0" smtClean="0"/>
              <a:t>Технические задания на проектирование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FF"/>
                </a:solidFill>
              </a:rPr>
              <a:t>	</a:t>
            </a:r>
            <a:r>
              <a:rPr lang="ru-RU" sz="2000" dirty="0" smtClean="0">
                <a:solidFill>
                  <a:srgbClr val="0000FF"/>
                </a:solidFill>
              </a:rPr>
              <a:t>		</a:t>
            </a:r>
            <a:r>
              <a:rPr lang="ru-RU" sz="2400" dirty="0" smtClean="0">
                <a:solidFill>
                  <a:srgbClr val="0000FF"/>
                </a:solidFill>
              </a:rPr>
              <a:t>август</a:t>
            </a:r>
            <a:r>
              <a:rPr lang="ru-RU" sz="2400" dirty="0">
                <a:solidFill>
                  <a:srgbClr val="0000FF"/>
                </a:solidFill>
              </a:rPr>
              <a:t>-декабрь </a:t>
            </a:r>
            <a:r>
              <a:rPr lang="ru-RU" sz="2400" dirty="0" smtClean="0">
                <a:solidFill>
                  <a:srgbClr val="0000FF"/>
                </a:solidFill>
              </a:rPr>
              <a:t>2014 года</a:t>
            </a:r>
            <a:endParaRPr lang="ru-RU" sz="2400" dirty="0">
              <a:solidFill>
                <a:srgbClr val="0000FF"/>
              </a:solidFill>
            </a:endParaRPr>
          </a:p>
          <a:p>
            <a:pPr>
              <a:buFont typeface="Wingdings" charset="2"/>
              <a:buChar char="ü"/>
            </a:pPr>
            <a:r>
              <a:rPr lang="ru-RU" sz="2000" dirty="0" smtClean="0"/>
              <a:t>Проектирование объектов и операционное планирование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</a:t>
            </a:r>
            <a:r>
              <a:rPr lang="ru-RU" sz="2400" dirty="0" smtClean="0">
                <a:solidFill>
                  <a:srgbClr val="0000FF"/>
                </a:solidFill>
              </a:rPr>
              <a:t>февраль-декабрь 2015 года</a:t>
            </a:r>
          </a:p>
          <a:p>
            <a:pPr>
              <a:buFont typeface="Wingdings" charset="2"/>
              <a:buChar char="ü"/>
            </a:pPr>
            <a:r>
              <a:rPr lang="ru-RU" sz="2000" dirty="0" smtClean="0"/>
              <a:t>Строительство объектов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</a:t>
            </a:r>
            <a:r>
              <a:rPr lang="ru-RU" sz="2400" dirty="0" smtClean="0">
                <a:solidFill>
                  <a:srgbClr val="0000FF"/>
                </a:solidFill>
              </a:rPr>
              <a:t>февраль 2016-июнь 2018 года</a:t>
            </a:r>
            <a:endParaRPr lang="ru-RU" sz="2400" dirty="0">
              <a:solidFill>
                <a:srgbClr val="0000FF"/>
              </a:solidFill>
            </a:endParaRPr>
          </a:p>
          <a:p>
            <a:pPr>
              <a:buFont typeface="Wingdings" charset="2"/>
              <a:buChar char="ü"/>
            </a:pPr>
            <a:r>
              <a:rPr lang="ru-RU" sz="2000" dirty="0"/>
              <a:t>Проведение тестовых </a:t>
            </a:r>
            <a:r>
              <a:rPr lang="ru-RU" sz="2000" dirty="0" smtClean="0"/>
              <a:t>мероприятий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</a:t>
            </a:r>
            <a:r>
              <a:rPr lang="ru-RU" sz="2400" dirty="0">
                <a:solidFill>
                  <a:srgbClr val="0000FF"/>
                </a:solidFill>
              </a:rPr>
              <a:t>	</a:t>
            </a:r>
            <a:r>
              <a:rPr lang="ru-RU" sz="2400" dirty="0" smtClean="0">
                <a:solidFill>
                  <a:srgbClr val="0000FF"/>
                </a:solidFill>
              </a:rPr>
              <a:t>2017</a:t>
            </a:r>
            <a:r>
              <a:rPr lang="ru-RU" sz="2400" dirty="0">
                <a:solidFill>
                  <a:srgbClr val="0000FF"/>
                </a:solidFill>
              </a:rPr>
              <a:t>-</a:t>
            </a:r>
            <a:r>
              <a:rPr lang="ru-RU" sz="2400" dirty="0" smtClean="0">
                <a:solidFill>
                  <a:srgbClr val="0000FF"/>
                </a:solidFill>
              </a:rPr>
              <a:t>2018 годы</a:t>
            </a:r>
          </a:p>
          <a:p>
            <a:pPr>
              <a:buFont typeface="Wingdings" charset="2"/>
              <a:buChar char="ü"/>
            </a:pPr>
            <a:r>
              <a:rPr lang="ru-RU" sz="2000" dirty="0"/>
              <a:t>Контроль </a:t>
            </a:r>
            <a:r>
              <a:rPr lang="ru-RU" sz="2000" dirty="0" smtClean="0"/>
              <a:t>готовности проекта</a:t>
            </a:r>
          </a:p>
          <a:p>
            <a:pPr marL="0" indent="0">
              <a:buNone/>
            </a:pPr>
            <a:r>
              <a:rPr lang="ru-RU" sz="2400" dirty="0" smtClean="0"/>
              <a:t>			</a:t>
            </a:r>
            <a:r>
              <a:rPr lang="ru-RU" sz="2400" dirty="0">
                <a:solidFill>
                  <a:srgbClr val="0000FF"/>
                </a:solidFill>
              </a:rPr>
              <a:t>июнь 2018 </a:t>
            </a:r>
            <a:r>
              <a:rPr lang="ru-RU" sz="2400" dirty="0" smtClean="0">
                <a:solidFill>
                  <a:srgbClr val="0000FF"/>
                </a:solidFill>
              </a:rPr>
              <a:t>- январь </a:t>
            </a:r>
            <a:r>
              <a:rPr lang="ru-RU" sz="2400" dirty="0">
                <a:solidFill>
                  <a:srgbClr val="0000FF"/>
                </a:solidFill>
              </a:rPr>
              <a:t>2019 года</a:t>
            </a:r>
          </a:p>
          <a:p>
            <a:pPr>
              <a:buFont typeface="Wingdings" charset="2"/>
              <a:buChar char="ü"/>
            </a:pPr>
            <a:r>
              <a:rPr lang="ru-RU" sz="2000" dirty="0" smtClean="0"/>
              <a:t>Период </a:t>
            </a:r>
            <a:r>
              <a:rPr lang="ru-RU" sz="2000" dirty="0"/>
              <a:t>работы Атлетической </a:t>
            </a:r>
            <a:r>
              <a:rPr lang="ru-RU" sz="2000" dirty="0" smtClean="0"/>
              <a:t>деревни</a:t>
            </a:r>
          </a:p>
          <a:p>
            <a:pPr marL="0" indent="0">
              <a:buNone/>
            </a:pPr>
            <a:r>
              <a:rPr lang="ru-RU" sz="2000" dirty="0" smtClean="0"/>
              <a:t>			</a:t>
            </a:r>
            <a:r>
              <a:rPr lang="ru-RU" sz="2400" dirty="0" smtClean="0">
                <a:solidFill>
                  <a:srgbClr val="0000FF"/>
                </a:solidFill>
              </a:rPr>
              <a:t>25 </a:t>
            </a:r>
            <a:r>
              <a:rPr lang="ru-RU" sz="2400" dirty="0">
                <a:solidFill>
                  <a:srgbClr val="0000FF"/>
                </a:solidFill>
              </a:rPr>
              <a:t>февраля по 18 марта 2019 года	</a:t>
            </a:r>
          </a:p>
          <a:p>
            <a:pPr>
              <a:buFont typeface="Wingdings" charset="2"/>
              <a:buChar char="ü"/>
            </a:pPr>
            <a:endParaRPr lang="ru-RU" sz="2000" dirty="0"/>
          </a:p>
        </p:txBody>
      </p:sp>
      <p:pic>
        <p:nvPicPr>
          <p:cNvPr id="7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FU Logo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22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>
          <a:xfrm>
            <a:off x="1421576" y="228600"/>
            <a:ext cx="7414575" cy="75895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Деревня Универсиады -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2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ядра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7657" r="7657"/>
          <a:stretch>
            <a:fillRect/>
          </a:stretch>
        </p:blipFill>
        <p:spPr>
          <a:xfrm>
            <a:off x="163728" y="1587523"/>
            <a:ext cx="8786747" cy="4786666"/>
          </a:xfr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54126" y="4853365"/>
            <a:ext cx="1949588" cy="647700"/>
          </a:xfrm>
          <a:prstGeom prst="wedgeRoundRectCallout">
            <a:avLst>
              <a:gd name="adj1" fmla="val -18839"/>
              <a:gd name="adj2" fmla="val -2069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Атлетическая деревня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879935" y="1902127"/>
            <a:ext cx="1689588" cy="647700"/>
          </a:xfrm>
          <a:prstGeom prst="wedgeRoundRectCallout">
            <a:avLst>
              <a:gd name="adj1" fmla="val 24123"/>
              <a:gd name="adj2" fmla="val 28215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Резиденция волонтеров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FU Logo коп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27814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7" y="1552353"/>
            <a:ext cx="8708570" cy="483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User\Desktop\УНИВЕРСИАДА\ЛОГО 2019\Главно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78675"/>
            <a:ext cx="1232809" cy="10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90167" y="5262978"/>
            <a:ext cx="2591125" cy="11726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Две функциональные  зоны:</a:t>
            </a:r>
          </a:p>
          <a:p>
            <a:r>
              <a:rPr lang="ru-RU" sz="1600" dirty="0" smtClean="0"/>
              <a:t>- жилая </a:t>
            </a:r>
          </a:p>
          <a:p>
            <a:r>
              <a:rPr lang="ru-RU" sz="1600" dirty="0" smtClean="0"/>
              <a:t>- международная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 rot="20073618">
            <a:off x="5796871" y="4364481"/>
            <a:ext cx="197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пр. Свободный</a:t>
            </a:r>
            <a:endParaRPr lang="ru-RU" dirty="0"/>
          </a:p>
        </p:txBody>
      </p:sp>
      <p:sp>
        <p:nvSpPr>
          <p:cNvPr id="20" name="Название 7"/>
          <p:cNvSpPr>
            <a:spLocks noGrp="1"/>
          </p:cNvSpPr>
          <p:nvPr>
            <p:ph type="title"/>
          </p:nvPr>
        </p:nvSpPr>
        <p:spPr>
          <a:xfrm>
            <a:off x="1432209" y="387048"/>
            <a:ext cx="7414575" cy="55212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Атлетическая деревня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12" descr="SFU Logo коп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8162" y="228601"/>
            <a:ext cx="1153090" cy="8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 rot="19544658">
            <a:off x="1351661" y="1747330"/>
            <a:ext cx="1955005" cy="4095859"/>
          </a:xfrm>
          <a:prstGeom prst="ellipse">
            <a:avLst/>
          </a:prstGeom>
          <a:solidFill>
            <a:schemeClr val="tx2">
              <a:lumMod val="60000"/>
              <a:lumOff val="4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6200000">
            <a:off x="4513955" y="851347"/>
            <a:ext cx="1853971" cy="4140833"/>
          </a:xfrm>
          <a:prstGeom prst="ellipse">
            <a:avLst/>
          </a:prstGeom>
          <a:solidFill>
            <a:schemeClr val="accent1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0478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Официальная.thmx</Template>
  <TotalTime>1741</TotalTime>
  <Words>489</Words>
  <Application>Microsoft Office PowerPoint</Application>
  <PresentationFormat>Экран (4:3)</PresentationFormat>
  <Paragraphs>156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Charcoal CY</vt:lpstr>
      <vt:lpstr>Georgia</vt:lpstr>
      <vt:lpstr>Wingdings</vt:lpstr>
      <vt:lpstr>Wingdings 2</vt:lpstr>
      <vt:lpstr>Официальная</vt:lpstr>
      <vt:lpstr>Деревня Всемирной зимней Универсиады 2019 года  в г.Красноярске</vt:lpstr>
      <vt:lpstr>Миссия </vt:lpstr>
      <vt:lpstr>Основные требования</vt:lpstr>
      <vt:lpstr>Функциональное наполнение</vt:lpstr>
      <vt:lpstr>Дополнительные сервисы</vt:lpstr>
      <vt:lpstr>Ключевая статистика</vt:lpstr>
      <vt:lpstr>Этапы реализации проекта</vt:lpstr>
      <vt:lpstr>Деревня Универсиады - 2 ядра</vt:lpstr>
      <vt:lpstr>Атлетическая деревня</vt:lpstr>
      <vt:lpstr>Презентация PowerPoint</vt:lpstr>
      <vt:lpstr>Презентация PowerPoint</vt:lpstr>
      <vt:lpstr>Презентация PowerPoint</vt:lpstr>
      <vt:lpstr>Главный аккредитационный центр</vt:lpstr>
      <vt:lpstr>Операционный центр</vt:lpstr>
      <vt:lpstr>Общественный центр СФУ</vt:lpstr>
      <vt:lpstr>Главный пункт питания</vt:lpstr>
      <vt:lpstr>Медицинский центр</vt:lpstr>
      <vt:lpstr>Презентация PowerPoint</vt:lpstr>
      <vt:lpstr>Презентация PowerPoint</vt:lpstr>
      <vt:lpstr>Презентация PowerPoint</vt:lpstr>
    </vt:vector>
  </TitlesOfParts>
  <Company>СФУ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УНИВЕРСИАДА в УНиверситете</dc:title>
  <dc:creator>Евгения</dc:creator>
  <cp:lastModifiedBy>User</cp:lastModifiedBy>
  <cp:revision>196</cp:revision>
  <dcterms:created xsi:type="dcterms:W3CDTF">2014-11-21T06:09:55Z</dcterms:created>
  <dcterms:modified xsi:type="dcterms:W3CDTF">2015-06-03T06:31:34Z</dcterms:modified>
</cp:coreProperties>
</file>