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62" r:id="rId2"/>
    <p:sldId id="257" r:id="rId3"/>
    <p:sldId id="280" r:id="rId4"/>
    <p:sldId id="281" r:id="rId5"/>
    <p:sldId id="282" r:id="rId6"/>
    <p:sldId id="283" r:id="rId7"/>
    <p:sldId id="284" r:id="rId8"/>
    <p:sldId id="317" r:id="rId9"/>
    <p:sldId id="318" r:id="rId10"/>
    <p:sldId id="285" r:id="rId11"/>
    <p:sldId id="302" r:id="rId12"/>
    <p:sldId id="303" r:id="rId13"/>
    <p:sldId id="313" r:id="rId14"/>
    <p:sldId id="286" r:id="rId15"/>
    <p:sldId id="316" r:id="rId16"/>
    <p:sldId id="289" r:id="rId17"/>
    <p:sldId id="291" r:id="rId18"/>
    <p:sldId id="288" r:id="rId19"/>
    <p:sldId id="299" r:id="rId20"/>
    <p:sldId id="304" r:id="rId21"/>
    <p:sldId id="309" r:id="rId22"/>
    <p:sldId id="301" r:id="rId23"/>
    <p:sldId id="300" r:id="rId24"/>
    <p:sldId id="315" r:id="rId25"/>
    <p:sldId id="306" r:id="rId26"/>
    <p:sldId id="307" r:id="rId27"/>
    <p:sldId id="314" r:id="rId28"/>
    <p:sldId id="308" r:id="rId29"/>
    <p:sldId id="310" r:id="rId30"/>
    <p:sldId id="311" r:id="rId31"/>
    <p:sldId id="297" r:id="rId32"/>
    <p:sldId id="312" r:id="rId33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1DEC608-10DF-5645-B0B6-FD273809B96C}">
          <p14:sldIdLst>
            <p14:sldId id="262"/>
            <p14:sldId id="257"/>
            <p14:sldId id="280"/>
            <p14:sldId id="281"/>
            <p14:sldId id="282"/>
            <p14:sldId id="283"/>
            <p14:sldId id="284"/>
            <p14:sldId id="317"/>
            <p14:sldId id="318"/>
            <p14:sldId id="285"/>
            <p14:sldId id="302"/>
            <p14:sldId id="303"/>
            <p14:sldId id="313"/>
            <p14:sldId id="286"/>
          </p14:sldIdLst>
        </p14:section>
        <p14:section name="Раздел без заголовка" id="{F54C1C5D-6607-AB4B-AD75-8E514EE36116}">
          <p14:sldIdLst/>
        </p14:section>
        <p14:section name="Раздел без заголовка" id="{80534823-312B-5C4C-81E1-EFDDDBA25145}">
          <p14:sldIdLst>
            <p14:sldId id="316"/>
            <p14:sldId id="289"/>
            <p14:sldId id="291"/>
            <p14:sldId id="288"/>
            <p14:sldId id="299"/>
            <p14:sldId id="304"/>
            <p14:sldId id="309"/>
            <p14:sldId id="301"/>
            <p14:sldId id="300"/>
            <p14:sldId id="315"/>
            <p14:sldId id="306"/>
            <p14:sldId id="307"/>
            <p14:sldId id="314"/>
            <p14:sldId id="308"/>
            <p14:sldId id="310"/>
            <p14:sldId id="311"/>
            <p14:sldId id="297"/>
            <p14:sldId id="312"/>
          </p14:sldIdLst>
        </p14:section>
      </p14:sectionLst>
    </p:ex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CF1AB2-1976-4502-BF36-3FF5EA218861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706" autoAdjust="0"/>
  </p:normalViewPr>
  <p:slideViewPr>
    <p:cSldViewPr snapToGrid="0">
      <p:cViewPr varScale="1">
        <p:scale>
          <a:sx n="116" d="100"/>
          <a:sy n="116" d="100"/>
        </p:scale>
        <p:origin x="456" y="176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307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5F8B024-5D62-4644-A45F-CE22E2B14DF2}" type="datetime1">
              <a:rPr lang="ru-RU" smtClean="0"/>
              <a:t>02.08.2019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798501B-77B5-4365-9881-C6E19A3C1E4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14561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D2D503-C93A-4B9F-B33D-A02F8025E098}" type="datetime1">
              <a:rPr lang="ru-RU" smtClean="0"/>
              <a:pPr/>
              <a:t>02.08.2019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C8BD8E7-1312-41F3-99C4-6DA5AF891969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892084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3799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ru-RU" smtClean="0"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5522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6668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8375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0078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00623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51661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22030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93559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ru-RU" smtClean="0"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4379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8200" y="1548245"/>
            <a:ext cx="10515600" cy="2240280"/>
          </a:xfrm>
        </p:spPr>
        <p:txBody>
          <a:bodyPr rtlCol="0" anchor="b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38200" y="3854659"/>
            <a:ext cx="10515600" cy="1143000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8153400" y="0"/>
            <a:ext cx="40386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32813" y="1683327"/>
            <a:ext cx="3125787" cy="2877260"/>
          </a:xfrm>
        </p:spPr>
        <p:txBody>
          <a:bodyPr rtlCol="0" anchor="b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6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0" y="0"/>
            <a:ext cx="8101584" cy="6857999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8532813" y="4591761"/>
            <a:ext cx="3125787" cy="1580440"/>
          </a:xfrm>
        </p:spPr>
        <p:txBody>
          <a:bodyPr rtlCol="0"/>
          <a:lstStyle>
            <a:lvl1pPr marL="0" indent="0">
              <a:spcBef>
                <a:spcPts val="8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>
              <a:defRPr/>
            </a:lvl1pPr>
            <a:lvl5pPr>
              <a:defRPr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254AFD0-002F-45DA-AC56-FBB26B710A6C}" type="datetime1">
              <a:rPr lang="ru-RU" noProof="0" smtClean="0"/>
              <a:t>02.08.2019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457200"/>
            <a:ext cx="1943100" cy="5719762"/>
          </a:xfrm>
        </p:spPr>
        <p:txBody>
          <a:bodyPr vert="eaVert"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4000" y="457200"/>
            <a:ext cx="7048500" cy="5719762"/>
          </a:xfrm>
        </p:spPr>
        <p:txBody>
          <a:bodyPr vert="eaVert" rtlCol="0"/>
          <a:lstStyle>
            <a:lvl1pPr>
              <a:defRPr/>
            </a:lvl1pPr>
            <a:lvl5pPr>
              <a:defRPr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800846C-E0CD-48AC-BF46-58816D3205F0}" type="datetime1">
              <a:rPr lang="ru-RU" noProof="0" smtClean="0"/>
              <a:t>02.08.2019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 с рисунками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5084483"/>
            <a:ext cx="11125200" cy="914400"/>
          </a:xfrm>
        </p:spPr>
        <p:txBody>
          <a:bodyPr rtlCol="0" anchor="b">
            <a:normAutofit/>
          </a:bodyPr>
          <a:lstStyle>
            <a:lvl1pPr algn="ctr">
              <a:defRPr sz="4400" spc="-5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9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0"/>
          </p:nvPr>
        </p:nvSpPr>
        <p:spPr>
          <a:xfrm>
            <a:off x="1" y="1"/>
            <a:ext cx="4023360" cy="4745736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1"/>
          </p:nvPr>
        </p:nvSpPr>
        <p:spPr>
          <a:xfrm>
            <a:off x="4084320" y="1"/>
            <a:ext cx="4023360" cy="4745736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4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2"/>
          </p:nvPr>
        </p:nvSpPr>
        <p:spPr>
          <a:xfrm>
            <a:off x="8168640" y="1"/>
            <a:ext cx="4023360" cy="4745736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6043123"/>
            <a:ext cx="11125200" cy="5715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4637454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/>
            </a:lvl1pPr>
            <a:lvl5pPr>
              <a:defRPr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BBA994C-0A68-4F64-BDAE-B675475366AA}" type="datetime1">
              <a:rPr lang="ru-RU" noProof="0" smtClean="0"/>
              <a:t>02.08.2019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раздела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2483427"/>
            <a:ext cx="10515600" cy="2743200"/>
          </a:xfrm>
        </p:spPr>
        <p:txBody>
          <a:bodyPr rtlCol="0" anchor="b">
            <a:normAutofit/>
          </a:bodyPr>
          <a:lstStyle>
            <a:lvl1pPr algn="ctr">
              <a:defRPr sz="4400" spc="-5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5" name="Текст 4"/>
          <p:cNvSpPr>
            <a:spLocks noGrp="1"/>
          </p:cNvSpPr>
          <p:nvPr>
            <p:ph type="body" sz="quarter" idx="10"/>
          </p:nvPr>
        </p:nvSpPr>
        <p:spPr>
          <a:xfrm>
            <a:off x="835025" y="5257800"/>
            <a:ext cx="10515600" cy="9144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cap="all" spc="50" baseline="0">
                <a:solidFill>
                  <a:schemeClr val="bg1"/>
                </a:solidFill>
              </a:defRPr>
            </a:lvl1pPr>
            <a:lvl2pPr marL="365760" indent="0" algn="ctr">
              <a:buNone/>
              <a:defRPr sz="2000" cap="all" spc="50" baseline="0">
                <a:solidFill>
                  <a:schemeClr val="bg1"/>
                </a:solidFill>
              </a:defRPr>
            </a:lvl2pPr>
            <a:lvl3pPr algn="ctr">
              <a:defRPr sz="2000" cap="all" spc="50" baseline="0">
                <a:solidFill>
                  <a:schemeClr val="bg1"/>
                </a:solidFill>
              </a:defRPr>
            </a:lvl3pPr>
            <a:lvl4pPr algn="ctr">
              <a:defRPr sz="2000" cap="all" spc="50" baseline="0">
                <a:solidFill>
                  <a:schemeClr val="bg1"/>
                </a:solidFill>
              </a:defRPr>
            </a:lvl4pPr>
            <a:lvl5pPr algn="ctr">
              <a:defRPr sz="2000" cap="all" spc="5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24000" y="1714500"/>
            <a:ext cx="4495800" cy="4462272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714500"/>
            <a:ext cx="4495800" cy="4462272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0B90051-B0A1-488B-A3B4-8D15CA6D5AAE}" type="datetime1">
              <a:rPr lang="ru-RU" noProof="0" smtClean="0"/>
              <a:t>02.08.2019</a:t>
            </a:fld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7048" y="1733162"/>
            <a:ext cx="4498848" cy="685800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27048" y="2481943"/>
            <a:ext cx="4498848" cy="3690257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Замещающий текст 4"/>
          <p:cNvSpPr>
            <a:spLocks noGrp="1"/>
          </p:cNvSpPr>
          <p:nvPr>
            <p:ph type="body" sz="quarter" idx="3"/>
          </p:nvPr>
        </p:nvSpPr>
        <p:spPr>
          <a:xfrm>
            <a:off x="6172200" y="1733162"/>
            <a:ext cx="4498848" cy="685800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481943"/>
            <a:ext cx="4498848" cy="3690257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57DE9B7-D70E-414D-98EC-FF5CEC2FC761}" type="datetime1">
              <a:rPr lang="ru-RU" noProof="0" smtClean="0"/>
              <a:t>02.08.2019</a:t>
            </a:fld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5350200-3392-431B-A64D-FCB9FCA2AA58}" type="datetime1">
              <a:rPr lang="ru-RU" noProof="0" smtClean="0"/>
              <a:t>02.08.2019</a:t>
            </a:fld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51812" y="1672934"/>
            <a:ext cx="3506788" cy="2880360"/>
          </a:xfrm>
        </p:spPr>
        <p:txBody>
          <a:bodyPr rtlCol="0" anchor="b">
            <a:normAutofit/>
          </a:bodyPr>
          <a:lstStyle>
            <a:lvl1pPr>
              <a:defRPr sz="30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0352" y="457200"/>
            <a:ext cx="7242111" cy="5715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8151812" y="4590288"/>
            <a:ext cx="3514564" cy="1581912"/>
          </a:xfrm>
        </p:spPr>
        <p:txBody>
          <a:bodyPr rtlCol="0"/>
          <a:lstStyle>
            <a:lvl1pPr marL="0" indent="0">
              <a:spcBef>
                <a:spcPts val="8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2CF755-E898-4F1E-8647-A0EB71EBF828}" type="datetime1">
              <a:rPr lang="ru-RU" noProof="0" smtClean="0"/>
              <a:t>02.08.2019</a:t>
            </a:fld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524000" y="1714500"/>
            <a:ext cx="91440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6583680"/>
            <a:ext cx="12192000" cy="2743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523999" y="6601556"/>
            <a:ext cx="649138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187908" y="6601556"/>
            <a:ext cx="1534064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pPr rtl="0"/>
            <a:fld id="{A63F1305-4BDC-496D-90D6-7537DB313448}" type="datetime1">
              <a:rPr lang="ru-RU" noProof="0" smtClean="0"/>
              <a:t>02.08.2019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894499" y="6601556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pPr rtl="0"/>
            <a:fld id="{E31375A4-56A4-47D6-9801-1991572033F7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emf"/><Relationship Id="rId4" Type="http://schemas.openxmlformats.org/officeDocument/2006/relationships/image" Target="../media/image45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6886" y="3740793"/>
            <a:ext cx="11125200" cy="914400"/>
          </a:xfrm>
        </p:spPr>
        <p:txBody>
          <a:bodyPr rtlCol="0">
            <a:noAutofit/>
          </a:bodyPr>
          <a:lstStyle/>
          <a:p>
            <a:pPr rtl="0"/>
            <a:r>
              <a:rPr lang="ru-RU" sz="3600" b="1" dirty="0">
                <a:solidFill>
                  <a:schemeClr val="tx2"/>
                </a:solidFill>
              </a:rPr>
              <a:t>Государственно-частное партнерство в спорте – как недостатки превратить в преимущества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6886" y="5299104"/>
            <a:ext cx="11125200" cy="884198"/>
          </a:xfrm>
        </p:spPr>
        <p:txBody>
          <a:bodyPr rtlCol="0">
            <a:noAutofit/>
          </a:bodyPr>
          <a:lstStyle/>
          <a:p>
            <a:pPr rtl="0"/>
            <a:r>
              <a:rPr lang="ru-RU" sz="2400" dirty="0"/>
              <a:t>На примере проектируемого в </a:t>
            </a:r>
            <a:r>
              <a:rPr lang="ru-RU" sz="2400" dirty="0" err="1"/>
              <a:t>барнауле</a:t>
            </a:r>
            <a:r>
              <a:rPr lang="ru-RU" sz="2400" dirty="0"/>
              <a:t> спортивно-развлекательного комплекса «звездный»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842" y="0"/>
            <a:ext cx="2781102" cy="3433874"/>
          </a:xfrm>
          <a:prstGeom prst="rect">
            <a:avLst/>
          </a:prstGeom>
        </p:spPr>
      </p:pic>
      <p:sp>
        <p:nvSpPr>
          <p:cNvPr id="5" name="Рисунок 4"/>
          <p:cNvSpPr>
            <a:spLocks noGrp="1"/>
          </p:cNvSpPr>
          <p:nvPr>
            <p:ph type="pic" idx="10"/>
          </p:nvPr>
        </p:nvSpPr>
        <p:spPr>
          <a:xfrm>
            <a:off x="747842" y="0"/>
            <a:ext cx="2781102" cy="3459192"/>
          </a:xfrm>
        </p:spPr>
      </p:sp>
      <p:sp>
        <p:nvSpPr>
          <p:cNvPr id="6" name="Рисунок 5"/>
          <p:cNvSpPr>
            <a:spLocks noGrp="1"/>
          </p:cNvSpPr>
          <p:nvPr>
            <p:ph type="pic" idx="11"/>
          </p:nvPr>
        </p:nvSpPr>
        <p:spPr>
          <a:xfrm>
            <a:off x="4773257" y="1"/>
            <a:ext cx="2691088" cy="3433873"/>
          </a:xfrm>
        </p:spPr>
      </p:sp>
      <p:sp>
        <p:nvSpPr>
          <p:cNvPr id="11" name="Рисунок 10"/>
          <p:cNvSpPr>
            <a:spLocks noGrp="1"/>
          </p:cNvSpPr>
          <p:nvPr>
            <p:ph type="pic" idx="12"/>
          </p:nvPr>
        </p:nvSpPr>
        <p:spPr>
          <a:xfrm>
            <a:off x="8759111" y="1"/>
            <a:ext cx="2713862" cy="3433874"/>
          </a:xfrm>
        </p:spPr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9110" y="0"/>
            <a:ext cx="2713862" cy="34338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3257" y="0"/>
            <a:ext cx="2691088" cy="343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687750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5427" y="45720"/>
            <a:ext cx="9144000" cy="1143000"/>
          </a:xfrm>
        </p:spPr>
        <p:txBody>
          <a:bodyPr rtlCol="0"/>
          <a:lstStyle/>
          <a:p>
            <a:pPr algn="ctr"/>
            <a:r>
              <a:rPr lang="ru-RU" b="1" dirty="0">
                <a:solidFill>
                  <a:schemeClr val="tx2"/>
                </a:solidFill>
              </a:rPr>
              <a:t>Чего не хватает?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33853" y="2796986"/>
            <a:ext cx="3329796" cy="1379277"/>
          </a:xfrm>
        </p:spPr>
        <p:txBody>
          <a:bodyPr rtlCol="0">
            <a:normAutofit/>
          </a:bodyPr>
          <a:lstStyle/>
          <a:p>
            <a:pPr marL="45720" indent="0" algn="ctr">
              <a:buNone/>
            </a:pPr>
            <a:r>
              <a:rPr lang="ru-RU" sz="2800" dirty="0">
                <a:solidFill>
                  <a:schemeClr val="tx2"/>
                </a:solidFill>
                <a:latin typeface="+mj-lt"/>
              </a:rPr>
              <a:t>тренажерный зал</a:t>
            </a:r>
          </a:p>
          <a:p>
            <a:pPr marL="45720" indent="0" algn="ctr">
              <a:buNone/>
            </a:pPr>
            <a:r>
              <a:rPr lang="ru-RU" sz="2800" dirty="0">
                <a:solidFill>
                  <a:schemeClr val="tx2"/>
                </a:solidFill>
                <a:latin typeface="+mj-lt"/>
              </a:rPr>
              <a:t>реабилитация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" y="1517904"/>
            <a:ext cx="4279392" cy="42793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488" y="1517904"/>
            <a:ext cx="4477512" cy="424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64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84264" y="1284732"/>
            <a:ext cx="4517136" cy="1143000"/>
          </a:xfrm>
        </p:spPr>
        <p:txBody>
          <a:bodyPr>
            <a:noAutofit/>
          </a:bodyPr>
          <a:lstStyle/>
          <a:p>
            <a:r>
              <a:rPr lang="ru-RU" sz="4400" b="1" dirty="0">
                <a:solidFill>
                  <a:schemeClr val="tx2"/>
                </a:solidFill>
              </a:rPr>
              <a:t>Фитнес центр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84264" y="2674620"/>
            <a:ext cx="4187952" cy="2016252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800" dirty="0">
                <a:solidFill>
                  <a:schemeClr val="tx2"/>
                </a:solidFill>
                <a:latin typeface="+mj-lt"/>
              </a:rPr>
              <a:t>Современный центр для активного развития физического здоровья</a:t>
            </a: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97718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59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8970" y="1709928"/>
            <a:ext cx="5029200" cy="1143000"/>
          </a:xfrm>
        </p:spPr>
        <p:txBody>
          <a:bodyPr>
            <a:noAutofit/>
          </a:bodyPr>
          <a:lstStyle/>
          <a:p>
            <a:r>
              <a:rPr lang="ru-RU" sz="4400" b="1" dirty="0">
                <a:solidFill>
                  <a:schemeClr val="tx2"/>
                </a:solidFill>
              </a:rPr>
              <a:t>Крытый бассейн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8970" y="3195828"/>
            <a:ext cx="4383024" cy="44577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800" dirty="0">
                <a:solidFill>
                  <a:schemeClr val="tx2"/>
                </a:solidFill>
                <a:latin typeface="+mj-lt"/>
              </a:rPr>
              <a:t>Бассейн в здании спорткомплекса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9459" y="-16468"/>
            <a:ext cx="5732541" cy="659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43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8335" y="2067697"/>
            <a:ext cx="5683611" cy="1820562"/>
          </a:xfrm>
        </p:spPr>
        <p:txBody>
          <a:bodyPr>
            <a:noAutofit/>
          </a:bodyPr>
          <a:lstStyle/>
          <a:p>
            <a:r>
              <a:rPr lang="ru-RU" sz="4400" b="1" dirty="0">
                <a:solidFill>
                  <a:schemeClr val="tx2"/>
                </a:solidFill>
              </a:rPr>
              <a:t>Центр восстановительной медицины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64"/>
            <a:ext cx="5585254" cy="6591756"/>
          </a:xfrm>
        </p:spPr>
      </p:pic>
    </p:spTree>
    <p:extLst>
      <p:ext uri="{BB962C8B-B14F-4D97-AF65-F5344CB8AC3E}">
        <p14:creationId xmlns:p14="http://schemas.microsoft.com/office/powerpoint/2010/main" val="300395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6269" y="1677319"/>
            <a:ext cx="9144000" cy="1143000"/>
          </a:xfrm>
        </p:spPr>
        <p:txBody>
          <a:bodyPr rtlCol="0">
            <a:normAutofit/>
          </a:bodyPr>
          <a:lstStyle/>
          <a:p>
            <a:pPr algn="ctr"/>
            <a:r>
              <a:rPr lang="ru-RU" sz="4400" b="1" dirty="0">
                <a:solidFill>
                  <a:schemeClr val="tx2"/>
                </a:solidFill>
              </a:rPr>
              <a:t>Фитнес</a:t>
            </a:r>
            <a:r>
              <a:rPr lang="ru-RU" sz="4400" dirty="0"/>
              <a:t>             ↔          </a:t>
            </a:r>
            <a:r>
              <a:rPr lang="ru-RU" sz="4400" b="1" dirty="0">
                <a:solidFill>
                  <a:schemeClr val="tx2"/>
                </a:solidFill>
              </a:rPr>
              <a:t>спортзал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65685" y="3459451"/>
            <a:ext cx="9144000" cy="2502437"/>
          </a:xfrm>
        </p:spPr>
        <p:txBody>
          <a:bodyPr rtlCol="0">
            <a:normAutofit/>
          </a:bodyPr>
          <a:lstStyle/>
          <a:p>
            <a:pPr marL="45720" indent="0" algn="ctr">
              <a:buNone/>
            </a:pPr>
            <a:r>
              <a:rPr lang="ru-RU" sz="4400" dirty="0">
                <a:solidFill>
                  <a:schemeClr val="tx2"/>
                </a:solidFill>
                <a:latin typeface="+mj-lt"/>
              </a:rPr>
              <a:t>взаимное усиление</a:t>
            </a:r>
          </a:p>
        </p:txBody>
      </p:sp>
    </p:spTree>
    <p:extLst>
      <p:ext uri="{BB962C8B-B14F-4D97-AF65-F5344CB8AC3E}">
        <p14:creationId xmlns:p14="http://schemas.microsoft.com/office/powerpoint/2010/main" val="323606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B664D5-A929-FB4F-95C4-399E76442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tx2"/>
                </a:solidFill>
              </a:rPr>
              <a:t>ГДЕ СТРОИТЬ?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55454D-2641-9640-ADE3-74A7DAD7DE5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Для строительства подобного комплекса необходим участок не менее 1 га</a:t>
            </a:r>
          </a:p>
          <a:p>
            <a:r>
              <a:rPr lang="ru-RU" dirty="0"/>
              <a:t>Участок должен быть расположен вблизи с активной транспортной развязки</a:t>
            </a:r>
          </a:p>
          <a:p>
            <a:r>
              <a:rPr lang="ru-RU" dirty="0"/>
              <a:t>Участок должен быть расположен вблизи большого жилого комплекса</a:t>
            </a:r>
          </a:p>
          <a:p>
            <a:endParaRPr lang="ru-RU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F33B3BA7-6820-C340-84CE-B988327E308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814732"/>
            <a:ext cx="5715000" cy="436204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3038C8-EF1E-6243-9C2C-0EBAE0846499}"/>
              </a:ext>
            </a:extLst>
          </p:cNvPr>
          <p:cNvSpPr txBox="1"/>
          <p:nvPr/>
        </p:nvSpPr>
        <p:spPr>
          <a:xfrm>
            <a:off x="365760" y="1604772"/>
            <a:ext cx="5654039" cy="457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449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63097" y="5814682"/>
            <a:ext cx="5678424" cy="703950"/>
          </a:xfrm>
        </p:spPr>
        <p:txBody>
          <a:bodyPr rtlCol="0">
            <a:noAutofit/>
          </a:bodyPr>
          <a:lstStyle/>
          <a:p>
            <a:pPr algn="ctr"/>
            <a:r>
              <a:rPr lang="ru-RU" sz="6000" b="1" dirty="0">
                <a:solidFill>
                  <a:schemeClr val="tx2"/>
                </a:solidFill>
              </a:rPr>
              <a:t>НО!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1890" y="1640556"/>
            <a:ext cx="3149436" cy="4004033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330309" y="264430"/>
            <a:ext cx="9144000" cy="7015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tx2"/>
                </a:solidFill>
              </a:rPr>
              <a:t>Парк сегодня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0309" y="973452"/>
            <a:ext cx="9144000" cy="51768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400" dirty="0">
                <a:solidFill>
                  <a:schemeClr val="tx2"/>
                </a:solidFill>
              </a:rPr>
              <a:t>Без комментариев…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130" y="1625663"/>
            <a:ext cx="3161151" cy="40189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9936" y="1609123"/>
            <a:ext cx="3150335" cy="400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34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524000" y="103601"/>
            <a:ext cx="9144000" cy="973074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tx2"/>
                </a:solidFill>
              </a:rPr>
              <a:t>парк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1676400" y="1277112"/>
            <a:ext cx="4495800" cy="496824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800" dirty="0">
                <a:solidFill>
                  <a:schemeClr val="tx2"/>
                </a:solidFill>
                <a:latin typeface="+mj-lt"/>
              </a:rPr>
              <a:t>Недостатки:</a:t>
            </a:r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6464808" y="1274064"/>
            <a:ext cx="4495800" cy="626364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800" dirty="0">
                <a:solidFill>
                  <a:schemeClr val="tx2"/>
                </a:solidFill>
                <a:latin typeface="+mj-lt"/>
              </a:rPr>
              <a:t>Преимущества:</a:t>
            </a:r>
          </a:p>
        </p:txBody>
      </p:sp>
      <p:sp>
        <p:nvSpPr>
          <p:cNvPr id="8" name="Объект 5"/>
          <p:cNvSpPr txBox="1">
            <a:spLocks/>
          </p:cNvSpPr>
          <p:nvPr/>
        </p:nvSpPr>
        <p:spPr>
          <a:xfrm>
            <a:off x="1600200" y="2045208"/>
            <a:ext cx="4495800" cy="6202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2920" indent="-457200">
              <a:buFont typeface="+mj-lt"/>
              <a:buAutoNum type="arabicPeriod"/>
            </a:pPr>
            <a:r>
              <a:rPr lang="ru-RU" sz="2400" dirty="0">
                <a:solidFill>
                  <a:schemeClr val="tx2"/>
                </a:solidFill>
                <a:latin typeface="+mj-lt"/>
              </a:rPr>
              <a:t>Большая территория</a:t>
            </a:r>
          </a:p>
        </p:txBody>
      </p:sp>
      <p:sp>
        <p:nvSpPr>
          <p:cNvPr id="9" name="Объект 5"/>
          <p:cNvSpPr txBox="1">
            <a:spLocks/>
          </p:cNvSpPr>
          <p:nvPr/>
        </p:nvSpPr>
        <p:spPr>
          <a:xfrm>
            <a:off x="1676400" y="2763774"/>
            <a:ext cx="4358640" cy="687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ru-RU" sz="2400" dirty="0"/>
              <a:t>2.   </a:t>
            </a:r>
            <a:r>
              <a:rPr lang="ru-RU" sz="2400" dirty="0">
                <a:solidFill>
                  <a:schemeClr val="tx2"/>
                </a:solidFill>
                <a:latin typeface="+mj-lt"/>
              </a:rPr>
              <a:t>Только социальные объекты</a:t>
            </a:r>
          </a:p>
        </p:txBody>
      </p:sp>
      <p:sp>
        <p:nvSpPr>
          <p:cNvPr id="10" name="Объект 5"/>
          <p:cNvSpPr txBox="1">
            <a:spLocks/>
          </p:cNvSpPr>
          <p:nvPr/>
        </p:nvSpPr>
        <p:spPr>
          <a:xfrm>
            <a:off x="6172200" y="1997202"/>
            <a:ext cx="4495800" cy="6202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2920" indent="-457200">
              <a:buFont typeface="+mj-lt"/>
              <a:buAutoNum type="arabicPeriod"/>
            </a:pPr>
            <a:r>
              <a:rPr lang="ru-RU" sz="2400" dirty="0">
                <a:solidFill>
                  <a:schemeClr val="tx2"/>
                </a:solidFill>
                <a:latin typeface="+mj-lt"/>
              </a:rPr>
              <a:t>Большая территория</a:t>
            </a:r>
          </a:p>
        </p:txBody>
      </p:sp>
      <p:sp>
        <p:nvSpPr>
          <p:cNvPr id="11" name="Объект 5"/>
          <p:cNvSpPr txBox="1">
            <a:spLocks/>
          </p:cNvSpPr>
          <p:nvPr/>
        </p:nvSpPr>
        <p:spPr>
          <a:xfrm>
            <a:off x="6172200" y="2732182"/>
            <a:ext cx="4358640" cy="687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ru-RU" sz="2400" dirty="0"/>
              <a:t>2.   </a:t>
            </a:r>
            <a:r>
              <a:rPr lang="ru-RU" sz="2400" dirty="0">
                <a:solidFill>
                  <a:schemeClr val="tx2"/>
                </a:solidFill>
                <a:latin typeface="+mj-lt"/>
              </a:rPr>
              <a:t>Только социальные объекты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9402"/>
            <a:ext cx="12192000" cy="350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0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96122" y="2583697"/>
            <a:ext cx="5449682" cy="1143000"/>
          </a:xfrm>
        </p:spPr>
        <p:txBody>
          <a:bodyPr rtlCol="0">
            <a:noAutofit/>
          </a:bodyPr>
          <a:lstStyle/>
          <a:p>
            <a:pPr algn="ctr"/>
            <a:r>
              <a:rPr lang="ru-RU" sz="4400" b="1" dirty="0">
                <a:solidFill>
                  <a:schemeClr val="tx2"/>
                </a:solidFill>
              </a:rPr>
              <a:t>парк активного отдыха и спорта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5732209" cy="660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9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827" y="0"/>
            <a:ext cx="9656346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827" y="0"/>
            <a:ext cx="9656346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827" y="0"/>
            <a:ext cx="96563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62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ru-RU" b="1" dirty="0">
                <a:solidFill>
                  <a:schemeClr val="tx2"/>
                </a:solidFill>
              </a:rPr>
              <a:t>О чем мечтает любая региональная федерация?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84520" y="2132302"/>
            <a:ext cx="4393722" cy="3880309"/>
          </a:xfrm>
        </p:spPr>
        <p:txBody>
          <a:bodyPr rtlCol="0">
            <a:normAutofit/>
          </a:bodyPr>
          <a:lstStyle/>
          <a:p>
            <a:r>
              <a:rPr lang="ru-RU" sz="3200" dirty="0">
                <a:solidFill>
                  <a:schemeClr val="tx2"/>
                </a:solidFill>
                <a:latin typeface="+mj-lt"/>
              </a:rPr>
              <a:t>создать свой собственный профессиональный клуб,</a:t>
            </a:r>
          </a:p>
          <a:p>
            <a:r>
              <a:rPr lang="ru-RU" sz="3200" dirty="0">
                <a:solidFill>
                  <a:schemeClr val="tx2"/>
                </a:solidFill>
                <a:latin typeface="+mj-lt"/>
              </a:rPr>
              <a:t>иметь собственную спортивную арену.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91" y="1873510"/>
            <a:ext cx="6094562" cy="426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97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9024" y="1019556"/>
            <a:ext cx="5522976" cy="1600200"/>
          </a:xfrm>
        </p:spPr>
        <p:txBody>
          <a:bodyPr>
            <a:noAutofit/>
          </a:bodyPr>
          <a:lstStyle/>
          <a:p>
            <a:r>
              <a:rPr lang="ru-RU" sz="4400" b="1" dirty="0">
                <a:solidFill>
                  <a:schemeClr val="tx2"/>
                </a:solidFill>
              </a:rPr>
              <a:t>Занятия на воздухе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69024" y="2875788"/>
            <a:ext cx="4642104" cy="44577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800" dirty="0">
                <a:solidFill>
                  <a:schemeClr val="tx2"/>
                </a:solidFill>
                <a:latin typeface="+mj-lt"/>
              </a:rPr>
              <a:t>Площадка для занятий баскетболом, волейболом, йогой и другими активными видами спорта.</a:t>
            </a:r>
          </a:p>
          <a:p>
            <a:pPr marL="45720" indent="0">
              <a:buNone/>
            </a:pPr>
            <a:r>
              <a:rPr lang="ru-RU" sz="2800" dirty="0">
                <a:solidFill>
                  <a:schemeClr val="tx2"/>
                </a:solidFill>
                <a:latin typeface="+mj-lt"/>
              </a:rPr>
              <a:t>Оздоровительные занятия для всех возрастных групп жителей города Барнаул.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33288" cy="658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32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6928" y="1362456"/>
            <a:ext cx="4142232" cy="2414016"/>
          </a:xfrm>
        </p:spPr>
        <p:txBody>
          <a:bodyPr>
            <a:noAutofit/>
          </a:bodyPr>
          <a:lstStyle/>
          <a:p>
            <a:r>
              <a:rPr lang="ru-RU" sz="4400" b="1" dirty="0">
                <a:solidFill>
                  <a:schemeClr val="tx2"/>
                </a:solidFill>
              </a:rPr>
              <a:t>летний бассейн и зимний каток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224860" y="932689"/>
            <a:ext cx="6613408" cy="4828031"/>
          </a:xfrm>
          <a:prstGeom prst="rect">
            <a:avLst/>
          </a:prstGeom>
        </p:spPr>
      </p:pic>
      <p:sp>
        <p:nvSpPr>
          <p:cNvPr id="9" name="Объект 8"/>
          <p:cNvSpPr>
            <a:spLocks noGrp="1"/>
          </p:cNvSpPr>
          <p:nvPr>
            <p:ph sz="quarter" idx="4"/>
          </p:nvPr>
        </p:nvSpPr>
        <p:spPr>
          <a:xfrm>
            <a:off x="566928" y="3941064"/>
            <a:ext cx="4498848" cy="181965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400" dirty="0">
                <a:solidFill>
                  <a:schemeClr val="tx2"/>
                </a:solidFill>
                <a:latin typeface="+mj-lt"/>
              </a:rPr>
              <a:t>Многофункциональное пространство для летнего и зимнего отдыха.</a:t>
            </a:r>
          </a:p>
          <a:p>
            <a:endParaRPr lang="ru-RU" sz="240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0991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46392" y="1508760"/>
            <a:ext cx="4428744" cy="1609344"/>
          </a:xfrm>
        </p:spPr>
        <p:txBody>
          <a:bodyPr>
            <a:noAutofit/>
          </a:bodyPr>
          <a:lstStyle/>
          <a:p>
            <a:r>
              <a:rPr lang="ru-RU" sz="4400" b="1" dirty="0">
                <a:solidFill>
                  <a:schemeClr val="tx2"/>
                </a:solidFill>
              </a:rPr>
              <a:t>Академия баскетбола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18048" cy="6592747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6946392" y="3459691"/>
            <a:ext cx="4629912" cy="249174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800" dirty="0">
                <a:solidFill>
                  <a:schemeClr val="tx2"/>
                </a:solidFill>
                <a:latin typeface="+mj-lt"/>
              </a:rPr>
              <a:t>Центр подготовки звезд баскетбола мирового уровня</a:t>
            </a:r>
          </a:p>
          <a:p>
            <a:pPr marL="45720" indent="0">
              <a:buNone/>
            </a:pPr>
            <a:r>
              <a:rPr lang="ru-RU" sz="2800" b="1" dirty="0">
                <a:solidFill>
                  <a:schemeClr val="tx2"/>
                </a:solidFill>
                <a:latin typeface="+mj-lt"/>
              </a:rPr>
              <a:t>Академия – наша заветная мечта…</a:t>
            </a:r>
          </a:p>
        </p:txBody>
      </p:sp>
    </p:spTree>
    <p:extLst>
      <p:ext uri="{BB962C8B-B14F-4D97-AF65-F5344CB8AC3E}">
        <p14:creationId xmlns:p14="http://schemas.microsoft.com/office/powerpoint/2010/main" val="147175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4848045" y="1025795"/>
            <a:ext cx="2251494" cy="3838813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tx2"/>
                </a:solidFill>
              </a:rPr>
              <a:t>ТАКЖЕ ВАЖНО</a:t>
            </a:r>
          </a:p>
          <a:p>
            <a:pPr algn="ctr"/>
            <a:endParaRPr lang="ru-RU" sz="1400" dirty="0"/>
          </a:p>
          <a:p>
            <a:r>
              <a:rPr lang="ru-RU" sz="2400" b="0" dirty="0">
                <a:solidFill>
                  <a:schemeClr val="tx2"/>
                </a:solidFill>
              </a:rPr>
              <a:t>Эти объекты</a:t>
            </a:r>
          </a:p>
          <a:p>
            <a:r>
              <a:rPr lang="ru-RU" sz="2400" b="0" dirty="0">
                <a:solidFill>
                  <a:schemeClr val="tx2"/>
                </a:solidFill>
              </a:rPr>
              <a:t>могут стать</a:t>
            </a:r>
          </a:p>
          <a:p>
            <a:r>
              <a:rPr lang="ru-RU" sz="2400" b="0" dirty="0">
                <a:solidFill>
                  <a:schemeClr val="tx2"/>
                </a:solidFill>
              </a:rPr>
              <a:t>частью</a:t>
            </a:r>
          </a:p>
          <a:p>
            <a:r>
              <a:rPr lang="ru-RU" sz="2400" b="0" dirty="0">
                <a:solidFill>
                  <a:schemeClr val="tx2"/>
                </a:solidFill>
              </a:rPr>
              <a:t>спортивного</a:t>
            </a:r>
          </a:p>
          <a:p>
            <a:r>
              <a:rPr lang="ru-RU" sz="2400" b="0" dirty="0">
                <a:solidFill>
                  <a:schemeClr val="tx2"/>
                </a:solidFill>
              </a:rPr>
              <a:t>кластера</a:t>
            </a:r>
          </a:p>
          <a:p>
            <a:r>
              <a:rPr lang="ru-RU" sz="2400" b="0" dirty="0">
                <a:solidFill>
                  <a:schemeClr val="tx2"/>
                </a:solidFill>
              </a:rPr>
              <a:t>Барнаула</a:t>
            </a: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53683" y="61674"/>
            <a:ext cx="3995981" cy="6438707"/>
          </a:xfrm>
          <a:prstGeom prst="rect">
            <a:avLst/>
          </a:prstGeom>
        </p:spPr>
      </p:pic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530860" y="61674"/>
            <a:ext cx="3981707" cy="643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50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016" y="0"/>
            <a:ext cx="96563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41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926" y="496880"/>
            <a:ext cx="9144000" cy="667512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chemeClr val="tx2"/>
                </a:solidFill>
              </a:rPr>
              <a:t>мы не изобрели ничего нового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62926" y="1421892"/>
            <a:ext cx="9881616" cy="772668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2400" dirty="0">
                <a:solidFill>
                  <a:schemeClr val="tx2"/>
                </a:solidFill>
                <a:latin typeface="+mj-lt"/>
              </a:rPr>
              <a:t>Мы лишь обратились к российской и мировой практике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450" y="2194560"/>
            <a:ext cx="3398991" cy="43351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1450" y="2196429"/>
            <a:ext cx="3408382" cy="43332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4841" y="2194560"/>
            <a:ext cx="3409851" cy="433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89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0120" y="1878416"/>
            <a:ext cx="4793952" cy="1847088"/>
          </a:xfrm>
        </p:spPr>
        <p:txBody>
          <a:bodyPr>
            <a:noAutofit/>
          </a:bodyPr>
          <a:lstStyle/>
          <a:p>
            <a:r>
              <a:rPr lang="ru-RU" sz="4400" b="1" dirty="0">
                <a:solidFill>
                  <a:schemeClr val="tx2"/>
                </a:solidFill>
              </a:rPr>
              <a:t>Экономика проекта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0120" y="4896986"/>
            <a:ext cx="4498848" cy="6858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106424" y="5819503"/>
            <a:ext cx="4498848" cy="369025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5057" y="0"/>
            <a:ext cx="5716943" cy="659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84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07624" y="457199"/>
            <a:ext cx="5618272" cy="699572"/>
          </a:xfrm>
        </p:spPr>
        <p:txBody>
          <a:bodyPr/>
          <a:lstStyle/>
          <a:p>
            <a:r>
              <a:rPr lang="ru-RU" dirty="0"/>
              <a:t>ПАРАМЕТРЫ И ФУНКЦИИ ПРОЕКТА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07624" y="1388125"/>
            <a:ext cx="5618272" cy="5166911"/>
          </a:xfrm>
        </p:spPr>
        <p:txBody>
          <a:bodyPr>
            <a:normAutofit fontScale="25000" lnSpcReduction="20000"/>
          </a:bodyPr>
          <a:lstStyle/>
          <a:p>
            <a:r>
              <a:rPr lang="ru-RU" sz="5600" dirty="0"/>
              <a:t>Общая площадь Спорткомплекса: 10 380 кв. м. </a:t>
            </a:r>
          </a:p>
          <a:p>
            <a:r>
              <a:rPr lang="ru-RU" sz="5600" dirty="0"/>
              <a:t>Перечень направлений работы Спорткомплекса:</a:t>
            </a:r>
          </a:p>
          <a:p>
            <a:r>
              <a:rPr lang="ru-RU" sz="5600" dirty="0"/>
              <a:t>✓ </a:t>
            </a:r>
            <a:r>
              <a:rPr lang="ru-RU" sz="5600" dirty="0" err="1"/>
              <a:t>многофункциональныи</a:t>
            </a:r>
            <a:r>
              <a:rPr lang="ru-RU" sz="5600" dirty="0"/>
              <a:t>̆ зал с игровым полем (баскетбол, </a:t>
            </a:r>
            <a:r>
              <a:rPr lang="ru-RU" sz="5600" dirty="0" err="1"/>
              <a:t>волейбол</a:t>
            </a:r>
            <a:r>
              <a:rPr lang="ru-RU" sz="5600" dirty="0"/>
              <a:t>), </a:t>
            </a:r>
          </a:p>
          <a:p>
            <a:r>
              <a:rPr lang="ru-RU" sz="5600" dirty="0"/>
              <a:t>✓ центр детского спорта,</a:t>
            </a:r>
            <a:br>
              <a:rPr lang="ru-RU" sz="5600" dirty="0"/>
            </a:br>
            <a:r>
              <a:rPr lang="ru-RU" sz="5600" dirty="0"/>
              <a:t>✓ академия баскетбола,</a:t>
            </a:r>
            <a:br>
              <a:rPr lang="ru-RU" sz="5600" dirty="0"/>
            </a:br>
            <a:r>
              <a:rPr lang="ru-RU" sz="5600" dirty="0"/>
              <a:t>✓ </a:t>
            </a:r>
            <a:r>
              <a:rPr lang="ru-RU" sz="5600" dirty="0" err="1"/>
              <a:t>бассейн</a:t>
            </a:r>
            <a:r>
              <a:rPr lang="ru-RU" sz="5600" dirty="0"/>
              <a:t>, </a:t>
            </a:r>
          </a:p>
          <a:p>
            <a:r>
              <a:rPr lang="ru-RU" sz="5600" dirty="0"/>
              <a:t>✓ фитнес-центр с тренажерным залом</a:t>
            </a:r>
            <a:br>
              <a:rPr lang="ru-RU" sz="5600" dirty="0"/>
            </a:br>
            <a:r>
              <a:rPr lang="ru-RU" sz="5600" dirty="0"/>
              <a:t>✓ </a:t>
            </a:r>
            <a:r>
              <a:rPr lang="en" sz="5600" dirty="0"/>
              <a:t>spa </a:t>
            </a:r>
            <a:r>
              <a:rPr lang="ru-RU" sz="5600" dirty="0"/>
              <a:t>комплекс,</a:t>
            </a:r>
            <a:br>
              <a:rPr lang="ru-RU" sz="5600" dirty="0"/>
            </a:br>
            <a:r>
              <a:rPr lang="ru-RU" sz="5600" dirty="0"/>
              <a:t>✓ общепит: столовая, </a:t>
            </a:r>
            <a:r>
              <a:rPr lang="ru-RU" sz="5600" dirty="0" err="1"/>
              <a:t>кофейня</a:t>
            </a:r>
            <a:r>
              <a:rPr lang="ru-RU" sz="5600" dirty="0"/>
              <a:t> и фитнес-бар. </a:t>
            </a:r>
          </a:p>
          <a:p>
            <a:r>
              <a:rPr lang="ru-RU" sz="5600" dirty="0"/>
              <a:t>Единовременная вместимость Спорткомплексе: до 2 000 человек (с учетом вместимости многофункционального зала). </a:t>
            </a:r>
          </a:p>
          <a:p>
            <a:r>
              <a:rPr lang="ru-RU" sz="5600" dirty="0"/>
              <a:t>Пропускная способность Спорткомплекса в смену: </a:t>
            </a:r>
          </a:p>
          <a:p>
            <a:r>
              <a:rPr lang="ru-RU" sz="5600" dirty="0"/>
              <a:t>✓ </a:t>
            </a:r>
            <a:r>
              <a:rPr lang="ru-RU" sz="5600" dirty="0" err="1"/>
              <a:t>многофункциональныи</a:t>
            </a:r>
            <a:r>
              <a:rPr lang="ru-RU" sz="5600" dirty="0"/>
              <a:t>̆ зал с игровым полем - 24 человека в смену в игровом режиме (2 команды) и до 30-40 человек в тренировочном режиме, </a:t>
            </a:r>
          </a:p>
          <a:p>
            <a:r>
              <a:rPr lang="ru-RU" sz="5600" dirty="0"/>
              <a:t>✓ центр детского спорта – 20-30 человек, </a:t>
            </a:r>
          </a:p>
          <a:p>
            <a:r>
              <a:rPr lang="ru-RU" sz="5600" dirty="0"/>
              <a:t>✓ </a:t>
            </a:r>
            <a:r>
              <a:rPr lang="ru-RU" sz="5600" dirty="0" err="1"/>
              <a:t>бассейн</a:t>
            </a:r>
            <a:r>
              <a:rPr lang="ru-RU" sz="5600" dirty="0"/>
              <a:t> (5 дорожек)– 50 человек,</a:t>
            </a:r>
            <a:br>
              <a:rPr lang="ru-RU" sz="5600" dirty="0"/>
            </a:br>
            <a:r>
              <a:rPr lang="ru-RU" sz="5600" dirty="0"/>
              <a:t>✓ фитнес-центр – 100-120 человек.</a:t>
            </a:r>
          </a:p>
          <a:p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457199"/>
            <a:ext cx="5571780" cy="699573"/>
          </a:xfrm>
        </p:spPr>
        <p:txBody>
          <a:bodyPr/>
          <a:lstStyle/>
          <a:p>
            <a:r>
              <a:rPr lang="ru-RU" dirty="0"/>
              <a:t>ПРОЕКТНЫЕ ИНВЕСТИЦИИ</a:t>
            </a:r>
          </a:p>
        </p:txBody>
      </p:sp>
      <p:graphicFrame>
        <p:nvGraphicFramePr>
          <p:cNvPr id="15" name="Объект 14">
            <a:extLst>
              <a:ext uri="{FF2B5EF4-FFF2-40B4-BE49-F238E27FC236}">
                <a16:creationId xmlns:a16="http://schemas.microsoft.com/office/drawing/2014/main" id="{255D8C8B-0DFD-DC43-81B4-D1B53227D8EC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543794847"/>
              </p:ext>
            </p:extLst>
          </p:nvPr>
        </p:nvGraphicFramePr>
        <p:xfrm>
          <a:off x="6171856" y="1388125"/>
          <a:ext cx="5572124" cy="5181111"/>
        </p:xfrm>
        <a:graphic>
          <a:graphicData uri="http://schemas.openxmlformats.org/drawingml/2006/table">
            <a:tbl>
              <a:tblPr/>
              <a:tblGrid>
                <a:gridCol w="2786062">
                  <a:extLst>
                    <a:ext uri="{9D8B030D-6E8A-4147-A177-3AD203B41FA5}">
                      <a16:colId xmlns:a16="http://schemas.microsoft.com/office/drawing/2014/main" val="378421448"/>
                    </a:ext>
                  </a:extLst>
                </a:gridCol>
                <a:gridCol w="2786062">
                  <a:extLst>
                    <a:ext uri="{9D8B030D-6E8A-4147-A177-3AD203B41FA5}">
                      <a16:colId xmlns:a16="http://schemas.microsoft.com/office/drawing/2014/main" val="547904506"/>
                    </a:ext>
                  </a:extLst>
                </a:gridCol>
              </a:tblGrid>
              <a:tr h="407282">
                <a:tc>
                  <a:txBody>
                    <a:bodyPr/>
                    <a:lstStyle/>
                    <a:p>
                      <a:r>
                        <a:rPr lang="ru-RU" sz="1200" b="0" dirty="0">
                          <a:solidFill>
                            <a:srgbClr val="7C7C7C"/>
                          </a:solidFill>
                          <a:effectLst/>
                          <a:latin typeface="Calibri" panose="020F0502020204030204" pitchFamily="34" charset="0"/>
                        </a:rPr>
                        <a:t>Строительство тыс. руб. </a:t>
                      </a:r>
                      <a:endParaRPr lang="ru-RU" sz="1200" dirty="0">
                        <a:effectLst/>
                      </a:endParaRPr>
                    </a:p>
                  </a:txBody>
                  <a:tcPr marL="55721" marR="55721" marT="27861" marB="27861" anchor="ctr">
                    <a:lnL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83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>
                          <a:solidFill>
                            <a:srgbClr val="7C7C7C"/>
                          </a:solidFill>
                          <a:effectLst/>
                          <a:latin typeface="Calibri" panose="020F0502020204030204" pitchFamily="34" charset="0"/>
                        </a:rPr>
                        <a:t>Итого стоимость, тыс. руб. </a:t>
                      </a:r>
                      <a:endParaRPr lang="ru-RU" sz="1200" dirty="0">
                        <a:effectLst/>
                      </a:endParaRPr>
                    </a:p>
                  </a:txBody>
                  <a:tcPr marL="55721" marR="55721" marT="27861" marB="27861" anchor="ctr">
                    <a:lnL w="6083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8510408"/>
                  </a:ext>
                </a:extLst>
              </a:tr>
              <a:tr h="407282">
                <a:tc>
                  <a:txBody>
                    <a:bodyPr/>
                    <a:lstStyle/>
                    <a:p>
                      <a:r>
                        <a:rPr lang="ru-RU" sz="1200" b="0" dirty="0">
                          <a:effectLst/>
                          <a:latin typeface="Calibri" panose="020F0502020204030204" pitchFamily="34" charset="0"/>
                        </a:rPr>
                        <a:t>Проектно-сметная документация </a:t>
                      </a:r>
                      <a:endParaRPr lang="ru-RU" sz="1200" dirty="0">
                        <a:effectLst/>
                      </a:endParaRPr>
                    </a:p>
                  </a:txBody>
                  <a:tcPr marL="55721" marR="55721" marT="27861" marB="27861" anchor="ctr">
                    <a:lnL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83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>
                          <a:effectLst/>
                          <a:latin typeface="Calibri" panose="020F0502020204030204" pitchFamily="34" charset="0"/>
                        </a:rPr>
                        <a:t>15 000 </a:t>
                      </a:r>
                      <a:endParaRPr lang="ru-RU" sz="1200" dirty="0">
                        <a:effectLst/>
                      </a:endParaRPr>
                    </a:p>
                  </a:txBody>
                  <a:tcPr marL="55721" marR="55721" marT="27861" marB="27861" anchor="ctr">
                    <a:lnL w="6083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3538819"/>
                  </a:ext>
                </a:extLst>
              </a:tr>
              <a:tr h="686809">
                <a:tc>
                  <a:txBody>
                    <a:bodyPr/>
                    <a:lstStyle/>
                    <a:p>
                      <a:r>
                        <a:rPr lang="ru-RU" sz="1200" b="0">
                          <a:effectLst/>
                          <a:latin typeface="Calibri" panose="020F0502020204030204" pitchFamily="34" charset="0"/>
                        </a:rPr>
                        <a:t>Подготовительный этап (коммуникации, котельная, подстанция) </a:t>
                      </a:r>
                      <a:endParaRPr lang="ru-RU" sz="1200">
                        <a:effectLst/>
                      </a:endParaRPr>
                    </a:p>
                  </a:txBody>
                  <a:tcPr marL="55721" marR="55721" marT="27861" marB="27861" anchor="ctr">
                    <a:lnL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83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>
                          <a:effectLst/>
                          <a:latin typeface="Calibri" panose="020F0502020204030204" pitchFamily="34" charset="0"/>
                        </a:rPr>
                        <a:t>37 300 </a:t>
                      </a:r>
                      <a:endParaRPr lang="ru-RU" sz="1200" dirty="0">
                        <a:effectLst/>
                      </a:endParaRPr>
                    </a:p>
                  </a:txBody>
                  <a:tcPr marL="55721" marR="55721" marT="27861" marB="27861" anchor="ctr">
                    <a:lnL w="6083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8122344"/>
                  </a:ext>
                </a:extLst>
              </a:tr>
              <a:tr h="407282">
                <a:tc>
                  <a:txBody>
                    <a:bodyPr/>
                    <a:lstStyle/>
                    <a:p>
                      <a:r>
                        <a:rPr lang="ru-RU" sz="1200" b="0">
                          <a:effectLst/>
                          <a:latin typeface="Calibri" panose="020F0502020204030204" pitchFamily="34" charset="0"/>
                        </a:rPr>
                        <a:t>Строительство здания </a:t>
                      </a:r>
                      <a:endParaRPr lang="ru-RU" sz="1200">
                        <a:effectLst/>
                      </a:endParaRPr>
                    </a:p>
                  </a:txBody>
                  <a:tcPr marL="55721" marR="55721" marT="27861" marB="27861" anchor="ctr">
                    <a:lnL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83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>
                          <a:effectLst/>
                          <a:latin typeface="Calibri" panose="020F0502020204030204" pitchFamily="34" charset="0"/>
                        </a:rPr>
                        <a:t>463 134 </a:t>
                      </a:r>
                      <a:endParaRPr lang="ru-RU" sz="1200" dirty="0">
                        <a:effectLst/>
                      </a:endParaRPr>
                    </a:p>
                  </a:txBody>
                  <a:tcPr marL="55721" marR="55721" marT="27861" marB="27861" anchor="ctr">
                    <a:lnL w="6083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8201322"/>
                  </a:ext>
                </a:extLst>
              </a:tr>
              <a:tr h="407282">
                <a:tc>
                  <a:txBody>
                    <a:bodyPr/>
                    <a:lstStyle/>
                    <a:p>
                      <a:r>
                        <a:rPr lang="ru-RU" sz="1200" b="0">
                          <a:effectLst/>
                          <a:latin typeface="Calibri" panose="020F0502020204030204" pitchFamily="34" charset="0"/>
                        </a:rPr>
                        <a:t>Покупка и монтаж оборудования, пусконаладочные работы </a:t>
                      </a:r>
                      <a:endParaRPr lang="ru-RU" sz="1200">
                        <a:effectLst/>
                      </a:endParaRPr>
                    </a:p>
                  </a:txBody>
                  <a:tcPr marL="55721" marR="55721" marT="27861" marB="27861" anchor="ctr">
                    <a:lnL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83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>
                          <a:effectLst/>
                          <a:latin typeface="Calibri" panose="020F0502020204030204" pitchFamily="34" charset="0"/>
                        </a:rPr>
                        <a:t>115 080 </a:t>
                      </a:r>
                      <a:endParaRPr lang="ru-RU" sz="1200" dirty="0">
                        <a:effectLst/>
                      </a:endParaRPr>
                    </a:p>
                  </a:txBody>
                  <a:tcPr marL="55721" marR="55721" marT="27861" marB="27861" anchor="ctr">
                    <a:lnL w="6083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9414012"/>
                  </a:ext>
                </a:extLst>
              </a:tr>
              <a:tr h="407282">
                <a:tc>
                  <a:txBody>
                    <a:bodyPr/>
                    <a:lstStyle/>
                    <a:p>
                      <a:r>
                        <a:rPr lang="ru-RU" sz="1200" b="0">
                          <a:effectLst/>
                          <a:latin typeface="Calibri" panose="020F0502020204030204" pitchFamily="34" charset="0"/>
                        </a:rPr>
                        <a:t>Подготовительный этап к открытию </a:t>
                      </a:r>
                      <a:endParaRPr lang="ru-RU" sz="1200">
                        <a:effectLst/>
                      </a:endParaRPr>
                    </a:p>
                  </a:txBody>
                  <a:tcPr marL="55721" marR="55721" marT="27861" marB="27861" anchor="ctr">
                    <a:lnL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83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>
                          <a:effectLst/>
                          <a:latin typeface="Calibri" panose="020F0502020204030204" pitchFamily="34" charset="0"/>
                        </a:rPr>
                        <a:t>500 </a:t>
                      </a:r>
                      <a:endParaRPr lang="ru-RU" sz="1200" dirty="0">
                        <a:effectLst/>
                      </a:endParaRPr>
                    </a:p>
                  </a:txBody>
                  <a:tcPr marL="55721" marR="55721" marT="27861" marB="27861" anchor="ctr">
                    <a:lnL w="6083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9591552"/>
                  </a:ext>
                </a:extLst>
              </a:tr>
              <a:tr h="407282">
                <a:tc>
                  <a:txBody>
                    <a:bodyPr/>
                    <a:lstStyle/>
                    <a:p>
                      <a:r>
                        <a:rPr lang="ru-RU" sz="1200" b="0">
                          <a:effectLst/>
                          <a:latin typeface="Calibri" panose="020F0502020204030204" pitchFamily="34" charset="0"/>
                        </a:rPr>
                        <a:t>Реконструкция парковой территории </a:t>
                      </a:r>
                      <a:endParaRPr lang="ru-RU" sz="1200">
                        <a:effectLst/>
                      </a:endParaRPr>
                    </a:p>
                  </a:txBody>
                  <a:tcPr marL="55721" marR="55721" marT="27861" marB="27861" anchor="ctr">
                    <a:lnL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83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>
                          <a:effectLst/>
                          <a:latin typeface="Calibri" panose="020F0502020204030204" pitchFamily="34" charset="0"/>
                        </a:rPr>
                        <a:t>360 000 </a:t>
                      </a:r>
                      <a:endParaRPr lang="ru-RU" sz="1200" dirty="0">
                        <a:effectLst/>
                      </a:endParaRPr>
                    </a:p>
                  </a:txBody>
                  <a:tcPr marL="55721" marR="55721" marT="27861" marB="27861" anchor="ctr">
                    <a:lnL w="6083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390665"/>
                  </a:ext>
                </a:extLst>
              </a:tr>
              <a:tr h="407282">
                <a:tc>
                  <a:txBody>
                    <a:bodyPr/>
                    <a:lstStyle/>
                    <a:p>
                      <a:r>
                        <a:rPr lang="ru-RU" sz="1200" b="0">
                          <a:effectLst/>
                          <a:latin typeface="Calibri" panose="020F0502020204030204" pitchFamily="34" charset="0"/>
                        </a:rPr>
                        <a:t>Итого инвестиции с НДС </a:t>
                      </a:r>
                      <a:endParaRPr lang="ru-RU" sz="1200">
                        <a:effectLst/>
                      </a:endParaRPr>
                    </a:p>
                  </a:txBody>
                  <a:tcPr marL="55721" marR="55721" marT="27861" marB="27861" anchor="ctr">
                    <a:lnL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83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>
                          <a:effectLst/>
                          <a:latin typeface="Calibri" panose="020F0502020204030204" pitchFamily="34" charset="0"/>
                        </a:rPr>
                        <a:t>991 014 </a:t>
                      </a:r>
                      <a:endParaRPr lang="ru-RU" sz="1200" dirty="0">
                        <a:effectLst/>
                      </a:endParaRPr>
                    </a:p>
                  </a:txBody>
                  <a:tcPr marL="55721" marR="55721" marT="27861" marB="27861" anchor="ctr">
                    <a:lnL w="6083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162722"/>
                  </a:ext>
                </a:extLst>
              </a:tr>
              <a:tr h="407282">
                <a:tc>
                  <a:txBody>
                    <a:bodyPr/>
                    <a:lstStyle/>
                    <a:p>
                      <a:r>
                        <a:rPr lang="ru-RU" sz="1200" b="0">
                          <a:effectLst/>
                          <a:latin typeface="Calibri" panose="020F0502020204030204" pitchFamily="34" charset="0"/>
                        </a:rPr>
                        <a:t>Оборотный капитал </a:t>
                      </a:r>
                      <a:endParaRPr lang="ru-RU" sz="1200">
                        <a:effectLst/>
                      </a:endParaRPr>
                    </a:p>
                  </a:txBody>
                  <a:tcPr marL="55721" marR="55721" marT="27861" marB="27861" anchor="ctr">
                    <a:lnL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83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83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>
                          <a:effectLst/>
                          <a:latin typeface="Calibri" panose="020F0502020204030204" pitchFamily="34" charset="0"/>
                        </a:rPr>
                        <a:t>97 300 </a:t>
                      </a:r>
                      <a:endParaRPr lang="ru-RU" sz="1200" dirty="0">
                        <a:effectLst/>
                      </a:endParaRPr>
                    </a:p>
                  </a:txBody>
                  <a:tcPr marL="55721" marR="55721" marT="27861" marB="27861" anchor="ctr">
                    <a:lnL w="6083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83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8688355"/>
                  </a:ext>
                </a:extLst>
              </a:tr>
              <a:tr h="407282">
                <a:tc>
                  <a:txBody>
                    <a:bodyPr/>
                    <a:lstStyle/>
                    <a:p>
                      <a:r>
                        <a:rPr lang="ru-RU" sz="1200" b="1">
                          <a:effectLst/>
                          <a:latin typeface="Calibri" panose="020F0502020204030204" pitchFamily="34" charset="0"/>
                        </a:rPr>
                        <a:t>Всего инвестиций в проект за 25 лет </a:t>
                      </a:r>
                      <a:endParaRPr lang="ru-RU" sz="1200" b="1">
                        <a:effectLst/>
                      </a:endParaRPr>
                    </a:p>
                  </a:txBody>
                  <a:tcPr marL="55721" marR="55721" marT="27861" marB="27861" anchor="ctr">
                    <a:lnL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83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83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>
                          <a:effectLst/>
                          <a:latin typeface="Calibri" panose="020F0502020204030204" pitchFamily="34" charset="0"/>
                        </a:rPr>
                        <a:t>1 088 314 </a:t>
                      </a:r>
                      <a:endParaRPr lang="ru-RU" sz="1200" b="1" dirty="0">
                        <a:effectLst/>
                      </a:endParaRPr>
                    </a:p>
                  </a:txBody>
                  <a:tcPr marL="55721" marR="55721" marT="27861" marB="27861" anchor="ctr">
                    <a:lnL w="6083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83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8831120"/>
                  </a:ext>
                </a:extLst>
              </a:tr>
              <a:tr h="407282">
                <a:tc>
                  <a:txBody>
                    <a:bodyPr/>
                    <a:lstStyle/>
                    <a:p>
                      <a:r>
                        <a:rPr lang="ru-RU" sz="1200" b="0">
                          <a:effectLst/>
                          <a:latin typeface="Calibri" panose="020F0502020204030204" pitchFamily="34" charset="0"/>
                        </a:rPr>
                        <a:t>Итого НДС </a:t>
                      </a:r>
                      <a:endParaRPr lang="ru-RU" sz="1200">
                        <a:effectLst/>
                      </a:endParaRPr>
                    </a:p>
                  </a:txBody>
                  <a:tcPr marL="55721" marR="55721" marT="27861" marB="27861" anchor="ctr">
                    <a:lnL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83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>
                          <a:effectLst/>
                          <a:latin typeface="Calibri" panose="020F0502020204030204" pitchFamily="34" charset="0"/>
                        </a:rPr>
                        <a:t>181 385 </a:t>
                      </a:r>
                      <a:endParaRPr lang="ru-RU" sz="1200" dirty="0">
                        <a:effectLst/>
                      </a:endParaRPr>
                    </a:p>
                  </a:txBody>
                  <a:tcPr marL="55721" marR="55721" marT="27861" marB="27861" anchor="ctr">
                    <a:lnL w="6083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6380267"/>
                  </a:ext>
                </a:extLst>
              </a:tr>
              <a:tr h="407282">
                <a:tc>
                  <a:txBody>
                    <a:bodyPr/>
                    <a:lstStyle/>
                    <a:p>
                      <a:r>
                        <a:rPr lang="ru-RU" sz="1200" b="0">
                          <a:effectLst/>
                          <a:latin typeface="Calibri" panose="020F0502020204030204" pitchFamily="34" charset="0"/>
                        </a:rPr>
                        <a:t>Итого без НДС </a:t>
                      </a:r>
                      <a:endParaRPr lang="ru-RU" sz="1200">
                        <a:effectLst/>
                      </a:endParaRPr>
                    </a:p>
                  </a:txBody>
                  <a:tcPr marL="55721" marR="55721" marT="27861" marB="27861" anchor="ctr">
                    <a:lnL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83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83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>
                          <a:effectLst/>
                          <a:latin typeface="Calibri" panose="020F0502020204030204" pitchFamily="34" charset="0"/>
                        </a:rPr>
                        <a:t>906 928 </a:t>
                      </a:r>
                      <a:endParaRPr lang="ru-RU" sz="1200" dirty="0">
                        <a:effectLst/>
                      </a:endParaRPr>
                    </a:p>
                  </a:txBody>
                  <a:tcPr marL="55721" marR="55721" marT="27861" marB="27861" anchor="ctr">
                    <a:lnL w="6083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83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8098124"/>
                  </a:ext>
                </a:extLst>
              </a:tr>
            </a:tbl>
          </a:graphicData>
        </a:graphic>
      </p:graphicFrame>
      <p:pic>
        <p:nvPicPr>
          <p:cNvPr id="1038" name="Picture 14" descr="page9image32833280">
            <a:extLst>
              <a:ext uri="{FF2B5EF4-FFF2-40B4-BE49-F238E27FC236}">
                <a16:creationId xmlns:a16="http://schemas.microsoft.com/office/drawing/2014/main" id="{37354A90-E0B0-DE40-849C-E962CAE77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856" y="2811781"/>
            <a:ext cx="12700" cy="6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page9image32817344">
            <a:extLst>
              <a:ext uri="{FF2B5EF4-FFF2-40B4-BE49-F238E27FC236}">
                <a16:creationId xmlns:a16="http://schemas.microsoft.com/office/drawing/2014/main" id="{8D21E785-3BE4-2542-871B-DD6D6C304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856" y="2811781"/>
            <a:ext cx="12700" cy="6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page7image33225728">
            <a:extLst>
              <a:ext uri="{FF2B5EF4-FFF2-40B4-BE49-F238E27FC236}">
                <a16:creationId xmlns:a16="http://schemas.microsoft.com/office/drawing/2014/main" id="{A9BB16F4-294B-F34E-892F-D32AA985D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page9image33220352">
            <a:extLst>
              <a:ext uri="{FF2B5EF4-FFF2-40B4-BE49-F238E27FC236}">
                <a16:creationId xmlns:a16="http://schemas.microsoft.com/office/drawing/2014/main" id="{91C670B5-D711-A84C-B747-17F600E0F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age9image33126656">
            <a:extLst>
              <a:ext uri="{FF2B5EF4-FFF2-40B4-BE49-F238E27FC236}">
                <a16:creationId xmlns:a16="http://schemas.microsoft.com/office/drawing/2014/main" id="{BE43F4DB-B865-0F49-95E0-77AFD6562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age9image33220352">
            <a:extLst>
              <a:ext uri="{FF2B5EF4-FFF2-40B4-BE49-F238E27FC236}">
                <a16:creationId xmlns:a16="http://schemas.microsoft.com/office/drawing/2014/main" id="{F3766E3C-438A-1B43-92FB-23F777D9E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page9image33126656">
            <a:extLst>
              <a:ext uri="{FF2B5EF4-FFF2-40B4-BE49-F238E27FC236}">
                <a16:creationId xmlns:a16="http://schemas.microsoft.com/office/drawing/2014/main" id="{EAF2E19D-24FD-A64B-9D4E-0BE5EC23B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age9image32833280">
            <a:extLst>
              <a:ext uri="{FF2B5EF4-FFF2-40B4-BE49-F238E27FC236}">
                <a16:creationId xmlns:a16="http://schemas.microsoft.com/office/drawing/2014/main" id="{E19A4E7A-70C9-C445-9CFE-FB2AD132E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page9image32817344">
            <a:extLst>
              <a:ext uri="{FF2B5EF4-FFF2-40B4-BE49-F238E27FC236}">
                <a16:creationId xmlns:a16="http://schemas.microsoft.com/office/drawing/2014/main" id="{5135BE92-B9F8-034F-9318-5671255B9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96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1" y="900862"/>
            <a:ext cx="5357469" cy="4526279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519" y="118871"/>
            <a:ext cx="4937761" cy="642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61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457201"/>
            <a:ext cx="9144000" cy="787706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tx2"/>
                </a:solidFill>
              </a:rPr>
              <a:t>Экономический вывод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00200"/>
            <a:ext cx="12192000" cy="4976870"/>
          </a:xfrm>
        </p:spPr>
        <p:txBody>
          <a:bodyPr/>
          <a:lstStyle/>
          <a:p>
            <a:r>
              <a:rPr lang="ru-RU" dirty="0"/>
              <a:t>Все эксплуатационные затраты на содержание парка и спорткомплекса берет на себя концессионер. За 25 лет эксплуатации спорткомплекса экономия для бюджета составит 3 234 550 тыс. </a:t>
            </a:r>
            <a:r>
              <a:rPr lang="ru-RU" dirty="0" err="1"/>
              <a:t>рублеи</a:t>
            </a:r>
            <a:r>
              <a:rPr lang="ru-RU" dirty="0"/>
              <a:t>̆. </a:t>
            </a:r>
          </a:p>
          <a:p>
            <a:endParaRPr lang="ru-RU" dirty="0">
              <a:solidFill>
                <a:schemeClr val="tx2"/>
              </a:solidFill>
            </a:endParaRPr>
          </a:p>
          <a:p>
            <a:endParaRPr lang="ru-RU" dirty="0">
              <a:solidFill>
                <a:schemeClr val="tx2"/>
              </a:solidFill>
            </a:endParaRPr>
          </a:p>
          <a:p>
            <a:endParaRPr lang="ru-RU" dirty="0">
              <a:solidFill>
                <a:schemeClr val="tx2"/>
              </a:solidFill>
            </a:endParaRPr>
          </a:p>
          <a:p>
            <a:r>
              <a:rPr lang="ru-RU" dirty="0"/>
              <a:t>В качестве налогов государству планируется выплатить (согласно 25-летнего операционного бюджета проекта) следующие суммы денежных средств: </a:t>
            </a:r>
          </a:p>
          <a:p>
            <a:endParaRPr lang="ru-RU" dirty="0"/>
          </a:p>
          <a:p>
            <a:endParaRPr lang="ru-RU" dirty="0">
              <a:solidFill>
                <a:schemeClr val="tx2"/>
              </a:solidFill>
            </a:endParaRP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092EE3C2-E6E4-3445-9CA2-CBA8E79D6B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8471340"/>
              </p:ext>
            </p:extLst>
          </p:nvPr>
        </p:nvGraphicFramePr>
        <p:xfrm>
          <a:off x="1773716" y="2500829"/>
          <a:ext cx="8185532" cy="1145754"/>
        </p:xfrm>
        <a:graphic>
          <a:graphicData uri="http://schemas.openxmlformats.org/drawingml/2006/table">
            <a:tbl>
              <a:tblPr/>
              <a:tblGrid>
                <a:gridCol w="4092766">
                  <a:extLst>
                    <a:ext uri="{9D8B030D-6E8A-4147-A177-3AD203B41FA5}">
                      <a16:colId xmlns:a16="http://schemas.microsoft.com/office/drawing/2014/main" val="2908788935"/>
                    </a:ext>
                  </a:extLst>
                </a:gridCol>
                <a:gridCol w="4092766">
                  <a:extLst>
                    <a:ext uri="{9D8B030D-6E8A-4147-A177-3AD203B41FA5}">
                      <a16:colId xmlns:a16="http://schemas.microsoft.com/office/drawing/2014/main" val="1156242147"/>
                    </a:ext>
                  </a:extLst>
                </a:gridCol>
              </a:tblGrid>
              <a:tr h="584938">
                <a:tc>
                  <a:txBody>
                    <a:bodyPr/>
                    <a:lstStyle/>
                    <a:p>
                      <a:pPr algn="l"/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Ежегодные затраты, в среднем за 25 лет, тыс. руб. </a:t>
                      </a:r>
                      <a:endParaRPr lang="ru-RU" dirty="0">
                        <a:effectLst/>
                      </a:endParaRPr>
                    </a:p>
                  </a:txBody>
                  <a:tcPr anchor="ctr">
                    <a:lnL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129 382 </a:t>
                      </a:r>
                      <a:endParaRPr lang="ru-RU" dirty="0">
                        <a:effectLst/>
                      </a:endParaRPr>
                    </a:p>
                  </a:txBody>
                  <a:tcPr anchor="ctr">
                    <a:lnL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83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2662784"/>
                  </a:ext>
                </a:extLst>
              </a:tr>
              <a:tr h="560816">
                <a:tc>
                  <a:txBody>
                    <a:bodyPr/>
                    <a:lstStyle/>
                    <a:p>
                      <a:pPr algn="l"/>
                      <a:r>
                        <a:rPr lang="ru-RU" sz="1300" b="1" dirty="0">
                          <a:effectLst/>
                          <a:latin typeface="Calibri" panose="020F0502020204030204" pitchFamily="34" charset="0"/>
                        </a:rPr>
                        <a:t>Затраты на содержание за 25 лет, тыс. руб. </a:t>
                      </a:r>
                      <a:endParaRPr lang="ru-RU" dirty="0">
                        <a:effectLst/>
                      </a:endParaRPr>
                    </a:p>
                  </a:txBody>
                  <a:tcPr anchor="ctr">
                    <a:lnL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300" b="1" dirty="0">
                          <a:effectLst/>
                          <a:latin typeface="Calibri" panose="020F0502020204030204" pitchFamily="34" charset="0"/>
                        </a:rPr>
                        <a:t>3 234 550 </a:t>
                      </a:r>
                      <a:endParaRPr lang="ru-RU" dirty="0">
                        <a:effectLst/>
                      </a:endParaRPr>
                    </a:p>
                  </a:txBody>
                  <a:tcPr anchor="ctr">
                    <a:lnL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83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4030580"/>
                  </a:ext>
                </a:extLst>
              </a:tr>
            </a:tbl>
          </a:graphicData>
        </a:graphic>
      </p:graphicFrame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70D1C255-B63F-3443-8EDC-31B48B2C3F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6912539"/>
              </p:ext>
            </p:extLst>
          </p:nvPr>
        </p:nvGraphicFramePr>
        <p:xfrm>
          <a:off x="1524000" y="4547212"/>
          <a:ext cx="9144000" cy="2029859"/>
        </p:xfrm>
        <a:graphic>
          <a:graphicData uri="http://schemas.openxmlformats.org/drawingml/2006/table">
            <a:tbl>
              <a:tblPr/>
              <a:tblGrid>
                <a:gridCol w="4572000">
                  <a:extLst>
                    <a:ext uri="{9D8B030D-6E8A-4147-A177-3AD203B41FA5}">
                      <a16:colId xmlns:a16="http://schemas.microsoft.com/office/drawing/2014/main" val="2637728165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753169808"/>
                    </a:ext>
                  </a:extLst>
                </a:gridCol>
              </a:tblGrid>
              <a:tr h="357105"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Всего выплат НДС за 25 лет, тыс. руб. </a:t>
                      </a:r>
                      <a:endParaRPr lang="ru-RU">
                        <a:effectLst/>
                      </a:endParaRPr>
                    </a:p>
                  </a:txBody>
                  <a:tcPr anchor="ctr">
                    <a:lnL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1 737 616 </a:t>
                      </a:r>
                      <a:endParaRPr lang="ru-RU">
                        <a:effectLst/>
                      </a:endParaRPr>
                    </a:p>
                  </a:txBody>
                  <a:tcPr anchor="ctr">
                    <a:lnL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83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4198949"/>
                  </a:ext>
                </a:extLst>
              </a:tr>
              <a:tr h="357105"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Итого отчисления с ФОТ за 25 лет, тыс. руб. </a:t>
                      </a:r>
                      <a:endParaRPr lang="ru-RU">
                        <a:effectLst/>
                      </a:endParaRPr>
                    </a:p>
                  </a:txBody>
                  <a:tcPr anchor="ctr">
                    <a:lnL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276 557 </a:t>
                      </a:r>
                      <a:endParaRPr lang="ru-RU">
                        <a:effectLst/>
                      </a:endParaRPr>
                    </a:p>
                  </a:txBody>
                  <a:tcPr anchor="ctr">
                    <a:lnL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83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3687889"/>
                  </a:ext>
                </a:extLst>
              </a:tr>
              <a:tr h="357105"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Всего выплаты по налогу на прибыль, за 25 лет, тыс. руб. </a:t>
                      </a:r>
                      <a:endParaRPr lang="ru-RU">
                        <a:effectLst/>
                      </a:endParaRPr>
                    </a:p>
                  </a:txBody>
                  <a:tcPr anchor="ctr">
                    <a:lnL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1 000 405 </a:t>
                      </a:r>
                      <a:endParaRPr lang="ru-RU" dirty="0">
                        <a:effectLst/>
                      </a:endParaRPr>
                    </a:p>
                  </a:txBody>
                  <a:tcPr anchor="ctr">
                    <a:lnL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83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9585967"/>
                  </a:ext>
                </a:extLst>
              </a:tr>
              <a:tr h="357105"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Налог на имущество, за 25 лет, тыс. руб. </a:t>
                      </a:r>
                      <a:endParaRPr lang="ru-RU">
                        <a:effectLst/>
                      </a:endParaRPr>
                    </a:p>
                  </a:txBody>
                  <a:tcPr anchor="ctr">
                    <a:lnL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82 604 </a:t>
                      </a:r>
                      <a:endParaRPr lang="ru-RU">
                        <a:effectLst/>
                      </a:endParaRPr>
                    </a:p>
                  </a:txBody>
                  <a:tcPr anchor="ctr">
                    <a:lnL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83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5405002"/>
                  </a:ext>
                </a:extLst>
              </a:tr>
              <a:tr h="601439">
                <a:tc>
                  <a:txBody>
                    <a:bodyPr/>
                    <a:lstStyle/>
                    <a:p>
                      <a:r>
                        <a:rPr lang="ru-RU" sz="1300" b="1">
                          <a:effectLst/>
                          <a:latin typeface="Calibri" panose="020F0502020204030204" pitchFamily="34" charset="0"/>
                        </a:rPr>
                        <a:t>Всего планируется выплатить в виде налогов </a:t>
                      </a: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в бюджет за 25 лет, тыс. руб. </a:t>
                      </a:r>
                      <a:endParaRPr lang="ru-RU">
                        <a:effectLst/>
                      </a:endParaRPr>
                    </a:p>
                  </a:txBody>
                  <a:tcPr anchor="ctr">
                    <a:lnL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83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b="1" dirty="0">
                          <a:effectLst/>
                          <a:latin typeface="Calibri" panose="020F0502020204030204" pitchFamily="34" charset="0"/>
                        </a:rPr>
                        <a:t>3 097 182 </a:t>
                      </a:r>
                      <a:endParaRPr lang="ru-RU" dirty="0">
                        <a:effectLst/>
                      </a:endParaRPr>
                    </a:p>
                  </a:txBody>
                  <a:tcPr anchor="ctr">
                    <a:lnL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83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83" cap="flat" cmpd="sng" algn="ctr">
                      <a:solidFill>
                        <a:srgbClr val="427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0347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113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89494" y="276045"/>
            <a:ext cx="9144000" cy="1143000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tx2"/>
                </a:solidFill>
              </a:rPr>
              <a:t>Где взять деньги?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793631" y="1648115"/>
            <a:ext cx="4313208" cy="4381749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3600" dirty="0">
                <a:solidFill>
                  <a:schemeClr val="tx2"/>
                </a:solidFill>
                <a:latin typeface="+mj-lt"/>
              </a:rPr>
              <a:t>Практика показывает, что подавляющее большинство спортивных объектов являются </a:t>
            </a:r>
            <a:r>
              <a:rPr lang="ru-RU" sz="3600" dirty="0" err="1">
                <a:solidFill>
                  <a:schemeClr val="tx2"/>
                </a:solidFill>
                <a:latin typeface="+mj-lt"/>
              </a:rPr>
              <a:t>планово</a:t>
            </a:r>
            <a:r>
              <a:rPr lang="ru-RU" sz="3600" dirty="0">
                <a:solidFill>
                  <a:schemeClr val="tx2"/>
                </a:solidFill>
                <a:latin typeface="+mj-lt"/>
              </a:rPr>
              <a:t> убыточными.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069" y="1863779"/>
            <a:ext cx="7032737" cy="395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02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49"/>
            <a:ext cx="12192000" cy="6867861"/>
          </a:xfrm>
        </p:spPr>
      </p:pic>
    </p:spTree>
    <p:extLst>
      <p:ext uri="{BB962C8B-B14F-4D97-AF65-F5344CB8AC3E}">
        <p14:creationId xmlns:p14="http://schemas.microsoft.com/office/powerpoint/2010/main" val="368983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7152" y="444377"/>
            <a:ext cx="9144000" cy="1143000"/>
          </a:xfrm>
        </p:spPr>
        <p:txBody>
          <a:bodyPr rtlCol="0">
            <a:normAutofit/>
          </a:bodyPr>
          <a:lstStyle/>
          <a:p>
            <a:pPr algn="ctr"/>
            <a:r>
              <a:rPr lang="ru-RU" b="1" dirty="0">
                <a:solidFill>
                  <a:schemeClr val="tx2"/>
                </a:solidFill>
              </a:rPr>
              <a:t>Светлое будущее?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1896" y="1952244"/>
            <a:ext cx="8689848" cy="2857500"/>
          </a:xfrm>
        </p:spPr>
        <p:txBody>
          <a:bodyPr rtlCol="0">
            <a:normAutofit/>
          </a:bodyPr>
          <a:lstStyle/>
          <a:p>
            <a:pPr marL="45720" indent="0">
              <a:buNone/>
            </a:pPr>
            <a:r>
              <a:rPr lang="ru-RU" sz="2800" dirty="0">
                <a:solidFill>
                  <a:schemeClr val="tx2"/>
                </a:solidFill>
                <a:latin typeface="+mj-lt"/>
              </a:rPr>
              <a:t>Для успешной реализации проекта необходимо: </a:t>
            </a:r>
          </a:p>
          <a:p>
            <a:pPr marL="560070" indent="-514350">
              <a:buFont typeface="+mj-lt"/>
              <a:buAutoNum type="arabicPeriod"/>
            </a:pPr>
            <a:r>
              <a:rPr lang="ru-RU" sz="2800" dirty="0">
                <a:solidFill>
                  <a:schemeClr val="tx2"/>
                </a:solidFill>
                <a:latin typeface="+mj-lt"/>
              </a:rPr>
              <a:t>Спортивные технологи</a:t>
            </a:r>
          </a:p>
          <a:p>
            <a:pPr marL="560070" indent="-514350">
              <a:buFont typeface="+mj-lt"/>
              <a:buAutoNum type="arabicPeriod"/>
            </a:pPr>
            <a:r>
              <a:rPr lang="ru-RU" sz="2800" dirty="0">
                <a:solidFill>
                  <a:schemeClr val="tx2"/>
                </a:solidFill>
                <a:latin typeface="+mj-lt"/>
              </a:rPr>
              <a:t>Спортивные менеджеры</a:t>
            </a:r>
          </a:p>
          <a:p>
            <a:pPr marL="560070" indent="-514350">
              <a:buFont typeface="+mj-lt"/>
              <a:buAutoNum type="arabicPeriod"/>
            </a:pPr>
            <a:r>
              <a:rPr lang="ru-RU" sz="2800" dirty="0">
                <a:solidFill>
                  <a:schemeClr val="tx2"/>
                </a:solidFill>
                <a:latin typeface="+mj-lt"/>
              </a:rPr>
              <a:t>Сильная команда</a:t>
            </a:r>
          </a:p>
          <a:p>
            <a:pPr marL="560070" indent="-514350">
              <a:buFont typeface="+mj-lt"/>
              <a:buAutoNum type="arabicPeriod"/>
            </a:pPr>
            <a:endParaRPr lang="ru-RU" sz="2800" dirty="0">
              <a:solidFill>
                <a:schemeClr val="tx2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3048" y="2681979"/>
            <a:ext cx="3837432" cy="384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4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3410" y="3798672"/>
            <a:ext cx="11125200" cy="914400"/>
          </a:xfrm>
        </p:spPr>
        <p:txBody>
          <a:bodyPr rtlCol="0">
            <a:noAutofit/>
          </a:bodyPr>
          <a:lstStyle/>
          <a:p>
            <a:pPr rtl="0"/>
            <a:r>
              <a:rPr lang="ru-RU" sz="3600" b="1" dirty="0">
                <a:solidFill>
                  <a:schemeClr val="tx2"/>
                </a:solidFill>
              </a:rPr>
              <a:t>Спасибо за внимание!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3410" y="5465153"/>
            <a:ext cx="11125200" cy="875262"/>
          </a:xfrm>
        </p:spPr>
        <p:txBody>
          <a:bodyPr rtlCol="0">
            <a:noAutofit/>
          </a:bodyPr>
          <a:lstStyle/>
          <a:p>
            <a:pPr rtl="0"/>
            <a:r>
              <a:rPr lang="ru-RU" sz="2400" dirty="0">
                <a:latin typeface="+mj-lt"/>
              </a:rPr>
              <a:t>Павел </a:t>
            </a:r>
            <a:r>
              <a:rPr lang="ru-RU" sz="2400" dirty="0" err="1">
                <a:latin typeface="+mj-lt"/>
              </a:rPr>
              <a:t>тулин</a:t>
            </a:r>
            <a:endParaRPr lang="ru-RU" sz="2400" dirty="0">
              <a:latin typeface="+mj-lt"/>
            </a:endParaRPr>
          </a:p>
          <a:p>
            <a:pPr rtl="0"/>
            <a:r>
              <a:rPr lang="ru-RU" sz="2400" dirty="0">
                <a:latin typeface="+mj-lt"/>
              </a:rPr>
              <a:t>Федерация баскетбола алтайского края</a:t>
            </a:r>
          </a:p>
          <a:p>
            <a:r>
              <a:rPr lang="ru-RU" sz="2400" dirty="0">
                <a:latin typeface="+mj-lt"/>
              </a:rPr>
              <a:t>+7 903 947 78 71, </a:t>
            </a:r>
            <a:r>
              <a:rPr lang="en-US" sz="2400" dirty="0">
                <a:latin typeface="+mj-lt"/>
              </a:rPr>
              <a:t>tulin28@mail.ru</a:t>
            </a:r>
            <a:endParaRPr lang="ru-RU" sz="2400" dirty="0">
              <a:latin typeface="+mj-lt"/>
            </a:endParaRPr>
          </a:p>
        </p:txBody>
      </p:sp>
      <p:sp>
        <p:nvSpPr>
          <p:cNvPr id="6" name="Рисунок 5"/>
          <p:cNvSpPr>
            <a:spLocks noGrp="1"/>
          </p:cNvSpPr>
          <p:nvPr>
            <p:ph type="pic" idx="11"/>
          </p:nvPr>
        </p:nvSpPr>
        <p:spPr>
          <a:xfrm>
            <a:off x="5080957" y="1052368"/>
            <a:ext cx="1794297" cy="2122153"/>
          </a:xfrm>
        </p:spPr>
      </p:sp>
      <p:sp>
        <p:nvSpPr>
          <p:cNvPr id="11" name="Рисунок 10"/>
          <p:cNvSpPr>
            <a:spLocks noGrp="1"/>
          </p:cNvSpPr>
          <p:nvPr>
            <p:ph type="pic" idx="12"/>
          </p:nvPr>
        </p:nvSpPr>
        <p:spPr>
          <a:xfrm>
            <a:off x="8548777" y="259626"/>
            <a:ext cx="2737268" cy="3631253"/>
          </a:xfrm>
        </p:spPr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847" y="227945"/>
            <a:ext cx="2966138" cy="377099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8777" y="227945"/>
            <a:ext cx="2976395" cy="379333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2874" y="233023"/>
            <a:ext cx="3266272" cy="376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660255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789432" y="176162"/>
            <a:ext cx="5187696" cy="858128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tx2"/>
                </a:solidFill>
              </a:rPr>
              <a:t>Дайте денег!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369996" y="1837541"/>
            <a:ext cx="2057400" cy="685800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schemeClr val="tx2"/>
                </a:solidFill>
              </a:rPr>
              <a:t>Стоимость строительства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2"/>
          </p:nvPr>
        </p:nvSpPr>
        <p:spPr>
          <a:xfrm>
            <a:off x="1133856" y="5965807"/>
            <a:ext cx="4498848" cy="369025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2483764" y="3641133"/>
            <a:ext cx="1943632" cy="685800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schemeClr val="tx2"/>
                </a:solidFill>
              </a:rPr>
              <a:t>Содержание в течение 10 лет</a:t>
            </a:r>
          </a:p>
        </p:txBody>
      </p:sp>
      <p:sp>
        <p:nvSpPr>
          <p:cNvPr id="16" name="Объект 15"/>
          <p:cNvSpPr>
            <a:spLocks noGrp="1"/>
          </p:cNvSpPr>
          <p:nvPr>
            <p:ph sz="quarter" idx="4"/>
          </p:nvPr>
        </p:nvSpPr>
        <p:spPr>
          <a:xfrm>
            <a:off x="6307247" y="6016894"/>
            <a:ext cx="4498848" cy="369025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544359" y="5309008"/>
            <a:ext cx="17086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solidFill>
                  <a:schemeClr val="tx2"/>
                </a:solidFill>
              </a:rPr>
              <a:t>СОДЕРЖАНИЕ</a:t>
            </a:r>
          </a:p>
          <a:p>
            <a:pPr algn="ctr"/>
            <a:r>
              <a:rPr lang="ru-RU" sz="2000" dirty="0">
                <a:solidFill>
                  <a:schemeClr val="tx2"/>
                </a:solidFill>
              </a:rPr>
              <a:t>КЛУБА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815340" y="1483873"/>
            <a:ext cx="1417320" cy="10682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500 МЛН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29056" y="3274416"/>
            <a:ext cx="1389888" cy="10682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500 МЛН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865235" y="5061276"/>
            <a:ext cx="1317530" cy="10682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/>
              <a:t>      </a:t>
            </a:r>
            <a:r>
              <a:rPr lang="ru-RU" sz="2400" dirty="0"/>
              <a:t>$$$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354723" y="2671202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+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354723" y="4484227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+</a:t>
            </a:r>
            <a:endParaRPr lang="ru-RU" sz="2400" dirty="0">
              <a:solidFill>
                <a:schemeClr val="tx2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8888" y="-16303"/>
            <a:ext cx="5733113" cy="661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43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5" grpId="0" build="p"/>
      <p:bldP spid="17" grpId="0"/>
      <p:bldP spid="18" grpId="0" animBg="1"/>
      <p:bldP spid="20" grpId="0" animBg="1"/>
      <p:bldP spid="21" grpId="0" animBg="1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2948115" y="435632"/>
            <a:ext cx="6601326" cy="1143000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tx2"/>
                </a:solidFill>
              </a:rPr>
              <a:t>НЕ рыба, но удочка!</a:t>
            </a:r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707367" y="3048226"/>
            <a:ext cx="8842074" cy="338000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chemeClr val="tx2"/>
                </a:solidFill>
                <a:latin typeface="+mj-lt"/>
              </a:rPr>
              <a:t>Владимир Путин: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000" b="1" dirty="0">
              <a:solidFill>
                <a:schemeClr val="tx2"/>
              </a:solidFill>
              <a:latin typeface="+mj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tx2"/>
                </a:solidFill>
                <a:latin typeface="+mj-lt"/>
              </a:rPr>
              <a:t>«Важно эффективнее задействовать потенциал государственно-частного партнерства, причем как </a:t>
            </a:r>
            <a:r>
              <a:rPr lang="ru-RU" b="1" dirty="0">
                <a:solidFill>
                  <a:schemeClr val="tx2"/>
                </a:solidFill>
                <a:latin typeface="+mj-lt"/>
              </a:rPr>
              <a:t>при возведении объектов спорта, так и в ходе их дальнейшей эксплуатации</a:t>
            </a:r>
            <a:r>
              <a:rPr lang="ru-RU" dirty="0">
                <a:solidFill>
                  <a:schemeClr val="tx2"/>
                </a:solidFill>
                <a:latin typeface="+mj-lt"/>
              </a:rPr>
              <a:t>».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tx2"/>
                </a:solidFill>
                <a:latin typeface="+mj-lt"/>
              </a:rPr>
              <a:t>«Развитие физической культуры и спорта входят в число безусловных приоритетов».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000" dirty="0">
              <a:solidFill>
                <a:schemeClr val="tx2"/>
              </a:solidFill>
              <a:latin typeface="+mj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tx2"/>
                </a:solidFill>
                <a:latin typeface="+mj-lt"/>
              </a:rPr>
              <a:t>«</a:t>
            </a:r>
            <a:r>
              <a:rPr lang="ru-RU" b="1" dirty="0">
                <a:solidFill>
                  <a:schemeClr val="tx2"/>
                </a:solidFill>
                <a:latin typeface="+mj-lt"/>
              </a:rPr>
              <a:t>Задача федеральных, региональных, муниципальных властей </a:t>
            </a:r>
            <a:r>
              <a:rPr lang="ru-RU" dirty="0">
                <a:solidFill>
                  <a:schemeClr val="tx2"/>
                </a:solidFill>
                <a:latin typeface="+mj-lt"/>
              </a:rPr>
              <a:t>- создать все условия для развития массового спорта, обеспечить доступность спортивных сооружений, адаптировать для занятия спортом инфраструктуру больших и малых городов, сельских поселений».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7273" y="-1"/>
            <a:ext cx="2114727" cy="66164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45" y="304687"/>
            <a:ext cx="2537680" cy="2591025"/>
          </a:xfrm>
          <a:prstGeom prst="rect">
            <a:avLst/>
          </a:prstGeom>
        </p:spPr>
      </p:pic>
      <p:sp>
        <p:nvSpPr>
          <p:cNvPr id="8" name="Объект 11"/>
          <p:cNvSpPr>
            <a:spLocks noGrp="1"/>
          </p:cNvSpPr>
          <p:nvPr>
            <p:ph sz="half" idx="2"/>
          </p:nvPr>
        </p:nvSpPr>
        <p:spPr>
          <a:xfrm>
            <a:off x="4023591" y="1975786"/>
            <a:ext cx="4626633" cy="91992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b="1" dirty="0">
                <a:solidFill>
                  <a:schemeClr val="tx2"/>
                </a:solidFill>
                <a:latin typeface="+mj-lt"/>
              </a:rPr>
              <a:t>Концессионное соглашение</a:t>
            </a:r>
          </a:p>
        </p:txBody>
      </p:sp>
    </p:spTree>
    <p:extLst>
      <p:ext uri="{BB962C8B-B14F-4D97-AF65-F5344CB8AC3E}">
        <p14:creationId xmlns:p14="http://schemas.microsoft.com/office/powerpoint/2010/main" val="46288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/>
            <a:r>
              <a:rPr lang="ru-RU" b="1" dirty="0">
                <a:solidFill>
                  <a:schemeClr val="tx2"/>
                </a:solidFill>
              </a:rPr>
              <a:t>Почему спортивные объекты убыточны?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7676" y="1901605"/>
            <a:ext cx="5480649" cy="4457700"/>
          </a:xfrm>
        </p:spPr>
        <p:txBody>
          <a:bodyPr rtlCol="0">
            <a:normAutofit/>
          </a:bodyPr>
          <a:lstStyle/>
          <a:p>
            <a:r>
              <a:rPr lang="ru-RU" sz="2800" dirty="0">
                <a:solidFill>
                  <a:schemeClr val="tx2"/>
                </a:solidFill>
                <a:latin typeface="+mj-lt"/>
              </a:rPr>
              <a:t>большая площадь и объем =&gt; большие затраты на содержание;</a:t>
            </a:r>
          </a:p>
          <a:p>
            <a:r>
              <a:rPr lang="ru-RU" sz="2800" dirty="0">
                <a:solidFill>
                  <a:schemeClr val="tx2"/>
                </a:solidFill>
                <a:latin typeface="+mj-lt"/>
              </a:rPr>
              <a:t>малое количество спортивных мероприятий;</a:t>
            </a:r>
          </a:p>
          <a:p>
            <a:r>
              <a:rPr lang="ru-RU" sz="2800" dirty="0">
                <a:solidFill>
                  <a:schemeClr val="tx2"/>
                </a:solidFill>
                <a:latin typeface="+mj-lt"/>
              </a:rPr>
              <a:t>низкий интерес к соревнованиям у зрителей.</a:t>
            </a:r>
          </a:p>
          <a:p>
            <a:pPr marL="45720" indent="0">
              <a:buNone/>
            </a:pPr>
            <a:endParaRPr lang="en-US" sz="2800" dirty="0"/>
          </a:p>
          <a:p>
            <a:pPr marL="45720" indent="0">
              <a:buNone/>
            </a:pP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468" y="1899708"/>
            <a:ext cx="6130019" cy="408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42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4988" y="18736"/>
            <a:ext cx="9144000" cy="745495"/>
          </a:xfrm>
        </p:spPr>
        <p:txBody>
          <a:bodyPr rtlCol="0"/>
          <a:lstStyle/>
          <a:p>
            <a:pPr algn="ctr"/>
            <a:r>
              <a:rPr lang="ru-RU" b="1" dirty="0">
                <a:solidFill>
                  <a:schemeClr val="tx2"/>
                </a:solidFill>
              </a:rPr>
              <a:t>Что строим?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54988" y="910087"/>
            <a:ext cx="9397041" cy="2281687"/>
          </a:xfrm>
        </p:spPr>
        <p:txBody>
          <a:bodyPr rtlCol="0">
            <a:normAutofit fontScale="85000" lnSpcReduction="1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800" b="1" dirty="0">
                <a:solidFill>
                  <a:schemeClr val="tx2"/>
                </a:solidFill>
                <a:latin typeface="+mj-lt"/>
              </a:rPr>
              <a:t>ЗАЛ ТРАНСФОРМЕР </a:t>
            </a:r>
            <a:r>
              <a:rPr lang="ru-RU" sz="2800" dirty="0">
                <a:solidFill>
                  <a:schemeClr val="tx2"/>
                </a:solidFill>
                <a:latin typeface="+mj-lt"/>
              </a:rPr>
              <a:t>вместимостью не более 1,5-2 тысяч зрителей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1200" dirty="0">
              <a:solidFill>
                <a:schemeClr val="tx2"/>
              </a:solidFill>
              <a:latin typeface="+mj-lt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800" b="1" dirty="0">
                <a:solidFill>
                  <a:schemeClr val="tx2"/>
                </a:solidFill>
                <a:latin typeface="+mj-lt"/>
              </a:rPr>
              <a:t>Целевое использование: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</a:pPr>
            <a:r>
              <a:rPr lang="ru-RU" sz="2800" dirty="0">
                <a:solidFill>
                  <a:schemeClr val="tx2"/>
                </a:solidFill>
                <a:latin typeface="+mj-lt"/>
              </a:rPr>
              <a:t>игровой зал для профессионального спорта,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</a:pPr>
            <a:r>
              <a:rPr lang="ru-RU" sz="2800" dirty="0">
                <a:solidFill>
                  <a:schemeClr val="tx2"/>
                </a:solidFill>
                <a:latin typeface="+mj-lt"/>
              </a:rPr>
              <a:t>зал для проведения развлекательно-познавательных мероприятий,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</a:pPr>
            <a:r>
              <a:rPr lang="ru-RU" sz="2800" dirty="0">
                <a:solidFill>
                  <a:schemeClr val="tx2"/>
                </a:solidFill>
                <a:latin typeface="+mj-lt"/>
              </a:rPr>
              <a:t>выставочное пространство.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337630"/>
            <a:ext cx="12192001" cy="352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75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4ED621D-3BB0-D642-9790-84F2A575A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3864" y="540327"/>
            <a:ext cx="5645727" cy="1143000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2"/>
                </a:solidFill>
              </a:rPr>
              <a:t>РАЗДВИЖНЫЕ ТРИБУНЫ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32787C38-7BB9-3249-9013-BF68E6E952C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74" y="2576945"/>
            <a:ext cx="5645726" cy="3599828"/>
          </a:xfr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2AA01A2A-F735-7D4A-A9CD-989D5CB7C8F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527" y="2576945"/>
            <a:ext cx="5569527" cy="3599828"/>
          </a:xfrm>
        </p:spPr>
      </p:pic>
    </p:spTree>
    <p:extLst>
      <p:ext uri="{BB962C8B-B14F-4D97-AF65-F5344CB8AC3E}">
        <p14:creationId xmlns:p14="http://schemas.microsoft.com/office/powerpoint/2010/main" val="196456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D78CBE-2FC2-9044-AAD8-F863504B8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2199" y="457200"/>
            <a:ext cx="5811983" cy="1143000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2"/>
                </a:solidFill>
              </a:rPr>
              <a:t>РАЗДВИЖНЫЕ ПЕРЕГОРОДКИ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414E0938-8EEE-F241-9C30-44EC7E77D50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88" y="1052945"/>
            <a:ext cx="5688012" cy="5123826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693D77D7-29BA-C640-A3A8-9596301CC5C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869" y="2286000"/>
            <a:ext cx="5524500" cy="3890771"/>
          </a:xfrm>
        </p:spPr>
      </p:pic>
    </p:spTree>
    <p:extLst>
      <p:ext uri="{BB962C8B-B14F-4D97-AF65-F5344CB8AC3E}">
        <p14:creationId xmlns:p14="http://schemas.microsoft.com/office/powerpoint/2010/main" val="60261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Здоровье и фитнес 16x9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064257_TF02922391.potx" id="{A01CCDD4-86D4-469D-9B92-9533C8D2D88C}" vid="{065B6106-88C3-4925-B0B7-B0F5EEE8E987}"/>
    </a:ext>
  </a:extLst>
</a:theme>
</file>

<file path=ppt/theme/theme2.xml><?xml version="1.0" encoding="utf-8"?>
<a:theme xmlns:a="http://schemas.openxmlformats.org/drawingml/2006/main" name="Тема Office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о здоровье и фитнесе (широкоэкранный формат)</Template>
  <TotalTime>775</TotalTime>
  <Words>715</Words>
  <Application>Microsoft Macintosh PowerPoint</Application>
  <PresentationFormat>Широкоэкранный</PresentationFormat>
  <Paragraphs>157</Paragraphs>
  <Slides>32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Times New Roman</vt:lpstr>
      <vt:lpstr>Здоровье и фитнес 16x9</vt:lpstr>
      <vt:lpstr>Государственно-частное партнерство в спорте – как недостатки превратить в преимущества</vt:lpstr>
      <vt:lpstr>О чем мечтает любая региональная федерация?</vt:lpstr>
      <vt:lpstr>Где взять деньги?</vt:lpstr>
      <vt:lpstr>Дайте денег!</vt:lpstr>
      <vt:lpstr>НЕ рыба, но удочка!</vt:lpstr>
      <vt:lpstr>Почему спортивные объекты убыточны?</vt:lpstr>
      <vt:lpstr>Что строим?</vt:lpstr>
      <vt:lpstr>РАЗДВИЖНЫЕ ТРИБУНЫ</vt:lpstr>
      <vt:lpstr>РАЗДВИЖНЫЕ ПЕРЕГОРОДКИ</vt:lpstr>
      <vt:lpstr>Чего не хватает?</vt:lpstr>
      <vt:lpstr>Фитнес центр</vt:lpstr>
      <vt:lpstr>Крытый бассейн</vt:lpstr>
      <vt:lpstr>Центр восстановительной медицины</vt:lpstr>
      <vt:lpstr>Фитнес             ↔          спортзал</vt:lpstr>
      <vt:lpstr>ГДЕ СТРОИТЬ?</vt:lpstr>
      <vt:lpstr>НО!</vt:lpstr>
      <vt:lpstr>парк</vt:lpstr>
      <vt:lpstr>парк активного отдыха и спорта</vt:lpstr>
      <vt:lpstr>Презентация PowerPoint</vt:lpstr>
      <vt:lpstr>Занятия на воздухе</vt:lpstr>
      <vt:lpstr>летний бассейн и зимний каток</vt:lpstr>
      <vt:lpstr>Академия баскетбола</vt:lpstr>
      <vt:lpstr>Презентация PowerPoint</vt:lpstr>
      <vt:lpstr>Презентация PowerPoint</vt:lpstr>
      <vt:lpstr>мы не изобрели ничего нового</vt:lpstr>
      <vt:lpstr>Экономика проекта</vt:lpstr>
      <vt:lpstr>Презентация PowerPoint</vt:lpstr>
      <vt:lpstr>Презентация PowerPoint</vt:lpstr>
      <vt:lpstr>Экономический вывод</vt:lpstr>
      <vt:lpstr>Презентация PowerPoint</vt:lpstr>
      <vt:lpstr>Светлое будущее?</vt:lpstr>
      <vt:lpstr>Спасибо за внимание!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Макет заголовка с рисунками</dc:title>
  <dc:creator>Svetlana Telnova</dc:creator>
  <cp:lastModifiedBy>Павел Тулин</cp:lastModifiedBy>
  <cp:revision>79</cp:revision>
  <dcterms:created xsi:type="dcterms:W3CDTF">2019-07-31T06:54:08Z</dcterms:created>
  <dcterms:modified xsi:type="dcterms:W3CDTF">2019-08-02T12:58:30Z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