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8"/>
  </p:notesMasterIdLst>
  <p:sldIdLst>
    <p:sldId id="419" r:id="rId2"/>
    <p:sldId id="647" r:id="rId3"/>
    <p:sldId id="735" r:id="rId4"/>
    <p:sldId id="347" r:id="rId5"/>
    <p:sldId id="734" r:id="rId6"/>
    <p:sldId id="732" r:id="rId7"/>
    <p:sldId id="731" r:id="rId8"/>
    <p:sldId id="601" r:id="rId9"/>
    <p:sldId id="613" r:id="rId10"/>
    <p:sldId id="611" r:id="rId11"/>
    <p:sldId id="733" r:id="rId12"/>
    <p:sldId id="636" r:id="rId13"/>
    <p:sldId id="684" r:id="rId14"/>
    <p:sldId id="327" r:id="rId15"/>
    <p:sldId id="432" r:id="rId16"/>
    <p:sldId id="42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500" userDrawn="1">
          <p15:clr>
            <a:srgbClr val="A4A3A4"/>
          </p15:clr>
        </p15:guide>
        <p15:guide id="6" pos="2162" userDrawn="1">
          <p15:clr>
            <a:srgbClr val="A4A3A4"/>
          </p15:clr>
        </p15:guide>
        <p15:guide id="7" pos="7514" userDrawn="1">
          <p15:clr>
            <a:srgbClr val="A4A3A4"/>
          </p15:clr>
        </p15:guide>
        <p15:guide id="8" orient="horz" pos="2976" userDrawn="1">
          <p15:clr>
            <a:srgbClr val="A4A3A4"/>
          </p15:clr>
        </p15:guide>
        <p15:guide id="9" orient="horz" pos="1933" userDrawn="1">
          <p15:clr>
            <a:srgbClr val="A4A3A4"/>
          </p15:clr>
        </p15:guide>
        <p15:guide id="10" orient="horz" pos="2750" userDrawn="1">
          <p15:clr>
            <a:srgbClr val="A4A3A4"/>
          </p15:clr>
        </p15:guide>
        <p15:guide id="11" orient="horz" pos="322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окентий Дементьев" initials="ИД" lastIdx="12" clrIdx="0"/>
  <p:cmAuthor id="2" name="Фонд президентских грантов" initials="Фпг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837"/>
    <a:srgbClr val="FDFAF6"/>
    <a:srgbClr val="FFFFFE"/>
    <a:srgbClr val="FFE682"/>
    <a:srgbClr val="FFC61B"/>
    <a:srgbClr val="7EB180"/>
    <a:srgbClr val="FF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2958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>
        <p:guide orient="horz" pos="2160"/>
        <p:guide pos="551"/>
        <p:guide orient="horz" pos="777"/>
        <p:guide pos="3840"/>
        <p:guide orient="horz" pos="2500"/>
        <p:guide pos="2162"/>
        <p:guide pos="7514"/>
        <p:guide orient="horz" pos="2976"/>
        <p:guide orient="horz" pos="1933"/>
        <p:guide orient="horz" pos="2750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217387633699"/>
          <c:y val="0.151787287323596"/>
          <c:w val="0.72482496789776596"/>
          <c:h val="0.831030899376586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5875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2-4F95-BD49-94CE3A9469A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5875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92-4F95-BD49-94CE3A9469A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всего НКО</c:v>
                </c:pt>
                <c:pt idx="1">
                  <c:v>участники конкурса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92-4F95-BD49-94CE3A9469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F-4F91-853B-BC655341423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F-4F91-853B-BC655341423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0.48199999999999998</c:v>
                </c:pt>
                <c:pt idx="1">
                  <c:v>0.53771760154738901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F91-853B-BC655341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C-4F43-90EE-24C0485F774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C-4F43-90EE-24C0485F774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0.11899999999999999</c:v>
                </c:pt>
                <c:pt idx="1">
                  <c:v>0.89168278529980705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C-4F43-90EE-24C0485F7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D-41A2-848F-F1A6399C2578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D-41A2-848F-F1A6399C257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1.2999999999999999E-2</c:v>
                </c:pt>
                <c:pt idx="1">
                  <c:v>0.99290780141844004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9D-41A2-848F-F1A6399C2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F-47DB-AA56-71F09627B0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F-47DB-AA56-71F09627B07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2E-3</c:v>
                </c:pt>
                <c:pt idx="1">
                  <c:v>0.99290780141844004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F-47DB-AA56-71F09627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F-4F91-853B-BC655341423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F-4F91-853B-BC655341423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0.38400000000000001</c:v>
                </c:pt>
                <c:pt idx="1">
                  <c:v>0.61599999999999999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F91-853B-BC655341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22845257665898E-2"/>
          <c:y val="0.311312462391033"/>
          <c:w val="0.954377127970084"/>
          <c:h val="0.4861110673543129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Лист1!$A$2:$E$2</c:f>
              <c:numCache>
                <c:formatCode>#,##0</c:formatCode>
                <c:ptCount val="5"/>
                <c:pt idx="0">
                  <c:v>631</c:v>
                </c:pt>
                <c:pt idx="1">
                  <c:v>793</c:v>
                </c:pt>
                <c:pt idx="2">
                  <c:v>195</c:v>
                </c:pt>
                <c:pt idx="3">
                  <c:v>22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E-4199-BBB9-A6CEFB832A9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8908640"/>
        <c:axId val="1548925888"/>
      </c:lineChart>
      <c:catAx>
        <c:axId val="154890864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48925888"/>
        <c:crosses val="autoZero"/>
        <c:auto val="1"/>
        <c:lblAlgn val="ctr"/>
        <c:lblOffset val="100"/>
        <c:noMultiLvlLbl val="0"/>
      </c:catAx>
      <c:valAx>
        <c:axId val="15489258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4890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91955299741E-2"/>
          <c:y val="0.65564337353972901"/>
          <c:w val="0.96580160894005196"/>
          <c:h val="0.2651429059682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Ряд 1</c:v>
                </c:pt>
                <c:pt idx="1">
                  <c:v>Ряд 2</c:v>
                </c:pt>
                <c:pt idx="2">
                  <c:v>Ряд 3</c:v>
                </c:pt>
                <c:pt idx="3">
                  <c:v>Ряд 4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1806</c:v>
                </c:pt>
                <c:pt idx="1">
                  <c:v>4185</c:v>
                </c:pt>
                <c:pt idx="2">
                  <c:v>5012</c:v>
                </c:pt>
                <c:pt idx="3">
                  <c:v>2198.73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29-A96A-EB56269BF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546907712"/>
        <c:axId val="1546910464"/>
      </c:barChart>
      <c:catAx>
        <c:axId val="154690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6910464"/>
        <c:crosses val="autoZero"/>
        <c:auto val="1"/>
        <c:lblAlgn val="ctr"/>
        <c:lblOffset val="100"/>
        <c:noMultiLvlLbl val="0"/>
      </c:catAx>
      <c:valAx>
        <c:axId val="1546910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469077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622884501043397E-2"/>
          <c:y val="0.31398827807899998"/>
          <c:w val="0.954377127970084"/>
          <c:h val="0.5121719159071359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Лист1!$A$2:$E$2</c:f>
              <c:numCache>
                <c:formatCode>#,##0</c:formatCode>
                <c:ptCount val="5"/>
                <c:pt idx="0">
                  <c:v>2424</c:v>
                </c:pt>
                <c:pt idx="1">
                  <c:v>4350</c:v>
                </c:pt>
                <c:pt idx="2">
                  <c:v>1240</c:v>
                </c:pt>
                <c:pt idx="3">
                  <c:v>163</c:v>
                </c:pt>
                <c:pt idx="4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BA-4705-9769-C8C8B32223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8937872"/>
        <c:axId val="1548940624"/>
      </c:lineChart>
      <c:catAx>
        <c:axId val="154893787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548940624"/>
        <c:crosses val="autoZero"/>
        <c:auto val="1"/>
        <c:lblAlgn val="ctr"/>
        <c:lblOffset val="100"/>
        <c:noMultiLvlLbl val="0"/>
      </c:catAx>
      <c:valAx>
        <c:axId val="15489406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4893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F-4F91-853B-BC655341423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F-4F91-853B-BC655341423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0.182</c:v>
                </c:pt>
                <c:pt idx="1">
                  <c:v>0.81799999999999995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F91-853B-BC655341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C-4F43-90EE-24C0485F774B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C-4F43-90EE-24C0485F774B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0.157</c:v>
                </c:pt>
                <c:pt idx="1">
                  <c:v>0.84299999999999997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C-4F43-90EE-24C0485F7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9D-41A2-848F-F1A6399C2578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9D-41A2-848F-F1A6399C2578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0.13500000000000001</c:v>
                </c:pt>
                <c:pt idx="1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9D-41A2-848F-F1A6399C2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F-47DB-AA56-71F09627B0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F-47DB-AA56-71F09627B07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4.2000000000000003E-2</c:v>
                </c:pt>
                <c:pt idx="1">
                  <c:v>0.95799999999999996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F-47DB-AA56-71F09627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61F-4F91-853B-BC655341423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61F-4F91-853B-BC655341423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0.26</c:v>
                </c:pt>
                <c:pt idx="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1F-4F91-853B-BC6553414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F-47DB-AA56-71F09627B070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F-47DB-AA56-71F09627B07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.0%">
                  <c:v>0.19900000000000001</c:v>
                </c:pt>
                <c:pt idx="1">
                  <c:v>0.80100000000000005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F-47DB-AA56-71F09627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91955299741E-2"/>
          <c:y val="0.65564337353972901"/>
          <c:w val="0.96580160894005196"/>
          <c:h val="0.2651429059682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472BF9-C316-4E53-BE98-DA59B5F69CDC}" type="VALUE">
                      <a:rPr lang="en-US">
                        <a:solidFill>
                          <a:srgbClr val="3C3837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B7-4423-8352-170A32317E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Ряд 1</c:v>
                </c:pt>
                <c:pt idx="1">
                  <c:v>Ряд 2</c:v>
                </c:pt>
                <c:pt idx="2">
                  <c:v>Ряд 3</c:v>
                </c:pt>
                <c:pt idx="3">
                  <c:v>Ряд 4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958</c:v>
                </c:pt>
                <c:pt idx="1">
                  <c:v>2669</c:v>
                </c:pt>
                <c:pt idx="2">
                  <c:v>3108</c:v>
                </c:pt>
                <c:pt idx="3">
                  <c:v>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29-A96A-EB56269BF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546945184"/>
        <c:axId val="1546948192"/>
      </c:barChart>
      <c:catAx>
        <c:axId val="1546945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6948192"/>
        <c:crosses val="autoZero"/>
        <c:auto val="1"/>
        <c:lblAlgn val="ctr"/>
        <c:lblOffset val="100"/>
        <c:noMultiLvlLbl val="0"/>
      </c:catAx>
      <c:valAx>
        <c:axId val="15469481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46945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91955299741E-2"/>
          <c:y val="0.65564337353972901"/>
          <c:w val="0.96580160894005196"/>
          <c:h val="0.2651429059682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Ряд 1</c:v>
                </c:pt>
                <c:pt idx="1">
                  <c:v>Ряд 2</c:v>
                </c:pt>
                <c:pt idx="2">
                  <c:v>Ряд 3</c:v>
                </c:pt>
                <c:pt idx="3">
                  <c:v>Ряд 4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1">
                  <c:v>1006</c:v>
                </c:pt>
                <c:pt idx="2">
                  <c:v>1211</c:v>
                </c:pt>
                <c:pt idx="3">
                  <c:v>374.848681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29-A96A-EB56269BF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546975440"/>
        <c:axId val="1546978192"/>
      </c:barChart>
      <c:catAx>
        <c:axId val="1546975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6978192"/>
        <c:crosses val="autoZero"/>
        <c:auto val="1"/>
        <c:lblAlgn val="ctr"/>
        <c:lblOffset val="100"/>
        <c:noMultiLvlLbl val="0"/>
      </c:catAx>
      <c:valAx>
        <c:axId val="15469781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46975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991955299741E-2"/>
          <c:y val="0.65564337353972901"/>
          <c:w val="0.96580160894005196"/>
          <c:h val="0.2651429059682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Ряд 1</c:v>
                </c:pt>
                <c:pt idx="1">
                  <c:v>Ряд 2</c:v>
                </c:pt>
                <c:pt idx="2">
                  <c:v>Ряд 3</c:v>
                </c:pt>
                <c:pt idx="3">
                  <c:v>Ряд 4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1">
                  <c:v>811</c:v>
                </c:pt>
                <c:pt idx="2" formatCode="#,##0">
                  <c:v>1068</c:v>
                </c:pt>
                <c:pt idx="3">
                  <c:v>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7-4129-A96A-EB56269BFA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1547001632"/>
        <c:axId val="1547004384"/>
      </c:barChart>
      <c:catAx>
        <c:axId val="1547001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47004384"/>
        <c:crosses val="autoZero"/>
        <c:auto val="1"/>
        <c:lblAlgn val="ctr"/>
        <c:lblOffset val="100"/>
        <c:noMultiLvlLbl val="0"/>
      </c:catAx>
      <c:valAx>
        <c:axId val="154700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47001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41994704968"/>
          <c:y val="0"/>
          <c:w val="0.68211601059006499"/>
          <c:h val="1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7-4105-BF4F-B4D3B9AAFA91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7-4105-BF4F-B4D3B9AAFA91}"/>
              </c:ext>
            </c:extLst>
          </c:dPt>
          <c:cat>
            <c:strRef>
              <c:f>Лист1!$B$1:$C$1</c:f>
              <c:strCache>
                <c:ptCount val="2"/>
                <c:pt idx="0">
                  <c:v>ё</c:v>
                </c:pt>
                <c:pt idx="1">
                  <c:v>Ряд 2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7-4105-BF4F-B4D3B9AAF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5F02-7995-411B-9A9F-CDCE8C5FA641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E2788-D7B2-43C4-9A21-842ABDAFC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0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0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2788-D7B2-43C4-9A21-842ABDAFC4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0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552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октябрю сделать:</a:t>
            </a:r>
          </a:p>
          <a:p>
            <a:r>
              <a:rPr lang="ru-RU" dirty="0"/>
              <a:t>Пересчитать предыдущие по новой логике и провести параллель и сделать250 и уйти от старых цифр сделать !!! Сказать Любе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61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B8752-55B0-4C35-89E0-052CFBA2BA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3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B8752-55B0-4C35-89E0-052CFBA2BA93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6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40A9E-08E2-48A4-B529-4C58C66583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07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8">
            <a:extLst>
              <a:ext uri="{FF2B5EF4-FFF2-40B4-BE49-F238E27FC236}">
                <a16:creationId xmlns:a16="http://schemas.microsoft.com/office/drawing/2014/main" id="{C48C4DE6-77FC-46F2-9E40-C913BFA3587C}"/>
              </a:ext>
            </a:extLst>
          </p:cNvPr>
          <p:cNvSpPr/>
          <p:nvPr/>
        </p:nvSpPr>
        <p:spPr>
          <a:xfrm>
            <a:off x="-568226" y="1959667"/>
            <a:ext cx="4770624" cy="3587716"/>
          </a:xfrm>
          <a:custGeom>
            <a:avLst/>
            <a:gdLst>
              <a:gd name="connsiteX0" fmla="*/ 4765718 w 4770623"/>
              <a:gd name="connsiteY0" fmla="*/ 13293 h 3587715"/>
              <a:gd name="connsiteX1" fmla="*/ 4330253 w 4770623"/>
              <a:gd name="connsiteY1" fmla="*/ 13293 h 3587715"/>
              <a:gd name="connsiteX2" fmla="*/ 3792095 w 4770623"/>
              <a:gd name="connsiteY2" fmla="*/ 13293 h 3587715"/>
              <a:gd name="connsiteX3" fmla="*/ 2182822 w 4770623"/>
              <a:gd name="connsiteY3" fmla="*/ 13293 h 3587715"/>
              <a:gd name="connsiteX4" fmla="*/ 1597868 w 4770623"/>
              <a:gd name="connsiteY4" fmla="*/ 422760 h 3587715"/>
              <a:gd name="connsiteX5" fmla="*/ 596947 w 4770623"/>
              <a:gd name="connsiteY5" fmla="*/ 3172043 h 3587715"/>
              <a:gd name="connsiteX6" fmla="*/ 13293 w 4770623"/>
              <a:gd name="connsiteY6" fmla="*/ 3580210 h 3587715"/>
              <a:gd name="connsiteX7" fmla="*/ 448758 w 4770623"/>
              <a:gd name="connsiteY7" fmla="*/ 3580210 h 3587715"/>
              <a:gd name="connsiteX8" fmla="*/ 908922 w 4770623"/>
              <a:gd name="connsiteY8" fmla="*/ 3580210 h 3587715"/>
              <a:gd name="connsiteX9" fmla="*/ 2596189 w 4770623"/>
              <a:gd name="connsiteY9" fmla="*/ 3580210 h 3587715"/>
              <a:gd name="connsiteX10" fmla="*/ 3181143 w 4770623"/>
              <a:gd name="connsiteY10" fmla="*/ 3170743 h 3587715"/>
              <a:gd name="connsiteX11" fmla="*/ 4182064 w 4770623"/>
              <a:gd name="connsiteY11" fmla="*/ 421460 h 3587715"/>
              <a:gd name="connsiteX12" fmla="*/ 4765718 w 4770623"/>
              <a:gd name="connsiteY12" fmla="*/ 13293 h 358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0623" h="3587715">
                <a:moveTo>
                  <a:pt x="4765718" y="13293"/>
                </a:moveTo>
                <a:lnTo>
                  <a:pt x="4330253" y="13293"/>
                </a:lnTo>
                <a:lnTo>
                  <a:pt x="3792095" y="13293"/>
                </a:lnTo>
                <a:lnTo>
                  <a:pt x="2182822" y="13293"/>
                </a:lnTo>
                <a:cubicBezTo>
                  <a:pt x="1921542" y="13293"/>
                  <a:pt x="1687561" y="177080"/>
                  <a:pt x="1597868" y="422760"/>
                </a:cubicBezTo>
                <a:lnTo>
                  <a:pt x="596947" y="3172043"/>
                </a:lnTo>
                <a:cubicBezTo>
                  <a:pt x="507254" y="3417723"/>
                  <a:pt x="274572" y="3580210"/>
                  <a:pt x="13293" y="3580210"/>
                </a:cubicBezTo>
                <a:lnTo>
                  <a:pt x="448758" y="3580210"/>
                </a:lnTo>
                <a:lnTo>
                  <a:pt x="908922" y="3580210"/>
                </a:lnTo>
                <a:lnTo>
                  <a:pt x="2596189" y="3580210"/>
                </a:lnTo>
                <a:cubicBezTo>
                  <a:pt x="2857469" y="3580210"/>
                  <a:pt x="3091450" y="3416423"/>
                  <a:pt x="3181143" y="3170743"/>
                </a:cubicBezTo>
                <a:lnTo>
                  <a:pt x="4182064" y="421460"/>
                </a:lnTo>
                <a:cubicBezTo>
                  <a:pt x="4271757" y="175780"/>
                  <a:pt x="4504439" y="13293"/>
                  <a:pt x="4765718" y="13293"/>
                </a:cubicBezTo>
                <a:close/>
              </a:path>
            </a:pathLst>
          </a:custGeom>
          <a:gradFill>
            <a:gsLst>
              <a:gs pos="0">
                <a:srgbClr val="FFEB91"/>
              </a:gs>
              <a:gs pos="100000">
                <a:srgbClr val="FFC20F"/>
              </a:gs>
            </a:gsLst>
            <a:lin ang="2400000" scaled="0"/>
          </a:gradFill>
          <a:ln w="1298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10FA9-71B5-4D07-913D-03EF07C4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07EE8-3F21-4405-B49C-0CCE87A9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668FE-6C91-4D6F-B542-07D91E514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602" y="472341"/>
            <a:ext cx="2635970" cy="892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18FA3D-B7C7-4D0D-BA32-6ED61A7107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3786" y="1"/>
            <a:ext cx="4891605" cy="68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1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BE02F3F5-4467-48AA-BFD2-E186C0573E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BE02F3F5-4467-48AA-BFD2-E186C0573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>
            <a:extLst>
              <a:ext uri="{FF2B5EF4-FFF2-40B4-BE49-F238E27FC236}">
                <a16:creationId xmlns:a16="http://schemas.microsoft.com/office/drawing/2014/main" id="{A956AEFE-8B07-4C33-A499-51CCFA2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B8A4-E19E-4B08-B96B-BFCEB1ABF3C7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F59D3A-F536-4FD0-9EF6-865F5F52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4A663B-D285-4744-9775-A7EA5ADB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1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97B3D-FA1E-46EF-BD9F-56239301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5B733-1EC7-4698-B8B7-F0D75916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A15AA2-C5D3-4B82-9D43-EDA78378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3E2AA-EFBF-48A0-83AA-0A998E31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0BCF-72CA-4836-898F-C1C777E5699F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6CB2D5-6C42-4B01-873B-27A8464A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CFBB3-76D8-4668-B691-02639E6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4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1D904-D5E6-4B3C-A384-6B291FBC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55D4A5-8829-4A61-8D31-A93236E6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255AD1-6C4B-4369-9CEF-B1C4D093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F121C-6D1C-4526-8EBF-D57EB6AF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82F6-57EE-47BE-8679-56BDBE14A813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3A0093-4648-49DF-A0F4-895657F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284054-0605-4659-ADFD-D3C08C13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6169B-6F32-4DBF-9D47-65E207C8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7F4A8-437B-422D-8EAC-FF638738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800100" y="3382797"/>
            <a:ext cx="10591800" cy="49278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404C6-5D84-4532-A677-01341790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4F87-CB9E-4C9F-91E8-B5E2F65B4D45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72FDF-ADAB-4565-AE47-F1514BFB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EBF6B-69B1-4B7E-A751-7CDBA517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211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A79F9-3165-4AE2-BB7C-ADD69A1E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1A6A27-0161-4A3C-8583-6DCFC72F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177B6-5940-4C95-ABD9-3C7A9EB9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74EC-4C4A-43D0-9906-76693A56A523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BE8764-C1EE-4CEF-AFAB-9D8A064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01DB2-765B-4A5B-B904-55A02CD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6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A4463-6CBA-4D2F-A9F0-99D808687C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54933" y="1972960"/>
            <a:ext cx="4757625" cy="3561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10FA9-71B5-4D07-913D-03EF07C4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07EE8-3F21-4405-B49C-0CCE87A9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668FE-6C91-4D6F-B542-07D91E5147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602" y="472341"/>
            <a:ext cx="2635970" cy="892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18FA3D-B7C7-4D0D-BA32-6ED61A7107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3786" y="1"/>
            <a:ext cx="4891605" cy="68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B60F097-D3E5-4A3E-AA31-E4BAEC153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6E431C-BE07-4104-9D93-22C02768396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C38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/>
          <a:p>
            <a:fld id="{7D0AF7BE-5590-4491-9ACA-4153DC872FD2}" type="datetime1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58190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05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DF6200-8591-4E10-A535-4F0161AE564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F6EF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1B60F097-D3E5-4A3E-AA31-E4BAEC153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 sz="3200">
                <a:solidFill>
                  <a:srgbClr val="624E3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0AF7BE-5590-4491-9ACA-4153DC872FD2}" type="datetime1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67715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/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075C6AF-578C-496E-A9D9-C9687411D52A}"/>
              </a:ext>
            </a:extLst>
          </p:cNvPr>
          <p:cNvGrpSpPr/>
          <p:nvPr userDrawn="1"/>
        </p:nvGrpSpPr>
        <p:grpSpPr>
          <a:xfrm>
            <a:off x="-29298" y="1729010"/>
            <a:ext cx="5637862" cy="4078065"/>
            <a:chOff x="8003005" y="2278285"/>
            <a:chExt cx="3350796" cy="242375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16BAA0A-2B48-46A2-A028-1249433F0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03005" y="2623978"/>
              <a:ext cx="2542490" cy="190339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B31FC65-9593-4A39-A464-7BC013181B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16237" y="2278285"/>
              <a:ext cx="3237564" cy="2423750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51B487A4-5421-4F09-BC7E-A7EBE40AE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942DA5EE-82C9-4312-8AD3-F9308D4F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33" name="Дата 3">
            <a:extLst>
              <a:ext uri="{FF2B5EF4-FFF2-40B4-BE49-F238E27FC236}">
                <a16:creationId xmlns:a16="http://schemas.microsoft.com/office/drawing/2014/main" id="{4CD531F0-D633-45D3-8117-7387ADA5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4571" y="6356350"/>
            <a:ext cx="91948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2A6D5E-252C-43B7-9763-1E81B5E0568B}" type="datetime1">
              <a:rPr lang="ru-RU" smtClean="0"/>
              <a:pPr/>
              <a:t>31.07.2019</a:t>
            </a:fld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127D67F-AF17-4278-9410-45591C1A8B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602" y="472341"/>
            <a:ext cx="2635970" cy="8921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59C6BC-0685-44A6-9CC2-9A7C0FB0A5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3786" y="1"/>
            <a:ext cx="4891605" cy="6869716"/>
          </a:xfrm>
          <a:prstGeom prst="rect">
            <a:avLst/>
          </a:prstGeom>
        </p:spPr>
      </p:pic>
      <p:sp>
        <p:nvSpPr>
          <p:cNvPr id="15" name="Дата 3">
            <a:extLst>
              <a:ext uri="{FF2B5EF4-FFF2-40B4-BE49-F238E27FC236}">
                <a16:creationId xmlns:a16="http://schemas.microsoft.com/office/drawing/2014/main" id="{B9C4B553-7AFB-4846-8FF4-14CAAD072F43}"/>
              </a:ext>
            </a:extLst>
          </p:cNvPr>
          <p:cNvSpPr txBox="1">
            <a:spLocks/>
          </p:cNvSpPr>
          <p:nvPr userDrawn="1"/>
        </p:nvSpPr>
        <p:spPr>
          <a:xfrm>
            <a:off x="1570300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DEAF6F5-6AA0-4918-8250-B82FE77DD40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6404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28B5C01-9E37-47D6-ABF2-90388F20F274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7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58CD6-363A-4057-A543-2B8F4DCB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E2491D-61B6-4C50-87FE-457F9A9E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9C408-6D8B-427A-8F4B-D9A3A54D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B9AA-8BA4-4ACF-8E52-CF1DDE52821F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7F017-7C33-4A89-A9DB-253780D1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BC00A-A628-4E96-9381-31CC7446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4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56635-26B9-49D9-9A6A-EC10F177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73DF4-2588-401E-BC48-BA1E39B93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CEC3D-15F8-4E85-B644-AD1CFE10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2690A-B364-4DCD-B0ED-CDC41E78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736D-DC81-4FEA-9FAA-47C69131E4A7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FE99B-9235-4447-8513-E6CA594E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9817E-26F2-4574-ACFD-16E3928B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8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63E06-1674-404F-8F72-C155E4BE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838C1-61D5-411F-B39E-A525D77E3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EFD6B-7437-4B56-9CBB-4E844AFD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9FEC83-8951-46C5-83D1-6AEB2D07D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347824-695E-4236-B297-6A07BDAEB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DD618B-E6E7-46BB-8E23-EC74AA5C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78F0-3467-4B1E-9DA8-4F510E90AEFF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1C8998-4FB9-4C0B-839A-FFB16191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C8DD91-3BB8-4322-B819-E81FC269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3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B261-ECFB-4D2F-8371-CB5C2DB1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6C4AA-C715-4E06-AF99-2BA0DD7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FA9F-0420-4E18-8947-2DAB2F8E070D}" type="datetime1">
              <a:rPr lang="ru-RU" smtClean="0"/>
              <a:pPr/>
              <a:t>31.07.2019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64D4D-C66C-48D1-BFC8-9CC3C3C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A009F-932B-416F-832A-C77B999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5958B84-B196-45B8-99D6-40543AD83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85958B84-B196-45B8-99D6-40543AD83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B2F0F9B9-BA6D-4FB8-87EA-F482D7E90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760" y="6356350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2A171"/>
                </a:solidFill>
              </a:defRPr>
            </a:lvl1pPr>
          </a:lstStyle>
          <a:p>
            <a:fld id="{DD09A8CE-1227-4C94-AA10-F48B3901489B}" type="datetime1">
              <a:rPr lang="ru-RU" smtClean="0"/>
              <a:pPr/>
              <a:t>31.07.2019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6350F-BD8C-44D0-A41E-ABB907643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2A17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94CD5-3A6E-41D0-B402-372A4773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2A17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272C3-5B3F-44C0-B244-DC32033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4C7BB33F-766F-4246-B936-7EC1296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60" y="1276205"/>
            <a:ext cx="10607040" cy="492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86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4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12" Type="http://schemas.openxmlformats.org/officeDocument/2006/relationships/chart" Target="../charts/chart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7.xml"/><Relationship Id="rId11" Type="http://schemas.openxmlformats.org/officeDocument/2006/relationships/chart" Target="../charts/chart22.xml"/><Relationship Id="rId5" Type="http://schemas.openxmlformats.org/officeDocument/2006/relationships/chart" Target="../charts/chart16.xml"/><Relationship Id="rId15" Type="http://schemas.openxmlformats.org/officeDocument/2006/relationships/chart" Target="../charts/chart2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Relationship Id="rId1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svg"/><Relationship Id="rId3" Type="http://schemas.openxmlformats.org/officeDocument/2006/relationships/image" Target="../media/image92.png"/><Relationship Id="rId21" Type="http://schemas.openxmlformats.org/officeDocument/2006/relationships/image" Target="../media/image110.png"/><Relationship Id="rId7" Type="http://schemas.openxmlformats.org/officeDocument/2006/relationships/image" Target="../media/image96.jpeg"/><Relationship Id="rId12" Type="http://schemas.openxmlformats.org/officeDocument/2006/relationships/image" Target="../media/image101.jpe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5.png"/><Relationship Id="rId20" Type="http://schemas.openxmlformats.org/officeDocument/2006/relationships/image" Target="../media/image10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jpeg"/><Relationship Id="rId11" Type="http://schemas.openxmlformats.org/officeDocument/2006/relationships/image" Target="../media/image100.png"/><Relationship Id="rId24" Type="http://schemas.openxmlformats.org/officeDocument/2006/relationships/image" Target="../media/image113.svg"/><Relationship Id="rId5" Type="http://schemas.openxmlformats.org/officeDocument/2006/relationships/image" Target="../media/image94.png"/><Relationship Id="rId15" Type="http://schemas.openxmlformats.org/officeDocument/2006/relationships/image" Target="../media/image104.jpeg"/><Relationship Id="rId23" Type="http://schemas.openxmlformats.org/officeDocument/2006/relationships/image" Target="../media/image112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93.png"/><Relationship Id="rId9" Type="http://schemas.openxmlformats.org/officeDocument/2006/relationships/image" Target="../media/image98.jpeg"/><Relationship Id="rId14" Type="http://schemas.openxmlformats.org/officeDocument/2006/relationships/image" Target="../media/image103.png"/><Relationship Id="rId22" Type="http://schemas.openxmlformats.org/officeDocument/2006/relationships/image" Target="../media/image1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svg"/><Relationship Id="rId7" Type="http://schemas.openxmlformats.org/officeDocument/2006/relationships/image" Target="../media/image121.sv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svg"/><Relationship Id="rId4" Type="http://schemas.openxmlformats.org/officeDocument/2006/relationships/image" Target="../media/image118.png"/><Relationship Id="rId9" Type="http://schemas.openxmlformats.org/officeDocument/2006/relationships/image" Target="../media/image1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7.svg"/><Relationship Id="rId11" Type="http://schemas.openxmlformats.org/officeDocument/2006/relationships/hyperlink" Target="https://&#1087;&#1088;&#1077;&#1079;&#1080;&#1076;&#1077;&#1085;&#1090;&#1089;&#1082;&#1080;&#1077;&#1075;&#1088;&#1072;&#1085;&#1090;&#1099;.&#1088;&#1092;/Content/files/&#1084;&#1077;&#1090;&#1086;&#1076;&#1080;&#1095;&#1077;&#1089;&#1082;&#1080;&#1077;%20&#1088;&#1077;&#1082;&#1086;&#1084;&#1077;&#1085;&#1076;&#1072;&#1094;&#1080;&#1080;%20&#1087;&#1086;%20&#1087;&#1086;&#1076;&#1075;&#1086;&#1090;&#1086;&#1074;&#1082;&#1077;%20&#1073;&#1102;&#1076;&#1078;&#1077;&#1090;&#1072;%202017-2.pdf" TargetMode="External"/><Relationship Id="rId5" Type="http://schemas.openxmlformats.org/officeDocument/2006/relationships/image" Target="../media/image126.png"/><Relationship Id="rId10" Type="http://schemas.openxmlformats.org/officeDocument/2006/relationships/hyperlink" Target="https://www.youtube.com/watch?v=abSs0S6d9xo&amp;list=PL01GEBvFh6jbLas44Q0ZIAO2CXJQiqBZ-" TargetMode="External"/><Relationship Id="rId4" Type="http://schemas.openxmlformats.org/officeDocument/2006/relationships/image" Target="../media/image125.svg"/><Relationship Id="rId9" Type="http://schemas.openxmlformats.org/officeDocument/2006/relationships/hyperlink" Target="https://&#1087;&#1088;&#1077;&#1079;&#1080;&#1076;&#1077;&#1085;&#1090;&#1089;&#1082;&#1080;&#1077;&#1075;&#1088;&#1072;&#1085;&#1090;&#1099;.&#1088;&#1092;/Content/files/&#1048;&#1085;&#1089;&#1090;&#1088;&#1091;&#1082;&#1094;&#1080;&#1103;%20&#1087;&#1086;%20&#1087;&#1086;&#1076;&#1075;&#1086;&#1090;&#1086;&#1074;&#1082;&#1077;%20&#1076;&#1086;&#1082;&#1091;&#1084;&#1077;&#1085;&#1090;&#1086;&#1074;%20&#1085;&#1072;%20&#1082;&#1086;&#1085;&#1082;&#1091;&#1088;&#1089;%202017-2-v2.pd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0.png"/><Relationship Id="rId7" Type="http://schemas.openxmlformats.org/officeDocument/2006/relationships/image" Target="../media/image16.pn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133.svg"/><Relationship Id="rId4" Type="http://schemas.openxmlformats.org/officeDocument/2006/relationships/image" Target="../media/image131.svg"/><Relationship Id="rId9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jpg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tags" Target="../tags/tag8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26" Type="http://schemas.openxmlformats.org/officeDocument/2006/relationships/image" Target="../media/image54.sv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24" Type="http://schemas.openxmlformats.org/officeDocument/2006/relationships/image" Target="../media/image52.sv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sv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image" Target="../media/image32.svg"/><Relationship Id="rId9" Type="http://schemas.openxmlformats.org/officeDocument/2006/relationships/image" Target="../media/image37.png"/><Relationship Id="rId14" Type="http://schemas.openxmlformats.org/officeDocument/2006/relationships/image" Target="../media/image42.svg"/><Relationship Id="rId22" Type="http://schemas.openxmlformats.org/officeDocument/2006/relationships/image" Target="../media/image50.svg"/><Relationship Id="rId27" Type="http://schemas.openxmlformats.org/officeDocument/2006/relationships/image" Target="../media/image55.png"/><Relationship Id="rId30" Type="http://schemas.openxmlformats.org/officeDocument/2006/relationships/image" Target="../media/image5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svg"/><Relationship Id="rId11" Type="http://schemas.openxmlformats.org/officeDocument/2006/relationships/chart" Target="../charts/chart1.xml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6.xml"/><Relationship Id="rId18" Type="http://schemas.openxmlformats.org/officeDocument/2006/relationships/chart" Target="../charts/chart11.xml"/><Relationship Id="rId3" Type="http://schemas.openxmlformats.org/officeDocument/2006/relationships/image" Target="../media/image67.png"/><Relationship Id="rId7" Type="http://schemas.openxmlformats.org/officeDocument/2006/relationships/chart" Target="../charts/chart2.xml"/><Relationship Id="rId12" Type="http://schemas.openxmlformats.org/officeDocument/2006/relationships/chart" Target="../charts/chart5.xml"/><Relationship Id="rId17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6" Type="http://schemas.openxmlformats.org/officeDocument/2006/relationships/chart" Target="../charts/chart9.xml"/><Relationship Id="rId20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svg"/><Relationship Id="rId11" Type="http://schemas.openxmlformats.org/officeDocument/2006/relationships/chart" Target="../charts/chart4.xml"/><Relationship Id="rId5" Type="http://schemas.openxmlformats.org/officeDocument/2006/relationships/image" Target="../media/image69.png"/><Relationship Id="rId15" Type="http://schemas.openxmlformats.org/officeDocument/2006/relationships/chart" Target="../charts/chart8.xml"/><Relationship Id="rId10" Type="http://schemas.openxmlformats.org/officeDocument/2006/relationships/image" Target="../media/image72.svg"/><Relationship Id="rId19" Type="http://schemas.openxmlformats.org/officeDocument/2006/relationships/chart" Target="../charts/chart12.xml"/><Relationship Id="rId4" Type="http://schemas.openxmlformats.org/officeDocument/2006/relationships/image" Target="../media/image68.svg"/><Relationship Id="rId9" Type="http://schemas.openxmlformats.org/officeDocument/2006/relationships/image" Target="../media/image71.png"/><Relationship Id="rId1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10" Type="http://schemas.openxmlformats.org/officeDocument/2006/relationships/image" Target="../media/image89.sv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87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84.svg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8768F0-7E36-4677-8F6F-0222994B7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0D25B0-A8DD-4664-BE57-C36348CC0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3501" y="472341"/>
            <a:ext cx="2635970" cy="892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BBABF3-26BF-4946-BD71-648CC4ACF14A}"/>
              </a:ext>
            </a:extLst>
          </p:cNvPr>
          <p:cNvSpPr txBox="1">
            <a:spLocks/>
          </p:cNvSpPr>
          <p:nvPr/>
        </p:nvSpPr>
        <p:spPr>
          <a:xfrm>
            <a:off x="663161" y="1992751"/>
            <a:ext cx="10883798" cy="2387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/>
            <a:r>
              <a:rPr lang="ru-RU" sz="6000" dirty="0">
                <a:solidFill>
                  <a:srgbClr val="624E33"/>
                </a:solidFill>
              </a:rPr>
              <a:t>Гранты Президента </a:t>
            </a:r>
            <a:br>
              <a:rPr lang="ru-RU" sz="6000" dirty="0">
                <a:solidFill>
                  <a:srgbClr val="624E33"/>
                </a:solidFill>
              </a:rPr>
            </a:br>
            <a:r>
              <a:rPr lang="ru-RU" sz="6000" dirty="0">
                <a:solidFill>
                  <a:srgbClr val="624E33"/>
                </a:solidFill>
              </a:rPr>
              <a:t>Российской Федерации</a:t>
            </a:r>
          </a:p>
          <a:p>
            <a:pPr lvl="0" algn="ctr"/>
            <a:r>
              <a:rPr lang="ru-RU" sz="4000" b="0" dirty="0">
                <a:solidFill>
                  <a:srgbClr val="624E33"/>
                </a:solidFill>
              </a:rPr>
              <a:t>на развитие гражданского общества</a:t>
            </a:r>
          </a:p>
          <a:p>
            <a:pPr lvl="0" algn="ctr"/>
            <a:endParaRPr lang="ru-RU" sz="4000" b="0" dirty="0">
              <a:solidFill>
                <a:srgbClr val="624E33"/>
              </a:solidFill>
            </a:endParaRPr>
          </a:p>
          <a:p>
            <a:pPr lvl="0" algn="ctr"/>
            <a:endParaRPr lang="ru-RU" sz="4000" b="0" dirty="0">
              <a:solidFill>
                <a:srgbClr val="624E33"/>
              </a:solidFill>
            </a:endParaRPr>
          </a:p>
          <a:p>
            <a:pPr lvl="0" algn="ctr"/>
            <a:r>
              <a:rPr lang="ru-RU" b="0" dirty="0">
                <a:solidFill>
                  <a:srgbClr val="624E33"/>
                </a:solidFill>
              </a:rPr>
              <a:t>Наталья Алиева</a:t>
            </a:r>
          </a:p>
          <a:p>
            <a:pPr lvl="0" algn="ctr"/>
            <a:r>
              <a:rPr lang="ru-RU" b="0" dirty="0">
                <a:solidFill>
                  <a:srgbClr val="624E33"/>
                </a:solidFill>
              </a:rPr>
              <a:t>Руководитель департамента регионального развития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624E3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E000C5EA-63B6-43F7-A4D3-63F23C7430C4}"/>
              </a:ext>
            </a:extLst>
          </p:cNvPr>
          <p:cNvSpPr txBox="1">
            <a:spLocks/>
          </p:cNvSpPr>
          <p:nvPr/>
        </p:nvSpPr>
        <p:spPr>
          <a:xfrm>
            <a:off x="1533059" y="5244311"/>
            <a:ext cx="9144000" cy="249856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ru-RU" sz="3600" dirty="0">
              <a:solidFill>
                <a:srgbClr val="3C3837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F270BF-9874-4903-905D-A8427ACD5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7040" y="4831474"/>
            <a:ext cx="2052000" cy="20338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107076C-5C2D-4E50-8A53-B8742B48437F}"/>
              </a:ext>
            </a:extLst>
          </p:cNvPr>
          <p:cNvGrpSpPr/>
          <p:nvPr/>
        </p:nvGrpSpPr>
        <p:grpSpPr>
          <a:xfrm>
            <a:off x="645041" y="472341"/>
            <a:ext cx="12712955" cy="8470782"/>
            <a:chOff x="787884" y="691830"/>
            <a:chExt cx="12712955" cy="8470782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7D0072D-DDEB-417D-BA92-B7392BEF76CD}"/>
                </a:ext>
              </a:extLst>
            </p:cNvPr>
            <p:cNvSpPr/>
            <p:nvPr/>
          </p:nvSpPr>
          <p:spPr>
            <a:xfrm>
              <a:off x="9236954" y="4070196"/>
              <a:ext cx="4263885" cy="5092416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A10BA1AA-9808-4B34-8A35-A12023899248}"/>
                </a:ext>
              </a:extLst>
            </p:cNvPr>
            <p:cNvSpPr/>
            <p:nvPr/>
          </p:nvSpPr>
          <p:spPr>
            <a:xfrm>
              <a:off x="787884" y="1613689"/>
              <a:ext cx="801710" cy="961166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3665D42-54FA-492C-832D-C8E026BDE786}"/>
                </a:ext>
              </a:extLst>
            </p:cNvPr>
            <p:cNvSpPr/>
            <p:nvPr/>
          </p:nvSpPr>
          <p:spPr>
            <a:xfrm>
              <a:off x="1101219" y="980586"/>
              <a:ext cx="1075951" cy="1285023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A1702F1-D86D-4CCE-B89F-8FC3E38C1CAB}"/>
                </a:ext>
              </a:extLst>
            </p:cNvPr>
            <p:cNvSpPr/>
            <p:nvPr/>
          </p:nvSpPr>
          <p:spPr>
            <a:xfrm>
              <a:off x="10335744" y="691830"/>
              <a:ext cx="858778" cy="1029585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7295CEF5-E2F2-4935-8C14-2D00CD38097E}"/>
                </a:ext>
              </a:extLst>
            </p:cNvPr>
            <p:cNvSpPr/>
            <p:nvPr/>
          </p:nvSpPr>
          <p:spPr>
            <a:xfrm>
              <a:off x="1962271" y="5314924"/>
              <a:ext cx="527844" cy="633413"/>
            </a:xfrm>
            <a:custGeom>
              <a:avLst/>
              <a:gdLst>
                <a:gd name="connsiteX0" fmla="*/ 738240 w 758421"/>
                <a:gd name="connsiteY0" fmla="*/ 2377 h 910106"/>
                <a:gd name="connsiteX1" fmla="*/ 757265 w 758421"/>
                <a:gd name="connsiteY1" fmla="*/ 21916 h 910106"/>
                <a:gd name="connsiteX2" fmla="*/ 738240 w 758421"/>
                <a:gd name="connsiteY2" fmla="*/ 50710 h 910106"/>
                <a:gd name="connsiteX3" fmla="*/ 667797 w 758421"/>
                <a:gd name="connsiteY3" fmla="*/ 130152 h 910106"/>
                <a:gd name="connsiteX4" fmla="*/ 516113 w 758421"/>
                <a:gd name="connsiteY4" fmla="*/ 694726 h 910106"/>
                <a:gd name="connsiteX5" fmla="*/ 409933 w 758421"/>
                <a:gd name="connsiteY5" fmla="*/ 814789 h 910106"/>
                <a:gd name="connsiteX6" fmla="*/ 20953 w 758421"/>
                <a:gd name="connsiteY6" fmla="*/ 908370 h 910106"/>
                <a:gd name="connsiteX7" fmla="*/ 1928 w 758421"/>
                <a:gd name="connsiteY7" fmla="*/ 888831 h 910106"/>
                <a:gd name="connsiteX8" fmla="*/ 20953 w 758421"/>
                <a:gd name="connsiteY8" fmla="*/ 860037 h 910106"/>
                <a:gd name="connsiteX9" fmla="*/ 91396 w 758421"/>
                <a:gd name="connsiteY9" fmla="*/ 780595 h 910106"/>
                <a:gd name="connsiteX10" fmla="*/ 243081 w 758421"/>
                <a:gd name="connsiteY10" fmla="*/ 216021 h 910106"/>
                <a:gd name="connsiteX11" fmla="*/ 349260 w 758421"/>
                <a:gd name="connsiteY11" fmla="*/ 95958 h 910106"/>
                <a:gd name="connsiteX12" fmla="*/ 738240 w 758421"/>
                <a:gd name="connsiteY12" fmla="*/ 2377 h 910106"/>
                <a:gd name="connsiteX13" fmla="*/ 632318 w 758421"/>
                <a:gd name="connsiteY13" fmla="*/ 122182 h 910106"/>
                <a:gd name="connsiteX14" fmla="*/ 653914 w 758421"/>
                <a:gd name="connsiteY14" fmla="*/ 71020 h 910106"/>
                <a:gd name="connsiteX15" fmla="*/ 349003 w 758421"/>
                <a:gd name="connsiteY15" fmla="*/ 144292 h 910106"/>
                <a:gd name="connsiteX16" fmla="*/ 278559 w 758421"/>
                <a:gd name="connsiteY16" fmla="*/ 223990 h 910106"/>
                <a:gd name="connsiteX17" fmla="*/ 126875 w 758421"/>
                <a:gd name="connsiteY17" fmla="*/ 788565 h 910106"/>
                <a:gd name="connsiteX18" fmla="*/ 105279 w 758421"/>
                <a:gd name="connsiteY18" fmla="*/ 839727 h 910106"/>
                <a:gd name="connsiteX19" fmla="*/ 410191 w 758421"/>
                <a:gd name="connsiteY19" fmla="*/ 766198 h 910106"/>
                <a:gd name="connsiteX20" fmla="*/ 480634 w 758421"/>
                <a:gd name="connsiteY20" fmla="*/ 686500 h 910106"/>
                <a:gd name="connsiteX21" fmla="*/ 632318 w 758421"/>
                <a:gd name="connsiteY21" fmla="*/ 122182 h 91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8421" h="910106">
                  <a:moveTo>
                    <a:pt x="738240" y="2377"/>
                  </a:moveTo>
                  <a:cubicBezTo>
                    <a:pt x="748781" y="-194"/>
                    <a:pt x="757265" y="8547"/>
                    <a:pt x="757265" y="21916"/>
                  </a:cubicBezTo>
                  <a:cubicBezTo>
                    <a:pt x="757265" y="35285"/>
                    <a:pt x="748781" y="48139"/>
                    <a:pt x="738240" y="50710"/>
                  </a:cubicBezTo>
                  <a:cubicBezTo>
                    <a:pt x="707132" y="58166"/>
                    <a:pt x="678852" y="90045"/>
                    <a:pt x="667797" y="130152"/>
                  </a:cubicBezTo>
                  <a:lnTo>
                    <a:pt x="516113" y="694726"/>
                  </a:lnTo>
                  <a:cubicBezTo>
                    <a:pt x="499916" y="755143"/>
                    <a:pt x="457238" y="803477"/>
                    <a:pt x="409933" y="814789"/>
                  </a:cubicBezTo>
                  <a:lnTo>
                    <a:pt x="20953" y="908370"/>
                  </a:lnTo>
                  <a:cubicBezTo>
                    <a:pt x="10412" y="910941"/>
                    <a:pt x="1928" y="902200"/>
                    <a:pt x="1928" y="888831"/>
                  </a:cubicBezTo>
                  <a:cubicBezTo>
                    <a:pt x="1928" y="875462"/>
                    <a:pt x="10412" y="862608"/>
                    <a:pt x="20953" y="860037"/>
                  </a:cubicBezTo>
                  <a:cubicBezTo>
                    <a:pt x="52061" y="852581"/>
                    <a:pt x="80341" y="820702"/>
                    <a:pt x="91396" y="780595"/>
                  </a:cubicBezTo>
                  <a:lnTo>
                    <a:pt x="243081" y="216021"/>
                  </a:lnTo>
                  <a:cubicBezTo>
                    <a:pt x="259277" y="155604"/>
                    <a:pt x="301955" y="107270"/>
                    <a:pt x="349260" y="95958"/>
                  </a:cubicBezTo>
                  <a:lnTo>
                    <a:pt x="738240" y="2377"/>
                  </a:lnTo>
                  <a:close/>
                  <a:moveTo>
                    <a:pt x="632318" y="122182"/>
                  </a:moveTo>
                  <a:cubicBezTo>
                    <a:pt x="637203" y="103671"/>
                    <a:pt x="644659" y="86446"/>
                    <a:pt x="653914" y="71020"/>
                  </a:cubicBezTo>
                  <a:lnTo>
                    <a:pt x="349003" y="144292"/>
                  </a:lnTo>
                  <a:cubicBezTo>
                    <a:pt x="317637" y="151747"/>
                    <a:pt x="289357" y="183884"/>
                    <a:pt x="278559" y="223990"/>
                  </a:cubicBezTo>
                  <a:lnTo>
                    <a:pt x="126875" y="788565"/>
                  </a:lnTo>
                  <a:cubicBezTo>
                    <a:pt x="121990" y="807076"/>
                    <a:pt x="114535" y="824301"/>
                    <a:pt x="105279" y="839727"/>
                  </a:cubicBezTo>
                  <a:lnTo>
                    <a:pt x="410191" y="766198"/>
                  </a:lnTo>
                  <a:cubicBezTo>
                    <a:pt x="441556" y="758742"/>
                    <a:pt x="469836" y="726606"/>
                    <a:pt x="480634" y="686500"/>
                  </a:cubicBezTo>
                  <a:lnTo>
                    <a:pt x="632318" y="122182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70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173ABF8-3DBB-43BF-8386-EBA061F5D48C}"/>
              </a:ext>
            </a:extLst>
          </p:cNvPr>
          <p:cNvSpPr/>
          <p:nvPr/>
        </p:nvSpPr>
        <p:spPr>
          <a:xfrm>
            <a:off x="9791810" y="1188515"/>
            <a:ext cx="1561380" cy="509798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14FD79D-2C70-454E-BB2D-AC383A36DCF8}"/>
              </a:ext>
            </a:extLst>
          </p:cNvPr>
          <p:cNvSpPr/>
          <p:nvPr/>
        </p:nvSpPr>
        <p:spPr>
          <a:xfrm>
            <a:off x="704918" y="1188515"/>
            <a:ext cx="8991532" cy="509798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74B19A31-D948-4FE9-98B9-D1023897738D}"/>
              </a:ext>
            </a:extLst>
          </p:cNvPr>
          <p:cNvGraphicFramePr>
            <a:graphicFrameLocks noGrp="1"/>
          </p:cNvGraphicFramePr>
          <p:nvPr/>
        </p:nvGraphicFramePr>
        <p:xfrm>
          <a:off x="895350" y="1313794"/>
          <a:ext cx="10457838" cy="4881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2227387381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1072170448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86505193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073180539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3587045565"/>
                    </a:ext>
                  </a:extLst>
                </a:gridCol>
                <a:gridCol w="1417320">
                  <a:extLst>
                    <a:ext uri="{9D8B030D-6E8A-4147-A177-3AD203B41FA5}">
                      <a16:colId xmlns:a16="http://schemas.microsoft.com/office/drawing/2014/main" val="2788791930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724089583"/>
                    </a:ext>
                  </a:extLst>
                </a:gridCol>
                <a:gridCol w="1542438">
                  <a:extLst>
                    <a:ext uri="{9D8B030D-6E8A-4147-A177-3AD203B41FA5}">
                      <a16:colId xmlns:a16="http://schemas.microsoft.com/office/drawing/2014/main" val="2819750034"/>
                    </a:ext>
                  </a:extLst>
                </a:gridCol>
              </a:tblGrid>
              <a:tr h="56424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400" b="0" i="0" u="none" strike="noStrike" kern="1200" dirty="0">
                        <a:solidFill>
                          <a:srgbClr val="3C383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14400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500 тыс. ₽ 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тыс. — </a:t>
                      </a:r>
                      <a:b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млн ₽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— 10 млн ₽ 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Свыше 10 млн ₽ 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Долгосрочные проекты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u="none" strike="noStrike" kern="1200" dirty="0">
                        <a:solidFill>
                          <a:srgbClr val="3C3837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144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198256"/>
                  </a:ext>
                </a:extLst>
              </a:tr>
              <a:tr h="848706">
                <a:tc>
                  <a:txBody>
                    <a:bodyPr/>
                    <a:lstStyle/>
                    <a:p>
                      <a:pPr algn="r" fontAlgn="ctr">
                        <a:lnSpc>
                          <a:spcPct val="9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Допущенные </a:t>
                      </a:r>
                      <a:b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независимой экспертизы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8 247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373020"/>
                  </a:ext>
                </a:extLst>
              </a:tr>
              <a:tr h="988775"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Поддержанные проекты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1 644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986272"/>
                  </a:ext>
                </a:extLst>
              </a:tr>
              <a:tr h="1271281"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поддержанных проектов в данной группе от общего </a:t>
                      </a:r>
                      <a:b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числа поддержанных </a:t>
                      </a:r>
                      <a:b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проектов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762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1656978"/>
                  </a:ext>
                </a:extLst>
              </a:tr>
              <a:tr h="1201600">
                <a:tc>
                  <a:txBody>
                    <a:bodyPr/>
                    <a:lstStyle/>
                    <a:p>
                      <a:pPr algn="r" fontAlgn="b">
                        <a:lnSpc>
                          <a:spcPct val="90000"/>
                        </a:lnSpc>
                      </a:pP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поддержанных проектов </a:t>
                      </a:r>
                      <a:b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допущенных </a:t>
                      </a:r>
                      <a:b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независимой экспертизы</a:t>
                      </a: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kern="1200" dirty="0">
                        <a:solidFill>
                          <a:srgbClr val="3C3837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3C3837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19,9%</a:t>
                      </a:r>
                    </a:p>
                  </a:txBody>
                  <a:tcPr marL="0" marR="0" marT="9525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52297"/>
                  </a:ext>
                </a:extLst>
              </a:tr>
            </a:tbl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CF415DD4-A7FC-4BEA-B1D1-93CE7D928B67}"/>
              </a:ext>
            </a:extLst>
          </p:cNvPr>
          <p:cNvCxnSpPr>
            <a:cxnSpLocks/>
          </p:cNvCxnSpPr>
          <p:nvPr/>
        </p:nvCxnSpPr>
        <p:spPr>
          <a:xfrm>
            <a:off x="8659995" y="1731800"/>
            <a:ext cx="635000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201F329-2E5F-4049-9BCF-97B06E4D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Первый конкурс 2019 года: распределение проектов</a:t>
            </a:r>
            <a:br>
              <a:rPr lang="ru-RU" sz="2800" dirty="0"/>
            </a:br>
            <a:r>
              <a:rPr lang="ru-RU" sz="2800" dirty="0"/>
              <a:t>по группам в соответствии с запрашиваемой суммой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40945-F6F5-40F1-9D9B-074C8025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10</a:t>
            </a:fld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B307DF9-7E5F-4F21-B64A-AEC70A25A0DC}"/>
              </a:ext>
            </a:extLst>
          </p:cNvPr>
          <p:cNvCxnSpPr>
            <a:cxnSpLocks/>
          </p:cNvCxnSpPr>
          <p:nvPr/>
        </p:nvCxnSpPr>
        <p:spPr>
          <a:xfrm>
            <a:off x="2797528" y="1631259"/>
            <a:ext cx="991728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EC15276-31DF-4DA4-9501-DB90C123CCE0}"/>
              </a:ext>
            </a:extLst>
          </p:cNvPr>
          <p:cNvCxnSpPr>
            <a:cxnSpLocks/>
          </p:cNvCxnSpPr>
          <p:nvPr/>
        </p:nvCxnSpPr>
        <p:spPr>
          <a:xfrm>
            <a:off x="4325969" y="1521459"/>
            <a:ext cx="830231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B5DB0F3-C074-4813-A293-0EAEF18D64CF}"/>
              </a:ext>
            </a:extLst>
          </p:cNvPr>
          <p:cNvCxnSpPr>
            <a:cxnSpLocks/>
          </p:cNvCxnSpPr>
          <p:nvPr/>
        </p:nvCxnSpPr>
        <p:spPr>
          <a:xfrm>
            <a:off x="5650955" y="1631259"/>
            <a:ext cx="999395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3E5FCD4-4F19-43C4-982F-3BC299C35A93}"/>
              </a:ext>
            </a:extLst>
          </p:cNvPr>
          <p:cNvCxnSpPr>
            <a:cxnSpLocks/>
          </p:cNvCxnSpPr>
          <p:nvPr/>
        </p:nvCxnSpPr>
        <p:spPr>
          <a:xfrm>
            <a:off x="6949763" y="1631259"/>
            <a:ext cx="1217082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F0EA8A2-1927-4A88-A5F2-7F46F640F9FF}"/>
              </a:ext>
            </a:extLst>
          </p:cNvPr>
          <p:cNvCxnSpPr>
            <a:cxnSpLocks/>
          </p:cNvCxnSpPr>
          <p:nvPr/>
        </p:nvCxnSpPr>
        <p:spPr>
          <a:xfrm>
            <a:off x="8417506" y="1522150"/>
            <a:ext cx="1112439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0A2A36B4-2A70-4195-89D0-9DB8323C4481}"/>
              </a:ext>
            </a:extLst>
          </p:cNvPr>
          <p:cNvGraphicFramePr/>
          <p:nvPr/>
        </p:nvGraphicFramePr>
        <p:xfrm>
          <a:off x="3773903" y="3746140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218B56F1-8452-4918-A5E1-BF908339CE5C}"/>
              </a:ext>
            </a:extLst>
          </p:cNvPr>
          <p:cNvGraphicFramePr/>
          <p:nvPr/>
        </p:nvGraphicFramePr>
        <p:xfrm>
          <a:off x="5190945" y="3746140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424FEB2A-424F-46BB-BD6D-8B191F01D16E}"/>
              </a:ext>
            </a:extLst>
          </p:cNvPr>
          <p:cNvGraphicFramePr/>
          <p:nvPr/>
        </p:nvGraphicFramePr>
        <p:xfrm>
          <a:off x="6607987" y="3746140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5B10EF46-5023-469B-8B75-FA9DEC6EC8DF}"/>
              </a:ext>
            </a:extLst>
          </p:cNvPr>
          <p:cNvGraphicFramePr/>
          <p:nvPr/>
        </p:nvGraphicFramePr>
        <p:xfrm>
          <a:off x="8025028" y="3746140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59CCA8C0-C7F6-4128-BD7F-96CAF9F3258F}"/>
              </a:ext>
            </a:extLst>
          </p:cNvPr>
          <p:cNvGraphicFramePr/>
          <p:nvPr/>
        </p:nvGraphicFramePr>
        <p:xfrm>
          <a:off x="2356862" y="3746140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5DC8F33-2207-4A15-A191-DEA7D5135411}"/>
              </a:ext>
            </a:extLst>
          </p:cNvPr>
          <p:cNvGraphicFramePr/>
          <p:nvPr/>
        </p:nvGraphicFramePr>
        <p:xfrm>
          <a:off x="2288920" y="2818775"/>
          <a:ext cx="7394576" cy="95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E1BD016C-6B81-4920-863A-EEBCDB028F7A}"/>
              </a:ext>
            </a:extLst>
          </p:cNvPr>
          <p:cNvGraphicFramePr/>
          <p:nvPr/>
        </p:nvGraphicFramePr>
        <p:xfrm>
          <a:off x="2282824" y="1847790"/>
          <a:ext cx="7394576" cy="95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611965AF-DC9D-45BA-90DD-1B316E8A93C4}"/>
              </a:ext>
            </a:extLst>
          </p:cNvPr>
          <p:cNvGraphicFramePr/>
          <p:nvPr/>
        </p:nvGraphicFramePr>
        <p:xfrm>
          <a:off x="3788719" y="4974465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8" name="Диаграмма 37">
            <a:extLst>
              <a:ext uri="{FF2B5EF4-FFF2-40B4-BE49-F238E27FC236}">
                <a16:creationId xmlns:a16="http://schemas.microsoft.com/office/drawing/2014/main" id="{D88D5681-EB1B-47C0-A6E4-9270AEB79BB0}"/>
              </a:ext>
            </a:extLst>
          </p:cNvPr>
          <p:cNvGraphicFramePr/>
          <p:nvPr/>
        </p:nvGraphicFramePr>
        <p:xfrm>
          <a:off x="5201526" y="4974465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id="{1D900B9E-FA4B-4600-A8A6-C74D05F18FB9}"/>
              </a:ext>
            </a:extLst>
          </p:cNvPr>
          <p:cNvGraphicFramePr/>
          <p:nvPr/>
        </p:nvGraphicFramePr>
        <p:xfrm>
          <a:off x="6614333" y="4977044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C2EAB756-C2E2-4AF1-B302-829CE9892B33}"/>
              </a:ext>
            </a:extLst>
          </p:cNvPr>
          <p:cNvGraphicFramePr/>
          <p:nvPr/>
        </p:nvGraphicFramePr>
        <p:xfrm>
          <a:off x="8027139" y="4977044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A19D4D01-FDE4-4828-8A91-15B6269ABC76}"/>
              </a:ext>
            </a:extLst>
          </p:cNvPr>
          <p:cNvGraphicFramePr/>
          <p:nvPr/>
        </p:nvGraphicFramePr>
        <p:xfrm>
          <a:off x="2375912" y="4974465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FBC6771D-422C-42FA-BF01-EAFA7AAA1A92}"/>
              </a:ext>
            </a:extLst>
          </p:cNvPr>
          <p:cNvCxnSpPr>
            <a:cxnSpLocks/>
          </p:cNvCxnSpPr>
          <p:nvPr/>
        </p:nvCxnSpPr>
        <p:spPr>
          <a:xfrm>
            <a:off x="4074192" y="1314450"/>
            <a:ext cx="0" cy="4867275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67BEB0B4-6C9D-4057-B02E-F58E8EAF8BCC}"/>
              </a:ext>
            </a:extLst>
          </p:cNvPr>
          <p:cNvCxnSpPr>
            <a:cxnSpLocks/>
          </p:cNvCxnSpPr>
          <p:nvPr/>
        </p:nvCxnSpPr>
        <p:spPr>
          <a:xfrm>
            <a:off x="4451350" y="1731009"/>
            <a:ext cx="577850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32D6CE3B-CEF5-4E15-98C3-56311E3EF516}"/>
              </a:ext>
            </a:extLst>
          </p:cNvPr>
          <p:cNvCxnSpPr>
            <a:cxnSpLocks/>
          </p:cNvCxnSpPr>
          <p:nvPr/>
        </p:nvCxnSpPr>
        <p:spPr>
          <a:xfrm>
            <a:off x="10379075" y="1631259"/>
            <a:ext cx="432545" cy="0"/>
          </a:xfrm>
          <a:prstGeom prst="line">
            <a:avLst/>
          </a:prstGeom>
          <a:ln w="2222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BA478EAB-EECB-4FB4-8129-E5CA0DFD45DF}"/>
              </a:ext>
            </a:extLst>
          </p:cNvPr>
          <p:cNvCxnSpPr>
            <a:cxnSpLocks/>
          </p:cNvCxnSpPr>
          <p:nvPr/>
        </p:nvCxnSpPr>
        <p:spPr>
          <a:xfrm>
            <a:off x="5398167" y="1314450"/>
            <a:ext cx="0" cy="4867275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DB839307-52BD-4682-AEE4-D63D33198384}"/>
              </a:ext>
            </a:extLst>
          </p:cNvPr>
          <p:cNvCxnSpPr>
            <a:cxnSpLocks/>
          </p:cNvCxnSpPr>
          <p:nvPr/>
        </p:nvCxnSpPr>
        <p:spPr>
          <a:xfrm>
            <a:off x="6788817" y="1314450"/>
            <a:ext cx="0" cy="4867275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E3EA255-30EE-4AC3-9893-D83C3D4D3985}"/>
              </a:ext>
            </a:extLst>
          </p:cNvPr>
          <p:cNvCxnSpPr>
            <a:cxnSpLocks/>
          </p:cNvCxnSpPr>
          <p:nvPr/>
        </p:nvCxnSpPr>
        <p:spPr>
          <a:xfrm>
            <a:off x="8274717" y="1314450"/>
            <a:ext cx="0" cy="4867275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65" name="Диаграмма 64">
            <a:extLst>
              <a:ext uri="{FF2B5EF4-FFF2-40B4-BE49-F238E27FC236}">
                <a16:creationId xmlns:a16="http://schemas.microsoft.com/office/drawing/2014/main" id="{32EFCC9A-C4A8-4F2C-A1E7-517FB4E11F73}"/>
              </a:ext>
            </a:extLst>
          </p:cNvPr>
          <p:cNvGraphicFramePr/>
          <p:nvPr/>
        </p:nvGraphicFramePr>
        <p:xfrm>
          <a:off x="9609030" y="4977044"/>
          <a:ext cx="1878052" cy="125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207254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BC4EE9FD-EF8B-4AFF-93D8-492D3FD3B9A8}"/>
              </a:ext>
            </a:extLst>
          </p:cNvPr>
          <p:cNvSpPr/>
          <p:nvPr/>
        </p:nvSpPr>
        <p:spPr>
          <a:xfrm rot="5400000">
            <a:off x="6616507" y="1345911"/>
            <a:ext cx="4907263" cy="45673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821826A9-1BD6-40CF-9AEF-1711C9CB9C64}"/>
              </a:ext>
            </a:extLst>
          </p:cNvPr>
          <p:cNvSpPr/>
          <p:nvPr/>
        </p:nvSpPr>
        <p:spPr>
          <a:xfrm rot="5400000">
            <a:off x="1111120" y="771752"/>
            <a:ext cx="4907263" cy="571563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90EDE-C893-DC4A-9E7F-C68C685C7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dirty="0"/>
              <a:t>Информационная поддержка проектов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A78044F-D0DB-4B48-919F-F3F0B0E4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500FD4A-D71A-47F5-AA36-D971753F993D}"/>
              </a:ext>
            </a:extLst>
          </p:cNvPr>
          <p:cNvGrpSpPr/>
          <p:nvPr/>
        </p:nvGrpSpPr>
        <p:grpSpPr>
          <a:xfrm>
            <a:off x="9516215" y="1320186"/>
            <a:ext cx="1948007" cy="1322373"/>
            <a:chOff x="8486224" y="3744227"/>
            <a:chExt cx="1948007" cy="1322373"/>
          </a:xfrm>
        </p:grpSpPr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8E61E21A-F016-45B1-A0DB-DC1F5EAB71F9}"/>
                </a:ext>
              </a:extLst>
            </p:cNvPr>
            <p:cNvSpPr txBox="1">
              <a:spLocks/>
            </p:cNvSpPr>
            <p:nvPr/>
          </p:nvSpPr>
          <p:spPr>
            <a:xfrm>
              <a:off x="8486224" y="4176719"/>
              <a:ext cx="173760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0" dirty="0"/>
                <a:t>подписчиков </a:t>
              </a:r>
              <a:br>
                <a:rPr lang="ru-RU" sz="1800" b="0" dirty="0"/>
              </a:br>
              <a:r>
                <a:rPr lang="ru-RU" sz="1800" b="0" dirty="0"/>
                <a:t>в социальных сетях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6A9B41BE-D493-4219-8D7C-7325C3DFDBEC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Объект 3">
              <a:extLst>
                <a:ext uri="{FF2B5EF4-FFF2-40B4-BE49-F238E27FC236}">
                  <a16:creationId xmlns:a16="http://schemas.microsoft.com/office/drawing/2014/main" id="{8EE53458-EDDD-48A9-B5A8-8C8F3F0C1E4D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dirty="0"/>
                <a:t>69 900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597A872-83F6-442C-8C26-C4F4DEE67B15}"/>
              </a:ext>
            </a:extLst>
          </p:cNvPr>
          <p:cNvGrpSpPr/>
          <p:nvPr/>
        </p:nvGrpSpPr>
        <p:grpSpPr>
          <a:xfrm>
            <a:off x="3594188" y="1326758"/>
            <a:ext cx="3112540" cy="1322373"/>
            <a:chOff x="7874107" y="3744227"/>
            <a:chExt cx="3112540" cy="1322373"/>
          </a:xfrm>
        </p:grpSpPr>
        <p:sp>
          <p:nvSpPr>
            <p:cNvPr id="13" name="Объект 3">
              <a:extLst>
                <a:ext uri="{FF2B5EF4-FFF2-40B4-BE49-F238E27FC236}">
                  <a16:creationId xmlns:a16="http://schemas.microsoft.com/office/drawing/2014/main" id="{48BE2DCD-AD9D-43FE-BA11-A97CD711B6AE}"/>
                </a:ext>
              </a:extLst>
            </p:cNvPr>
            <p:cNvSpPr txBox="1">
              <a:spLocks/>
            </p:cNvSpPr>
            <p:nvPr/>
          </p:nvSpPr>
          <p:spPr>
            <a:xfrm>
              <a:off x="7874107" y="4176719"/>
              <a:ext cx="311254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0" dirty="0"/>
                <a:t>публикаций </a:t>
              </a:r>
              <a:br>
                <a:rPr lang="ru-RU" sz="1800" b="0" dirty="0"/>
              </a:br>
              <a:r>
                <a:rPr lang="ru-RU" sz="1800" b="0" dirty="0"/>
                <a:t>в ведущих изданиях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16711FB8-2047-4610-AD0E-871AE45E8575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бъект 3">
              <a:extLst>
                <a:ext uri="{FF2B5EF4-FFF2-40B4-BE49-F238E27FC236}">
                  <a16:creationId xmlns:a16="http://schemas.microsoft.com/office/drawing/2014/main" id="{4AC0E815-874F-4431-AAD7-9BADF6C9423A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dirty="0"/>
                <a:t>128 385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1D596E5-33C2-4E8E-9B6F-8657E1C185B1}"/>
              </a:ext>
            </a:extLst>
          </p:cNvPr>
          <p:cNvGrpSpPr/>
          <p:nvPr/>
        </p:nvGrpSpPr>
        <p:grpSpPr>
          <a:xfrm>
            <a:off x="6844357" y="1326758"/>
            <a:ext cx="2074572" cy="1322373"/>
            <a:chOff x="8359659" y="3744227"/>
            <a:chExt cx="2074572" cy="1322373"/>
          </a:xfrm>
        </p:grpSpPr>
        <p:sp>
          <p:nvSpPr>
            <p:cNvPr id="21" name="Объект 3">
              <a:extLst>
                <a:ext uri="{FF2B5EF4-FFF2-40B4-BE49-F238E27FC236}">
                  <a16:creationId xmlns:a16="http://schemas.microsoft.com/office/drawing/2014/main" id="{94C4DD6E-9F55-41A0-B605-1DA2062AE1E6}"/>
                </a:ext>
              </a:extLst>
            </p:cNvPr>
            <p:cNvSpPr txBox="1">
              <a:spLocks/>
            </p:cNvSpPr>
            <p:nvPr/>
          </p:nvSpPr>
          <p:spPr>
            <a:xfrm>
              <a:off x="8359659" y="4176719"/>
              <a:ext cx="1948801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0" dirty="0"/>
                <a:t>постов о проектах</a:t>
              </a:r>
              <a:br>
                <a:rPr lang="ru-RU" sz="1800" b="0" dirty="0"/>
              </a:br>
              <a:r>
                <a:rPr lang="ru-RU" sz="1800" b="0" dirty="0"/>
                <a:t>в социальных сетях</a:t>
              </a: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94E00BA2-D0DA-4EEB-88B3-E17EDF2C73BF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бъект 3">
              <a:extLst>
                <a:ext uri="{FF2B5EF4-FFF2-40B4-BE49-F238E27FC236}">
                  <a16:creationId xmlns:a16="http://schemas.microsoft.com/office/drawing/2014/main" id="{B19E2F11-9F50-416E-9D51-63932D519FB5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dirty="0"/>
                <a:t>1 335</a:t>
              </a: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47B31A6-D860-486B-8D87-BC883970C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5245" y="2791823"/>
            <a:ext cx="1298498" cy="16344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B2349A4-1107-44F8-A0E4-699DE7C62ECC}"/>
              </a:ext>
            </a:extLst>
          </p:cNvPr>
          <p:cNvSpPr/>
          <p:nvPr/>
        </p:nvSpPr>
        <p:spPr>
          <a:xfrm>
            <a:off x="3749691" y="5286371"/>
            <a:ext cx="2573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3C3837"/>
                </a:solidFill>
              </a:rPr>
              <a:t>Комсомольская правда, ТАСС, РИА Новости и др.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2C42370-169A-4B92-8FAF-B1FEDE107140}"/>
              </a:ext>
            </a:extLst>
          </p:cNvPr>
          <p:cNvSpPr/>
          <p:nvPr/>
        </p:nvSpPr>
        <p:spPr>
          <a:xfrm>
            <a:off x="6859048" y="5286371"/>
            <a:ext cx="445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3C3837"/>
                </a:solidFill>
              </a:rPr>
              <a:t>Ежедневные публикации о победителях </a:t>
            </a:r>
            <a:br>
              <a:rPr lang="ru-RU" sz="1600" i="1" dirty="0">
                <a:solidFill>
                  <a:srgbClr val="3C3837"/>
                </a:solidFill>
              </a:rPr>
            </a:br>
            <a:r>
              <a:rPr lang="ru-RU" sz="1600" i="1" dirty="0">
                <a:solidFill>
                  <a:srgbClr val="3C3837"/>
                </a:solidFill>
              </a:rPr>
              <a:t>на страницах фонда в социальных сетях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62FBF92-8557-410F-A9A0-CB3B42B99E1B}"/>
              </a:ext>
            </a:extLst>
          </p:cNvPr>
          <p:cNvGrpSpPr/>
          <p:nvPr/>
        </p:nvGrpSpPr>
        <p:grpSpPr>
          <a:xfrm>
            <a:off x="7130690" y="2692899"/>
            <a:ext cx="3814580" cy="2432673"/>
            <a:chOff x="7477826" y="2676682"/>
            <a:chExt cx="3415602" cy="2178233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3B53B5D-08AB-47AE-BFB7-24D43EB2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3533" y="3630397"/>
              <a:ext cx="1279895" cy="85659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6DB7779-6A4D-49E4-9D70-775BCB06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6117" y="2763331"/>
              <a:ext cx="903248" cy="122356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40DA873-CFC3-4FE0-843B-D1364FCC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5841" y="3244589"/>
              <a:ext cx="1176123" cy="161032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EB130C1-81EA-43F5-BE6F-A9FD7491F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826" y="2676682"/>
              <a:ext cx="1167570" cy="18103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A4EBFAA-A40F-4C86-81DB-84A7FF03542A}"/>
              </a:ext>
            </a:extLst>
          </p:cNvPr>
          <p:cNvGrpSpPr/>
          <p:nvPr/>
        </p:nvGrpSpPr>
        <p:grpSpPr>
          <a:xfrm>
            <a:off x="919811" y="2541955"/>
            <a:ext cx="2718576" cy="3003801"/>
            <a:chOff x="603034" y="2893871"/>
            <a:chExt cx="3046074" cy="336565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19F2AF0-B12B-4D8E-A3CD-C04090907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141"/>
            <a:stretch/>
          </p:blipFill>
          <p:spPr>
            <a:xfrm>
              <a:off x="603034" y="2893871"/>
              <a:ext cx="3046074" cy="86521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66496FC-1FBF-441A-9499-C630DB2F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955" y="3630398"/>
              <a:ext cx="1805236" cy="973734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E97533BE-F599-47B0-BBD5-C3EB68FC4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9252" y="5490634"/>
              <a:ext cx="794927" cy="768896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ED4EB9A-47D5-4E73-BB6B-3842AC0C2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4259" y="4690259"/>
              <a:ext cx="731748" cy="731748"/>
            </a:xfrm>
            <a:prstGeom prst="rect">
              <a:avLst/>
            </a:prstGeom>
          </p:spPr>
        </p:pic>
        <p:pic>
          <p:nvPicPr>
            <p:cNvPr id="42" name="Picture 2" descr="http://sarppk.ru/wp-content/uploads/2017/08/saratov_24.jpg">
              <a:extLst>
                <a:ext uri="{FF2B5EF4-FFF2-40B4-BE49-F238E27FC236}">
                  <a16:creationId xmlns:a16="http://schemas.microsoft.com/office/drawing/2014/main" id="{95529F2B-B5F8-4FA9-B9B3-EF50AB59E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33" y="5694034"/>
              <a:ext cx="384738" cy="43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384CA3-2AEA-44BC-9F70-C792B05C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24268" y="4768774"/>
              <a:ext cx="574718" cy="574719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393F8E1-B572-412E-B653-EC83C15B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159" y="4759323"/>
              <a:ext cx="574718" cy="574719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3746D46-911F-4C9B-A25C-D70F6CA39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199" y="4759323"/>
              <a:ext cx="595463" cy="595463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D4F3E360-0708-49CC-8A38-EA0C96C5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04087" y="5741035"/>
              <a:ext cx="879535" cy="26809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C244124-CA53-46CB-B199-1E8F594B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449" y="5704690"/>
              <a:ext cx="538859" cy="378513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CACF47E-93C3-4D0C-95EF-0502D36F628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522" y="2577527"/>
            <a:ext cx="1143813" cy="11730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D0F3069-B58F-45D8-958F-8BD161BEE71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670" y="3919469"/>
            <a:ext cx="1214871" cy="12422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0" name="Picture 20" descr="https://cloclo22.datacloudmail.ru/weblink/thumb/xw1/GpVq/BeWJ2p7K7/Grant_1502_Hab.jpg?x-email=undefined">
            <a:extLst>
              <a:ext uri="{FF2B5EF4-FFF2-40B4-BE49-F238E27FC236}">
                <a16:creationId xmlns:a16="http://schemas.microsoft.com/office/drawing/2014/main" id="{E45FBA16-D621-44E6-AA1A-D5C2E351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8077" y="3511788"/>
            <a:ext cx="1176664" cy="7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1D2073-C026-42D8-B615-352585B200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1493" y="1373898"/>
            <a:ext cx="828913" cy="6609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E68544F-C4A4-4084-ABF9-E9A565E6872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06327" y="1298316"/>
            <a:ext cx="808941" cy="68492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95A8329-9527-4EDC-992D-AA014F4D55C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664784" y="1400175"/>
            <a:ext cx="879370" cy="521182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C00BBCFE-4397-443A-A688-A8A40D624D6C}"/>
              </a:ext>
            </a:extLst>
          </p:cNvPr>
          <p:cNvGrpSpPr/>
          <p:nvPr/>
        </p:nvGrpSpPr>
        <p:grpSpPr>
          <a:xfrm>
            <a:off x="892705" y="1326758"/>
            <a:ext cx="3112540" cy="1322373"/>
            <a:chOff x="7692742" y="3744227"/>
            <a:chExt cx="3112540" cy="1322373"/>
          </a:xfrm>
        </p:grpSpPr>
        <p:sp>
          <p:nvSpPr>
            <p:cNvPr id="56" name="Объект 3">
              <a:extLst>
                <a:ext uri="{FF2B5EF4-FFF2-40B4-BE49-F238E27FC236}">
                  <a16:creationId xmlns:a16="http://schemas.microsoft.com/office/drawing/2014/main" id="{A7F39BA0-A93C-442B-B0BC-B94305B9116A}"/>
                </a:ext>
              </a:extLst>
            </p:cNvPr>
            <p:cNvSpPr txBox="1">
              <a:spLocks/>
            </p:cNvSpPr>
            <p:nvPr/>
          </p:nvSpPr>
          <p:spPr>
            <a:xfrm>
              <a:off x="7692742" y="4176719"/>
              <a:ext cx="311254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0" dirty="0"/>
                <a:t>сюжетов </a:t>
              </a:r>
              <a:br>
                <a:rPr lang="ru-RU" sz="1800" b="0" dirty="0"/>
              </a:br>
              <a:r>
                <a:rPr lang="ru-RU" sz="1800" b="0" dirty="0"/>
                <a:t>на телевидении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44248266-A748-4E57-B7C6-E8253288951E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Объект 3">
              <a:extLst>
                <a:ext uri="{FF2B5EF4-FFF2-40B4-BE49-F238E27FC236}">
                  <a16:creationId xmlns:a16="http://schemas.microsoft.com/office/drawing/2014/main" id="{C7663E59-384E-4F35-BF51-840281E5355E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ru-RU" dirty="0"/>
                <a:t>1 214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146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56FBE3D8-8666-4472-A3C8-C11B7493F2E8}"/>
              </a:ext>
            </a:extLst>
          </p:cNvPr>
          <p:cNvSpPr/>
          <p:nvPr/>
        </p:nvSpPr>
        <p:spPr>
          <a:xfrm rot="5400000">
            <a:off x="3260507" y="1931629"/>
            <a:ext cx="1736980" cy="68965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7" name="Прямоугольник: скругленные углы 126">
            <a:extLst>
              <a:ext uri="{FF2B5EF4-FFF2-40B4-BE49-F238E27FC236}">
                <a16:creationId xmlns:a16="http://schemas.microsoft.com/office/drawing/2014/main" id="{F2BBEDAE-6CF9-4E9E-97BC-A75F8BFA688C}"/>
              </a:ext>
            </a:extLst>
          </p:cNvPr>
          <p:cNvSpPr/>
          <p:nvPr/>
        </p:nvSpPr>
        <p:spPr>
          <a:xfrm rot="5400000">
            <a:off x="5824536" y="-2080202"/>
            <a:ext cx="601345" cy="108889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B916C3D5-7FC0-4EEB-8F84-DA28311A477E}"/>
              </a:ext>
            </a:extLst>
          </p:cNvPr>
          <p:cNvSpPr/>
          <p:nvPr/>
        </p:nvSpPr>
        <p:spPr>
          <a:xfrm rot="5400000">
            <a:off x="5824535" y="-1356303"/>
            <a:ext cx="601345" cy="108889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C4192C3B-960F-4080-803C-9C2C2915AD3F}"/>
              </a:ext>
            </a:extLst>
          </p:cNvPr>
          <p:cNvSpPr/>
          <p:nvPr/>
        </p:nvSpPr>
        <p:spPr>
          <a:xfrm rot="5400000">
            <a:off x="5824533" y="-2785052"/>
            <a:ext cx="601345" cy="10888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B8B52871-63DF-4353-9B5E-D51ACB1B9ADA}"/>
              </a:ext>
            </a:extLst>
          </p:cNvPr>
          <p:cNvSpPr/>
          <p:nvPr/>
        </p:nvSpPr>
        <p:spPr>
          <a:xfrm rot="5400000">
            <a:off x="5824532" y="-3489903"/>
            <a:ext cx="601345" cy="108889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830D6BA-3D19-4675-B893-32F308486D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A830D6BA-3D19-4675-B893-32F308486D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EDF32-9566-43A5-99E6-9D2D3E30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проведения конкурсов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8F4B9A-0CB3-4558-9B44-AEFFDB81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2C1B5ED-BB25-41B9-A284-17D82999AD44}"/>
              </a:ext>
            </a:extLst>
          </p:cNvPr>
          <p:cNvSpPr/>
          <p:nvPr/>
        </p:nvSpPr>
        <p:spPr>
          <a:xfrm>
            <a:off x="1188838" y="5589694"/>
            <a:ext cx="21928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долгосрочных проектов </a:t>
            </a:r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B79F8CC9-2524-445D-8BDA-57E821A1C1ED}"/>
              </a:ext>
            </a:extLst>
          </p:cNvPr>
          <p:cNvCxnSpPr>
            <a:cxnSpLocks/>
          </p:cNvCxnSpPr>
          <p:nvPr/>
        </p:nvCxnSpPr>
        <p:spPr>
          <a:xfrm>
            <a:off x="862385" y="1931037"/>
            <a:ext cx="626781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8C15C032-78BF-4288-AA65-99C94C2F4387}"/>
              </a:ext>
            </a:extLst>
          </p:cNvPr>
          <p:cNvCxnSpPr>
            <a:cxnSpLocks/>
          </p:cNvCxnSpPr>
          <p:nvPr/>
        </p:nvCxnSpPr>
        <p:spPr>
          <a:xfrm>
            <a:off x="862385" y="2149477"/>
            <a:ext cx="1309315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CD220655-3268-49B8-9046-5BD5A9DA080D}"/>
              </a:ext>
            </a:extLst>
          </p:cNvPr>
          <p:cNvCxnSpPr>
            <a:cxnSpLocks/>
          </p:cNvCxnSpPr>
          <p:nvPr/>
        </p:nvCxnSpPr>
        <p:spPr>
          <a:xfrm>
            <a:off x="862385" y="2639633"/>
            <a:ext cx="1070047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B59B7DB9-D5E8-42AF-B1EE-8E6F2789E0CC}"/>
              </a:ext>
            </a:extLst>
          </p:cNvPr>
          <p:cNvCxnSpPr>
            <a:cxnSpLocks/>
          </p:cNvCxnSpPr>
          <p:nvPr/>
        </p:nvCxnSpPr>
        <p:spPr>
          <a:xfrm>
            <a:off x="862385" y="2858073"/>
            <a:ext cx="1289503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52077357-E531-445D-BF9E-C19AAA819352}"/>
              </a:ext>
            </a:extLst>
          </p:cNvPr>
          <p:cNvCxnSpPr>
            <a:cxnSpLocks/>
          </p:cNvCxnSpPr>
          <p:nvPr/>
        </p:nvCxnSpPr>
        <p:spPr>
          <a:xfrm>
            <a:off x="862385" y="3340006"/>
            <a:ext cx="1070047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46452D73-63CC-4C11-8712-8605694FDE6F}"/>
              </a:ext>
            </a:extLst>
          </p:cNvPr>
          <p:cNvCxnSpPr>
            <a:cxnSpLocks/>
          </p:cNvCxnSpPr>
          <p:nvPr/>
        </p:nvCxnSpPr>
        <p:spPr>
          <a:xfrm>
            <a:off x="862385" y="3558446"/>
            <a:ext cx="1899103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2C75DEC4-8F02-4836-B589-A12BE2C3A9A4}"/>
              </a:ext>
            </a:extLst>
          </p:cNvPr>
          <p:cNvCxnSpPr>
            <a:cxnSpLocks/>
          </p:cNvCxnSpPr>
          <p:nvPr/>
        </p:nvCxnSpPr>
        <p:spPr>
          <a:xfrm>
            <a:off x="862385" y="4069711"/>
            <a:ext cx="1712611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48DF0979-D9F0-4415-8834-2A76BAB7C04B}"/>
              </a:ext>
            </a:extLst>
          </p:cNvPr>
          <p:cNvCxnSpPr>
            <a:cxnSpLocks/>
          </p:cNvCxnSpPr>
          <p:nvPr/>
        </p:nvCxnSpPr>
        <p:spPr>
          <a:xfrm>
            <a:off x="862385" y="4288151"/>
            <a:ext cx="789631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128DE2BA-E004-4D3B-8EC9-A6B2D38789BE}"/>
              </a:ext>
            </a:extLst>
          </p:cNvPr>
          <p:cNvSpPr/>
          <p:nvPr/>
        </p:nvSpPr>
        <p:spPr>
          <a:xfrm>
            <a:off x="1178291" y="4969523"/>
            <a:ext cx="17470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стандартных проектов</a:t>
            </a:r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DD35805B-0B01-4AC3-A6E9-E60D85A526BA}"/>
              </a:ext>
            </a:extLst>
          </p:cNvPr>
          <p:cNvCxnSpPr>
            <a:cxnSpLocks/>
          </p:cNvCxnSpPr>
          <p:nvPr/>
        </p:nvCxnSpPr>
        <p:spPr>
          <a:xfrm>
            <a:off x="862385" y="4862108"/>
            <a:ext cx="2623765" cy="0"/>
          </a:xfrm>
          <a:prstGeom prst="line">
            <a:avLst/>
          </a:prstGeom>
          <a:ln w="19050" cap="rnd">
            <a:solidFill>
              <a:schemeClr val="accent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>
            <a:extLst>
              <a:ext uri="{FF2B5EF4-FFF2-40B4-BE49-F238E27FC236}">
                <a16:creationId xmlns:a16="http://schemas.microsoft.com/office/drawing/2014/main" id="{6FB32A2D-3691-48F5-9F28-6D4D90BB1AB6}"/>
              </a:ext>
            </a:extLst>
          </p:cNvPr>
          <p:cNvCxnSpPr>
            <a:cxnSpLocks/>
          </p:cNvCxnSpPr>
          <p:nvPr/>
        </p:nvCxnSpPr>
        <p:spPr>
          <a:xfrm>
            <a:off x="917575" y="5142318"/>
            <a:ext cx="301625" cy="0"/>
          </a:xfrm>
          <a:prstGeom prst="straightConnector1">
            <a:avLst/>
          </a:prstGeom>
          <a:ln w="22225" cap="rnd">
            <a:solidFill>
              <a:schemeClr val="accent5"/>
            </a:solidFill>
            <a:prstDash val="sysDot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id="{3D0C2A50-5897-4E60-B965-2005D1B84AE5}"/>
              </a:ext>
            </a:extLst>
          </p:cNvPr>
          <p:cNvCxnSpPr>
            <a:cxnSpLocks/>
          </p:cNvCxnSpPr>
          <p:nvPr/>
        </p:nvCxnSpPr>
        <p:spPr>
          <a:xfrm>
            <a:off x="917575" y="5755450"/>
            <a:ext cx="301625" cy="0"/>
          </a:xfrm>
          <a:prstGeom prst="straightConnector1">
            <a:avLst/>
          </a:prstGeom>
          <a:ln w="22225" cap="rnd">
            <a:solidFill>
              <a:schemeClr val="accent5"/>
            </a:solidFill>
            <a:prstDash val="sysDot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17EBE8B7-41E6-4BDB-B09F-6ED78FF9520E}"/>
              </a:ext>
            </a:extLst>
          </p:cNvPr>
          <p:cNvCxnSpPr>
            <a:cxnSpLocks/>
          </p:cNvCxnSpPr>
          <p:nvPr/>
        </p:nvCxnSpPr>
        <p:spPr>
          <a:xfrm>
            <a:off x="883834" y="4933950"/>
            <a:ext cx="0" cy="827135"/>
          </a:xfrm>
          <a:prstGeom prst="straightConnector1">
            <a:avLst/>
          </a:prstGeom>
          <a:ln w="22225" cap="rnd">
            <a:solidFill>
              <a:schemeClr val="accent5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AFE08BA3-C65D-4BB9-A854-2CAF82DAD515}"/>
              </a:ext>
            </a:extLst>
          </p:cNvPr>
          <p:cNvCxnSpPr>
            <a:cxnSpLocks/>
          </p:cNvCxnSpPr>
          <p:nvPr/>
        </p:nvCxnSpPr>
        <p:spPr>
          <a:xfrm flipH="1">
            <a:off x="1308975" y="5561158"/>
            <a:ext cx="6064776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7A3A76-452D-48AD-962F-FF31CEB1723D}"/>
              </a:ext>
            </a:extLst>
          </p:cNvPr>
          <p:cNvSpPr/>
          <p:nvPr/>
        </p:nvSpPr>
        <p:spPr>
          <a:xfrm>
            <a:off x="759191" y="1681199"/>
            <a:ext cx="177700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Начало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приема заявок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5902-8373-4487-AC52-89455C965163}"/>
              </a:ext>
            </a:extLst>
          </p:cNvPr>
          <p:cNvSpPr/>
          <p:nvPr/>
        </p:nvSpPr>
        <p:spPr>
          <a:xfrm>
            <a:off x="759191" y="2386260"/>
            <a:ext cx="181580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Завершение приема заявок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A1BF6A8-8DFA-4236-8422-FB35EDD9C635}"/>
              </a:ext>
            </a:extLst>
          </p:cNvPr>
          <p:cNvSpPr/>
          <p:nvPr/>
        </p:nvSpPr>
        <p:spPr>
          <a:xfrm>
            <a:off x="759190" y="3092971"/>
            <a:ext cx="22720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Объявление результатов конкурса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31E48F-454D-4E00-96BB-1FB8211FBFEE}"/>
              </a:ext>
            </a:extLst>
          </p:cNvPr>
          <p:cNvSpPr/>
          <p:nvPr/>
        </p:nvSpPr>
        <p:spPr>
          <a:xfrm>
            <a:off x="759191" y="3819428"/>
            <a:ext cx="201277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Начало реализации проектов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3426C1-41A2-4A60-90FD-902047B818DE}"/>
              </a:ext>
            </a:extLst>
          </p:cNvPr>
          <p:cNvSpPr/>
          <p:nvPr/>
        </p:nvSpPr>
        <p:spPr>
          <a:xfrm>
            <a:off x="759190" y="4600676"/>
            <a:ext cx="410240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Предельная дата завершения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59EB856-0BC3-497C-8635-CC3A28FE2E8B}"/>
              </a:ext>
            </a:extLst>
          </p:cNvPr>
          <p:cNvGrpSpPr/>
          <p:nvPr/>
        </p:nvGrpSpPr>
        <p:grpSpPr>
          <a:xfrm>
            <a:off x="2942288" y="1008500"/>
            <a:ext cx="8490523" cy="5125601"/>
            <a:chOff x="2880186" y="1008500"/>
            <a:chExt cx="7295807" cy="512560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1DB523F-4DEC-4148-B82F-F514B6F5CCF7}"/>
                </a:ext>
              </a:extLst>
            </p:cNvPr>
            <p:cNvSpPr/>
            <p:nvPr/>
          </p:nvSpPr>
          <p:spPr>
            <a:xfrm>
              <a:off x="5075541" y="1761542"/>
              <a:ext cx="17743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 октября 2019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83672F1-D569-4CC1-BCD1-117F3D6065E8}"/>
                </a:ext>
              </a:extLst>
            </p:cNvPr>
            <p:cNvSpPr/>
            <p:nvPr/>
          </p:nvSpPr>
          <p:spPr>
            <a:xfrm>
              <a:off x="5112186" y="2479428"/>
              <a:ext cx="1701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 ноября 2019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C1417534-211C-4F7D-B3D6-0B20BCE302A7}"/>
                </a:ext>
              </a:extLst>
            </p:cNvPr>
            <p:cNvSpPr/>
            <p:nvPr/>
          </p:nvSpPr>
          <p:spPr>
            <a:xfrm>
              <a:off x="5195542" y="3158136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февраль 2020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74DC688-BD25-4830-B460-A96C0546A489}"/>
                </a:ext>
              </a:extLst>
            </p:cNvPr>
            <p:cNvSpPr/>
            <p:nvPr/>
          </p:nvSpPr>
          <p:spPr>
            <a:xfrm>
              <a:off x="5014537" y="5065631"/>
              <a:ext cx="1896404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 августа 2021</a:t>
              </a: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87B6ABB-CD20-4313-9AF7-FB52B802CA8F}"/>
                </a:ext>
              </a:extLst>
            </p:cNvPr>
            <p:cNvSpPr/>
            <p:nvPr/>
          </p:nvSpPr>
          <p:spPr>
            <a:xfrm>
              <a:off x="5230808" y="3913707"/>
              <a:ext cx="1463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марта 2020</a:t>
              </a:r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BC1FB88F-15EF-4001-BE2C-B8CB43B38293}"/>
                </a:ext>
              </a:extLst>
            </p:cNvPr>
            <p:cNvSpPr/>
            <p:nvPr/>
          </p:nvSpPr>
          <p:spPr>
            <a:xfrm>
              <a:off x="4831972" y="5689339"/>
              <a:ext cx="2261535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 февраля 2023</a:t>
              </a: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AE850177-A12F-4968-9332-E836EFA95CCD}"/>
                </a:ext>
              </a:extLst>
            </p:cNvPr>
            <p:cNvSpPr/>
            <p:nvPr/>
          </p:nvSpPr>
          <p:spPr>
            <a:xfrm>
              <a:off x="7182378" y="1761542"/>
              <a:ext cx="10134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февраль</a:t>
              </a: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F1BC88B-077C-4643-9CCA-38D9D907FAB4}"/>
                </a:ext>
              </a:extLst>
            </p:cNvPr>
            <p:cNvSpPr/>
            <p:nvPr/>
          </p:nvSpPr>
          <p:spPr>
            <a:xfrm>
              <a:off x="8704800" y="1761542"/>
              <a:ext cx="1297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август 2020</a:t>
              </a: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2F700CE1-D922-4A4D-94AC-3B315A612A18}"/>
                </a:ext>
              </a:extLst>
            </p:cNvPr>
            <p:cNvSpPr/>
            <p:nvPr/>
          </p:nvSpPr>
          <p:spPr>
            <a:xfrm>
              <a:off x="7357907" y="2479428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март</a:t>
              </a: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E49C4E42-BF4A-4BA8-916A-8D5AF7BA908F}"/>
                </a:ext>
              </a:extLst>
            </p:cNvPr>
            <p:cNvSpPr/>
            <p:nvPr/>
          </p:nvSpPr>
          <p:spPr>
            <a:xfrm>
              <a:off x="8543473" y="2479428"/>
              <a:ext cx="16205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сентябрь 2020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5D43B880-1BEF-46F5-868D-C04EF6EF56EC}"/>
                </a:ext>
              </a:extLst>
            </p:cNvPr>
            <p:cNvSpPr/>
            <p:nvPr/>
          </p:nvSpPr>
          <p:spPr>
            <a:xfrm>
              <a:off x="7369304" y="3158136"/>
              <a:ext cx="70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июнь</a:t>
              </a: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95311BEA-B6D9-4EDE-9E6F-0CA65924B245}"/>
                </a:ext>
              </a:extLst>
            </p:cNvPr>
            <p:cNvSpPr/>
            <p:nvPr/>
          </p:nvSpPr>
          <p:spPr>
            <a:xfrm>
              <a:off x="7365926" y="3886111"/>
              <a:ext cx="698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июль</a:t>
              </a: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D5B27B66-BB93-4C5F-AEC3-D4049C0FBD29}"/>
                </a:ext>
              </a:extLst>
            </p:cNvPr>
            <p:cNvSpPr/>
            <p:nvPr/>
          </p:nvSpPr>
          <p:spPr>
            <a:xfrm>
              <a:off x="8586530" y="3886111"/>
              <a:ext cx="1534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февраль 2021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3EDA0D3-3AF1-432F-95B9-F16306296879}"/>
                </a:ext>
              </a:extLst>
            </p:cNvPr>
            <p:cNvSpPr/>
            <p:nvPr/>
          </p:nvSpPr>
          <p:spPr>
            <a:xfrm>
              <a:off x="3549055" y="1761542"/>
              <a:ext cx="995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июня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D3FD020-15CB-4A11-93D3-89AC15B4BA6D}"/>
                </a:ext>
              </a:extLst>
            </p:cNvPr>
            <p:cNvSpPr/>
            <p:nvPr/>
          </p:nvSpPr>
          <p:spPr>
            <a:xfrm>
              <a:off x="3554408" y="2479428"/>
              <a:ext cx="9850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 июля</a:t>
              </a: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E59A417-4CDC-4045-A46F-6C2E3C62F054}"/>
                </a:ext>
              </a:extLst>
            </p:cNvPr>
            <p:cNvSpPr/>
            <p:nvPr/>
          </p:nvSpPr>
          <p:spPr>
            <a:xfrm>
              <a:off x="3269876" y="3158136"/>
              <a:ext cx="1554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 14 октября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008EAEDD-E97B-4F15-874E-0B0F4FE430F7}"/>
                </a:ext>
              </a:extLst>
            </p:cNvPr>
            <p:cNvSpPr/>
            <p:nvPr/>
          </p:nvSpPr>
          <p:spPr>
            <a:xfrm>
              <a:off x="2880186" y="5065631"/>
              <a:ext cx="2333523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 декабря 2020</a:t>
              </a: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908BDA04-FBAC-4567-A4C1-7BA6459E6F64}"/>
                </a:ext>
              </a:extLst>
            </p:cNvPr>
            <p:cNvSpPr/>
            <p:nvPr/>
          </p:nvSpPr>
          <p:spPr>
            <a:xfrm>
              <a:off x="3515391" y="3913707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ноября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F87D2EBB-20CB-477A-A783-5C4AA18074B1}"/>
                </a:ext>
              </a:extLst>
            </p:cNvPr>
            <p:cNvSpPr/>
            <p:nvPr/>
          </p:nvSpPr>
          <p:spPr>
            <a:xfrm>
              <a:off x="3099483" y="5689339"/>
              <a:ext cx="1894929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 октября 2022</a:t>
              </a:r>
            </a:p>
          </p:txBody>
        </p: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17C84CFB-FCAB-4D17-B6D5-A57FD923DF10}"/>
                </a:ext>
              </a:extLst>
            </p:cNvPr>
            <p:cNvCxnSpPr>
              <a:cxnSpLocks/>
            </p:cNvCxnSpPr>
            <p:nvPr/>
          </p:nvCxnSpPr>
          <p:spPr>
            <a:xfrm>
              <a:off x="3743065" y="1267109"/>
              <a:ext cx="607767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FC75BBC6-51E0-4CF2-808C-19772F6BA258}"/>
                </a:ext>
              </a:extLst>
            </p:cNvPr>
            <p:cNvCxnSpPr>
              <a:cxnSpLocks/>
            </p:cNvCxnSpPr>
            <p:nvPr/>
          </p:nvCxnSpPr>
          <p:spPr>
            <a:xfrm>
              <a:off x="3477380" y="1485549"/>
              <a:ext cx="1139135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32017A9A-33EF-4CA0-8B17-52FC9B67E312}"/>
                </a:ext>
              </a:extLst>
            </p:cNvPr>
            <p:cNvCxnSpPr>
              <a:cxnSpLocks/>
            </p:cNvCxnSpPr>
            <p:nvPr/>
          </p:nvCxnSpPr>
          <p:spPr>
            <a:xfrm>
              <a:off x="5619840" y="1267109"/>
              <a:ext cx="685800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5CC6E55B-E3A5-48D4-B121-597F9D2419CD}"/>
                </a:ext>
              </a:extLst>
            </p:cNvPr>
            <p:cNvCxnSpPr>
              <a:cxnSpLocks/>
            </p:cNvCxnSpPr>
            <p:nvPr/>
          </p:nvCxnSpPr>
          <p:spPr>
            <a:xfrm>
              <a:off x="5392965" y="1485549"/>
              <a:ext cx="1139548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363B46BA-511E-4571-ACDE-5C25897F099E}"/>
                </a:ext>
              </a:extLst>
            </p:cNvPr>
            <p:cNvCxnSpPr>
              <a:cxnSpLocks/>
            </p:cNvCxnSpPr>
            <p:nvPr/>
          </p:nvCxnSpPr>
          <p:spPr>
            <a:xfrm>
              <a:off x="7390691" y="1267109"/>
              <a:ext cx="609600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id="{BA18AD65-39E9-499A-8A43-A9371B96BD87}"/>
                </a:ext>
              </a:extLst>
            </p:cNvPr>
            <p:cNvCxnSpPr>
              <a:cxnSpLocks/>
            </p:cNvCxnSpPr>
            <p:nvPr/>
          </p:nvCxnSpPr>
          <p:spPr>
            <a:xfrm>
              <a:off x="7119521" y="1485549"/>
              <a:ext cx="1139135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id="{F66DBED5-8972-4D9F-9E4D-F6F0E10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9010828" y="1267109"/>
              <a:ext cx="685800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EE32D932-5145-4FF1-A983-A684986E022C}"/>
                </a:ext>
              </a:extLst>
            </p:cNvPr>
            <p:cNvCxnSpPr>
              <a:cxnSpLocks/>
            </p:cNvCxnSpPr>
            <p:nvPr/>
          </p:nvCxnSpPr>
          <p:spPr>
            <a:xfrm>
              <a:off x="8784161" y="1485549"/>
              <a:ext cx="1139135" cy="0"/>
            </a:xfrm>
            <a:prstGeom prst="line">
              <a:avLst/>
            </a:prstGeom>
            <a:ln w="1905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85C65675-A19C-46CA-B311-584A321ECB52}"/>
                </a:ext>
              </a:extLst>
            </p:cNvPr>
            <p:cNvCxnSpPr>
              <a:cxnSpLocks/>
            </p:cNvCxnSpPr>
            <p:nvPr/>
          </p:nvCxnSpPr>
          <p:spPr>
            <a:xfrm>
              <a:off x="4983350" y="1043977"/>
              <a:ext cx="0" cy="5090124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74A28D33-5C7A-43A7-94AF-F0E752B723EB}"/>
                </a:ext>
              </a:extLst>
            </p:cNvPr>
            <p:cNvCxnSpPr>
              <a:cxnSpLocks/>
            </p:cNvCxnSpPr>
            <p:nvPr/>
          </p:nvCxnSpPr>
          <p:spPr>
            <a:xfrm>
              <a:off x="8469795" y="1047705"/>
              <a:ext cx="0" cy="3235334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1" name="Объект 2">
              <a:extLst>
                <a:ext uri="{FF2B5EF4-FFF2-40B4-BE49-F238E27FC236}">
                  <a16:creationId xmlns:a16="http://schemas.microsoft.com/office/drawing/2014/main" id="{34082670-4BB0-42C3-A95A-D3DBFEFE5FC1}"/>
                </a:ext>
              </a:extLst>
            </p:cNvPr>
            <p:cNvSpPr txBox="1">
              <a:spLocks/>
            </p:cNvSpPr>
            <p:nvPr/>
          </p:nvSpPr>
          <p:spPr>
            <a:xfrm>
              <a:off x="5213969" y="1009714"/>
              <a:ext cx="1497542" cy="61618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Первый </a:t>
              </a:r>
              <a:b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конкурс 2020</a:t>
              </a: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Объект 2">
              <a:extLst>
                <a:ext uri="{FF2B5EF4-FFF2-40B4-BE49-F238E27FC236}">
                  <a16:creationId xmlns:a16="http://schemas.microsoft.com/office/drawing/2014/main" id="{01B33432-D2D6-4D6B-A99E-3640542637E1}"/>
                </a:ext>
              </a:extLst>
            </p:cNvPr>
            <p:cNvSpPr txBox="1">
              <a:spLocks/>
            </p:cNvSpPr>
            <p:nvPr/>
          </p:nvSpPr>
          <p:spPr>
            <a:xfrm>
              <a:off x="6929064" y="1015402"/>
              <a:ext cx="1520048" cy="585332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Второй </a:t>
              </a:r>
              <a:b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конкурс 2020</a:t>
              </a: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Объект 2">
              <a:extLst>
                <a:ext uri="{FF2B5EF4-FFF2-40B4-BE49-F238E27FC236}">
                  <a16:creationId xmlns:a16="http://schemas.microsoft.com/office/drawing/2014/main" id="{AC2528FA-359F-4841-910C-0BC4B8307572}"/>
                </a:ext>
              </a:extLst>
            </p:cNvPr>
            <p:cNvSpPr txBox="1">
              <a:spLocks/>
            </p:cNvSpPr>
            <p:nvPr/>
          </p:nvSpPr>
          <p:spPr>
            <a:xfrm>
              <a:off x="8531463" y="1008937"/>
              <a:ext cx="1644530" cy="626988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Первый </a:t>
              </a:r>
              <a:b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конкурс 2021</a:t>
              </a: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Объект 2">
              <a:extLst>
                <a:ext uri="{FF2B5EF4-FFF2-40B4-BE49-F238E27FC236}">
                  <a16:creationId xmlns:a16="http://schemas.microsoft.com/office/drawing/2014/main" id="{AB10DF68-4835-4E79-AB94-742C0ADEA126}"/>
                </a:ext>
              </a:extLst>
            </p:cNvPr>
            <p:cNvSpPr txBox="1">
              <a:spLocks/>
            </p:cNvSpPr>
            <p:nvPr/>
          </p:nvSpPr>
          <p:spPr>
            <a:xfrm>
              <a:off x="3253034" y="1008500"/>
              <a:ext cx="1587827" cy="542676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Второй </a:t>
              </a:r>
              <a:b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конкурс 201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endPara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9A2A0297-7323-42CE-B8ED-ACAAEC6B9D99}"/>
                </a:ext>
              </a:extLst>
            </p:cNvPr>
            <p:cNvCxnSpPr>
              <a:cxnSpLocks/>
            </p:cNvCxnSpPr>
            <p:nvPr/>
          </p:nvCxnSpPr>
          <p:spPr>
            <a:xfrm>
              <a:off x="6912121" y="1047705"/>
              <a:ext cx="0" cy="3235334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id="{B22B4C74-E552-4841-8768-62CD3166A717}"/>
                </a:ext>
              </a:extLst>
            </p:cNvPr>
            <p:cNvSpPr/>
            <p:nvPr/>
          </p:nvSpPr>
          <p:spPr>
            <a:xfrm>
              <a:off x="8658665" y="3158136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январь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10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BC82B7-4845-4F50-A795-2797B6462D22}"/>
              </a:ext>
            </a:extLst>
          </p:cNvPr>
          <p:cNvSpPr/>
          <p:nvPr/>
        </p:nvSpPr>
        <p:spPr>
          <a:xfrm rot="5400000">
            <a:off x="2229248" y="-159687"/>
            <a:ext cx="2381685" cy="511406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24C6A9C-05B4-4E33-81AB-7DBD3032871B}"/>
              </a:ext>
            </a:extLst>
          </p:cNvPr>
          <p:cNvSpPr/>
          <p:nvPr/>
        </p:nvSpPr>
        <p:spPr>
          <a:xfrm rot="5400000">
            <a:off x="7500878" y="-159688"/>
            <a:ext cx="2381685" cy="511406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ABF01E4-AD52-4A9C-9988-3F272EEB5417}"/>
              </a:ext>
            </a:extLst>
          </p:cNvPr>
          <p:cNvSpPr/>
          <p:nvPr/>
        </p:nvSpPr>
        <p:spPr>
          <a:xfrm rot="5400000">
            <a:off x="2229247" y="2378618"/>
            <a:ext cx="2381685" cy="51140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6117DCD-6453-427A-A0E9-86FF06D419B9}"/>
              </a:ext>
            </a:extLst>
          </p:cNvPr>
          <p:cNvSpPr/>
          <p:nvPr/>
        </p:nvSpPr>
        <p:spPr>
          <a:xfrm rot="5400000">
            <a:off x="7500877" y="2378617"/>
            <a:ext cx="2381685" cy="51140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EDA76-E8F7-4AFC-8060-C756E32CA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latin typeface="Calibri" panose="020F0502020204030204" pitchFamily="34" charset="0"/>
                <a:cs typeface="Calibri" panose="020F0502020204030204" pitchFamily="34" charset="0"/>
                <a:sym typeface="Gill Sans"/>
              </a:rPr>
              <a:t>Запрашиваемая сумма гранта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C8369-6C05-4FCE-80BF-58F4BAA7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51ECC3-8DAD-4C53-BFE3-082E6031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5869" y="4078465"/>
            <a:ext cx="1996194" cy="1103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3C402-9AC9-4B72-8C35-DF4A7C5A0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9034" y="4046155"/>
            <a:ext cx="2055111" cy="11333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82885A-74C6-45C2-B45A-B5FB56C78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2617" y="1636910"/>
            <a:ext cx="1202698" cy="9919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73FD6-D5CB-44CA-9EF5-F3171D1AD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95543" y="1602443"/>
            <a:ext cx="1123164" cy="1053662"/>
          </a:xfrm>
          <a:prstGeom prst="rect">
            <a:avLst/>
          </a:prstGeom>
        </p:spPr>
      </p:pic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ABD06B7-9C6D-412C-A4D4-02DCF9367959}"/>
              </a:ext>
            </a:extLst>
          </p:cNvPr>
          <p:cNvSpPr/>
          <p:nvPr/>
        </p:nvSpPr>
        <p:spPr>
          <a:xfrm>
            <a:off x="1335422" y="2739583"/>
            <a:ext cx="492274" cy="587928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7C0A938A-92AE-401A-8A33-A46E05F7B465}"/>
              </a:ext>
            </a:extLst>
          </p:cNvPr>
          <p:cNvSpPr/>
          <p:nvPr/>
        </p:nvSpPr>
        <p:spPr>
          <a:xfrm>
            <a:off x="6337180" y="2710975"/>
            <a:ext cx="492274" cy="587928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9B809F99-93FA-4459-9212-AAE6C239F41D}"/>
              </a:ext>
            </a:extLst>
          </p:cNvPr>
          <p:cNvSpPr/>
          <p:nvPr/>
        </p:nvSpPr>
        <p:spPr>
          <a:xfrm>
            <a:off x="6520619" y="5200175"/>
            <a:ext cx="492274" cy="587928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0CAEA69-011A-4954-9963-4F2F7F45EF86}"/>
              </a:ext>
            </a:extLst>
          </p:cNvPr>
          <p:cNvSpPr/>
          <p:nvPr/>
        </p:nvSpPr>
        <p:spPr>
          <a:xfrm>
            <a:off x="1386222" y="5200175"/>
            <a:ext cx="492274" cy="587928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EA0898-FC10-4DC3-BD0F-EF601408FA5B}"/>
              </a:ext>
            </a:extLst>
          </p:cNvPr>
          <p:cNvSpPr/>
          <p:nvPr/>
        </p:nvSpPr>
        <p:spPr>
          <a:xfrm>
            <a:off x="6393619" y="2769437"/>
            <a:ext cx="33984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800" b="1" dirty="0">
                <a:solidFill>
                  <a:srgbClr val="3C3837"/>
                </a:solidFill>
              </a:rPr>
              <a:t>500 тыс. — 3 млн 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16503BD-30F5-44A0-A502-7F2390B5C614}"/>
              </a:ext>
            </a:extLst>
          </p:cNvPr>
          <p:cNvSpPr/>
          <p:nvPr/>
        </p:nvSpPr>
        <p:spPr>
          <a:xfrm>
            <a:off x="1425698" y="2790383"/>
            <a:ext cx="2207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C3837"/>
                </a:solidFill>
              </a:rPr>
              <a:t>до 500 тыс. ₽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AD861A-B5C3-4F3B-A51B-0FA6DF460E92}"/>
              </a:ext>
            </a:extLst>
          </p:cNvPr>
          <p:cNvSpPr/>
          <p:nvPr/>
        </p:nvSpPr>
        <p:spPr>
          <a:xfrm>
            <a:off x="1476861" y="5225402"/>
            <a:ext cx="2896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800" b="1" dirty="0">
                <a:solidFill>
                  <a:srgbClr val="3C3837"/>
                </a:solidFill>
              </a:rPr>
              <a:t>3 — 10 млн ₽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09733D-9DB5-4A77-B80D-1B203F490DD9}"/>
              </a:ext>
            </a:extLst>
          </p:cNvPr>
          <p:cNvSpPr/>
          <p:nvPr/>
        </p:nvSpPr>
        <p:spPr>
          <a:xfrm>
            <a:off x="6610735" y="5225402"/>
            <a:ext cx="2896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ru-RU" sz="2800" b="1" dirty="0">
                <a:solidFill>
                  <a:srgbClr val="3C3837"/>
                </a:solidFill>
              </a:rPr>
              <a:t>свыше 10 млн ₽ </a:t>
            </a:r>
          </a:p>
        </p:txBody>
      </p:sp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4A69CAC2-DF30-4E96-8291-D8519BD3A029}"/>
              </a:ext>
            </a:extLst>
          </p:cNvPr>
          <p:cNvSpPr txBox="1">
            <a:spLocks/>
          </p:cNvSpPr>
          <p:nvPr/>
        </p:nvSpPr>
        <p:spPr>
          <a:xfrm>
            <a:off x="4229888" y="1925352"/>
            <a:ext cx="1351468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</a:rPr>
              <a:t>60 баллов</a:t>
            </a:r>
          </a:p>
        </p:txBody>
      </p:sp>
      <p:sp>
        <p:nvSpPr>
          <p:cNvPr id="29" name="Заголовок 3">
            <a:extLst>
              <a:ext uri="{FF2B5EF4-FFF2-40B4-BE49-F238E27FC236}">
                <a16:creationId xmlns:a16="http://schemas.microsoft.com/office/drawing/2014/main" id="{AAE61D08-A20E-4BD5-AF10-E1714D0442BB}"/>
              </a:ext>
            </a:extLst>
          </p:cNvPr>
          <p:cNvSpPr txBox="1">
            <a:spLocks/>
          </p:cNvSpPr>
          <p:nvPr/>
        </p:nvSpPr>
        <p:spPr>
          <a:xfrm>
            <a:off x="9580381" y="1925352"/>
            <a:ext cx="173441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</a:rPr>
              <a:t>65</a:t>
            </a:r>
          </a:p>
          <a:p>
            <a:pPr algn="ctr"/>
            <a:r>
              <a:rPr lang="ru-RU" dirty="0">
                <a:solidFill>
                  <a:schemeClr val="accent4"/>
                </a:solidFill>
              </a:rPr>
              <a:t>баллов</a:t>
            </a:r>
          </a:p>
        </p:txBody>
      </p:sp>
      <p:sp>
        <p:nvSpPr>
          <p:cNvPr id="30" name="Заголовок 3">
            <a:extLst>
              <a:ext uri="{FF2B5EF4-FFF2-40B4-BE49-F238E27FC236}">
                <a16:creationId xmlns:a16="http://schemas.microsoft.com/office/drawing/2014/main" id="{24CC9C85-E879-4F21-B3C5-B57598B40163}"/>
              </a:ext>
            </a:extLst>
          </p:cNvPr>
          <p:cNvSpPr txBox="1">
            <a:spLocks/>
          </p:cNvSpPr>
          <p:nvPr/>
        </p:nvSpPr>
        <p:spPr>
          <a:xfrm>
            <a:off x="4054983" y="4487342"/>
            <a:ext cx="173441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</a:rPr>
              <a:t>68</a:t>
            </a:r>
          </a:p>
          <a:p>
            <a:pPr algn="ctr"/>
            <a:r>
              <a:rPr lang="ru-RU" dirty="0">
                <a:solidFill>
                  <a:schemeClr val="accent4"/>
                </a:solidFill>
              </a:rPr>
              <a:t>баллов</a:t>
            </a:r>
          </a:p>
        </p:txBody>
      </p:sp>
      <p:sp>
        <p:nvSpPr>
          <p:cNvPr id="31" name="Заголовок 3">
            <a:extLst>
              <a:ext uri="{FF2B5EF4-FFF2-40B4-BE49-F238E27FC236}">
                <a16:creationId xmlns:a16="http://schemas.microsoft.com/office/drawing/2014/main" id="{90AFA395-8EBF-4087-A353-7E7514FC5308}"/>
              </a:ext>
            </a:extLst>
          </p:cNvPr>
          <p:cNvSpPr txBox="1">
            <a:spLocks/>
          </p:cNvSpPr>
          <p:nvPr/>
        </p:nvSpPr>
        <p:spPr>
          <a:xfrm>
            <a:off x="9566667" y="4487342"/>
            <a:ext cx="1734411" cy="939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accent4"/>
                </a:solidFill>
              </a:rPr>
              <a:t>70</a:t>
            </a:r>
          </a:p>
          <a:p>
            <a:pPr algn="ctr"/>
            <a:r>
              <a:rPr lang="ru-RU" dirty="0">
                <a:solidFill>
                  <a:schemeClr val="accent4"/>
                </a:solidFill>
              </a:rPr>
              <a:t>баллов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9077630-A9BC-4B26-8D4E-93985384698E}"/>
              </a:ext>
            </a:extLst>
          </p:cNvPr>
          <p:cNvCxnSpPr>
            <a:cxnSpLocks/>
          </p:cNvCxnSpPr>
          <p:nvPr/>
        </p:nvCxnSpPr>
        <p:spPr>
          <a:xfrm flipV="1">
            <a:off x="3966083" y="1497613"/>
            <a:ext cx="0" cy="1795044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96D5ADE-EF6F-41DC-BA05-36E34963E3C4}"/>
              </a:ext>
            </a:extLst>
          </p:cNvPr>
          <p:cNvCxnSpPr>
            <a:cxnSpLocks/>
          </p:cNvCxnSpPr>
          <p:nvPr/>
        </p:nvCxnSpPr>
        <p:spPr>
          <a:xfrm flipV="1">
            <a:off x="9644692" y="1497613"/>
            <a:ext cx="0" cy="1795044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CFCED9FC-4D39-44CF-B8F0-466373BFBC1B}"/>
              </a:ext>
            </a:extLst>
          </p:cNvPr>
          <p:cNvCxnSpPr>
            <a:cxnSpLocks/>
          </p:cNvCxnSpPr>
          <p:nvPr/>
        </p:nvCxnSpPr>
        <p:spPr>
          <a:xfrm flipV="1">
            <a:off x="9644692" y="3986813"/>
            <a:ext cx="0" cy="1795044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74E6DB8-6921-4600-95A7-0100B41E0420}"/>
              </a:ext>
            </a:extLst>
          </p:cNvPr>
          <p:cNvCxnSpPr>
            <a:cxnSpLocks/>
          </p:cNvCxnSpPr>
          <p:nvPr/>
        </p:nvCxnSpPr>
        <p:spPr>
          <a:xfrm flipV="1">
            <a:off x="3966083" y="4012213"/>
            <a:ext cx="0" cy="1795044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2917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9CACF92-0861-4302-9B04-B53091A0789A}"/>
              </a:ext>
            </a:extLst>
          </p:cNvPr>
          <p:cNvSpPr/>
          <p:nvPr/>
        </p:nvSpPr>
        <p:spPr>
          <a:xfrm rot="5400000">
            <a:off x="3488871" y="-1696357"/>
            <a:ext cx="5101771" cy="10628086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78F5EB-83E9-4659-A4D2-E6304B4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проектов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C4BA0C-4FBF-45E2-8B3E-66E4F27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8195071-3DC0-486B-940A-F7AD2267D9E0}"/>
              </a:ext>
            </a:extLst>
          </p:cNvPr>
          <p:cNvGraphicFramePr>
            <a:graphicFrameLocks noGrp="1"/>
          </p:cNvGraphicFramePr>
          <p:nvPr/>
        </p:nvGraphicFramePr>
        <p:xfrm>
          <a:off x="823575" y="1022785"/>
          <a:ext cx="10464799" cy="509818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val="3781756704"/>
                    </a:ext>
                  </a:extLst>
                </a:gridCol>
                <a:gridCol w="4622090">
                  <a:extLst>
                    <a:ext uri="{9D8B030D-6E8A-4147-A177-3AD203B41FA5}">
                      <a16:colId xmlns:a16="http://schemas.microsoft.com/office/drawing/2014/main" val="425377603"/>
                    </a:ext>
                  </a:extLst>
                </a:gridCol>
                <a:gridCol w="1230660">
                  <a:extLst>
                    <a:ext uri="{9D8B030D-6E8A-4147-A177-3AD203B41FA5}">
                      <a16:colId xmlns:a16="http://schemas.microsoft.com/office/drawing/2014/main" val="2242336746"/>
                    </a:ext>
                  </a:extLst>
                </a:gridCol>
                <a:gridCol w="1560662">
                  <a:extLst>
                    <a:ext uri="{9D8B030D-6E8A-4147-A177-3AD203B41FA5}">
                      <a16:colId xmlns:a16="http://schemas.microsoft.com/office/drawing/2014/main" val="2184745618"/>
                    </a:ext>
                  </a:extLst>
                </a:gridCol>
                <a:gridCol w="1273388">
                  <a:extLst>
                    <a:ext uri="{9D8B030D-6E8A-4147-A177-3AD203B41FA5}">
                      <a16:colId xmlns:a16="http://schemas.microsoft.com/office/drawing/2014/main" val="646597000"/>
                    </a:ext>
                  </a:extLst>
                </a:gridCol>
                <a:gridCol w="1308099">
                  <a:extLst>
                    <a:ext uri="{9D8B030D-6E8A-4147-A177-3AD203B41FA5}">
                      <a16:colId xmlns:a16="http://schemas.microsoft.com/office/drawing/2014/main" val="1780437096"/>
                    </a:ext>
                  </a:extLst>
                </a:gridCol>
              </a:tblGrid>
              <a:tr h="627902">
                <a:tc rowSpan="2">
                  <a:txBody>
                    <a:bodyPr/>
                    <a:lstStyle/>
                    <a:p>
                      <a:pPr algn="l" fontAlgn="ctr"/>
                      <a:endParaRPr lang="ru-RU" sz="1200" b="0" i="0" u="none" strike="noStrike" baseline="0" dirty="0">
                        <a:solidFill>
                          <a:srgbClr val="3C3837"/>
                        </a:solidFill>
                        <a:effectLst/>
                        <a:latin typeface="+mn-lt"/>
                      </a:endParaRPr>
                    </a:p>
                  </a:txBody>
                  <a:tcPr marL="5953" marR="5953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Критерии оценки</a:t>
                      </a:r>
                    </a:p>
                  </a:txBody>
                  <a:tcPr marL="5953" marR="5953" marT="36000" marB="36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Коэффициенты значимости для проектов </a:t>
                      </a:r>
                      <a:b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с запрашиваемой суммой гранта</a:t>
                      </a:r>
                    </a:p>
                  </a:txBody>
                  <a:tcPr marL="5953" marR="5953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/>
                      <a:r>
                        <a:rPr lang="ru-RU" sz="1200" b="1" i="0" u="none" strike="noStrike" kern="1200" baseline="0" dirty="0">
                          <a:solidFill>
                            <a:srgbClr val="3C3837"/>
                          </a:solidFill>
                          <a:latin typeface="+mn-lt"/>
                          <a:ea typeface="+mn-ea"/>
                          <a:cs typeface="+mn-cs"/>
                        </a:rPr>
                        <a:t>Для долгосрочных проектов* </a:t>
                      </a:r>
                      <a:br>
                        <a:rPr lang="ru-RU" sz="1200" b="1" i="0" u="none" strike="noStrike" kern="1200" baseline="0" dirty="0">
                          <a:solidFill>
                            <a:srgbClr val="3C3837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i="0" u="none" strike="noStrike" kern="1200" baseline="0" dirty="0">
                          <a:solidFill>
                            <a:srgbClr val="3C3837"/>
                          </a:solidFill>
                          <a:latin typeface="+mn-lt"/>
                          <a:ea typeface="+mn-ea"/>
                          <a:cs typeface="+mn-cs"/>
                        </a:rPr>
                        <a:t>и «молодых талантов»</a:t>
                      </a:r>
                    </a:p>
                  </a:txBody>
                  <a:tcPr marL="5953" marR="595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867268"/>
                  </a:ext>
                </a:extLst>
              </a:tr>
              <a:tr h="21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до 500 тыс. ₽ 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500 тыс. — 10 млн ₽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b="1" i="0" u="none" strike="noStrike" kern="1200" baseline="0" dirty="0">
                          <a:solidFill>
                            <a:srgbClr val="3C3837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400" b="1" i="0" u="none" strike="noStrike" kern="1200" baseline="0" dirty="0">
                          <a:solidFill>
                            <a:srgbClr val="3C3837"/>
                          </a:solidFill>
                          <a:latin typeface="+mn-lt"/>
                          <a:ea typeface="+mn-ea"/>
                          <a:cs typeface="+mn-cs"/>
                        </a:rPr>
                        <a:t> 10 млн ₽ 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endParaRPr lang="ru-RU" sz="1400" b="1" i="0" u="none" strike="noStrike" kern="1200" baseline="0" dirty="0">
                        <a:solidFill>
                          <a:srgbClr val="3C383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53" marR="5953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045693"/>
                  </a:ext>
                </a:extLst>
              </a:tr>
              <a:tr h="396565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</a:t>
                      </a:r>
                    </a:p>
                  </a:txBody>
                  <a:tcPr marL="5953" marR="108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Актуальность и социальная значимость проекта</a:t>
                      </a:r>
                    </a:p>
                  </a:txBody>
                  <a:tcPr marL="5953" marR="5953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953" marR="5953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670955"/>
                  </a:ext>
                </a:extLst>
              </a:tr>
              <a:tr h="4521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Логическая связность и реализуемость проекта, соответствие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мероприятий проекта его целям, задачам и ожидаемым результатам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3363"/>
                  </a:ext>
                </a:extLst>
              </a:tr>
              <a:tr h="320088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Инновационность, уникальность проекта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99877"/>
                  </a:ext>
                </a:extLst>
              </a:tr>
              <a:tr h="4521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Соотношение планируемых расходов на реализацию проекта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и его ожидаемых результатов, адекватность, измеримость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и достижимость таких результатов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355471"/>
                  </a:ext>
                </a:extLst>
              </a:tr>
              <a:tr h="4521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Реалистичность бюджета проекта и обоснованность планируемых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расходов на реализацию проекта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585589"/>
                  </a:ext>
                </a:extLst>
              </a:tr>
              <a:tr h="3891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Масштаб реализации проекта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029353"/>
                  </a:ext>
                </a:extLst>
              </a:tr>
              <a:tr h="4521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Собственный вклад организации и дополнительные ресурсы, привлекаемые на реализацию проекта, перспективы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его дальнейшего развития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48999"/>
                  </a:ext>
                </a:extLst>
              </a:tr>
              <a:tr h="4521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Опыт организации по успешной реализации программ,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проектов по соответствующему направлению деятельности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02029"/>
                  </a:ext>
                </a:extLst>
              </a:tr>
              <a:tr h="3891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Соответствие опыта и компетенций команды проекта </a:t>
                      </a:r>
                      <a:br>
                        <a:rPr lang="en-US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планируемой деятельности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64662"/>
                  </a:ext>
                </a:extLst>
              </a:tr>
              <a:tr h="70098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0" u="none" strike="noStrike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10.</a:t>
                      </a:r>
                    </a:p>
                  </a:txBody>
                  <a:tcPr marL="5953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Информационная открытость организации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baseline="0" dirty="0">
                          <a:solidFill>
                            <a:srgbClr val="3C3837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953" marR="595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383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055336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7386924-632A-407E-A589-09EBF82974CE}"/>
              </a:ext>
            </a:extLst>
          </p:cNvPr>
          <p:cNvCxnSpPr/>
          <p:nvPr/>
        </p:nvCxnSpPr>
        <p:spPr>
          <a:xfrm>
            <a:off x="6008350" y="1898196"/>
            <a:ext cx="1028700" cy="0"/>
          </a:xfrm>
          <a:prstGeom prst="line">
            <a:avLst/>
          </a:prstGeom>
          <a:ln w="2857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A45AA79-3B05-4EDB-8AA4-AE3D8039FCFB}"/>
              </a:ext>
            </a:extLst>
          </p:cNvPr>
          <p:cNvCxnSpPr>
            <a:cxnSpLocks/>
          </p:cNvCxnSpPr>
          <p:nvPr/>
        </p:nvCxnSpPr>
        <p:spPr>
          <a:xfrm>
            <a:off x="7167501" y="1898196"/>
            <a:ext cx="1480588" cy="0"/>
          </a:xfrm>
          <a:prstGeom prst="line">
            <a:avLst/>
          </a:prstGeom>
          <a:ln w="2857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E75E5AE-46A3-4B5A-9BA7-178AE0D1760D}"/>
              </a:ext>
            </a:extLst>
          </p:cNvPr>
          <p:cNvCxnSpPr>
            <a:cxnSpLocks/>
          </p:cNvCxnSpPr>
          <p:nvPr/>
        </p:nvCxnSpPr>
        <p:spPr>
          <a:xfrm>
            <a:off x="8814042" y="1904362"/>
            <a:ext cx="968593" cy="0"/>
          </a:xfrm>
          <a:prstGeom prst="line">
            <a:avLst/>
          </a:prstGeom>
          <a:ln w="2857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8A57479-C5F0-443F-B1BA-24CD0B4909B7}"/>
              </a:ext>
            </a:extLst>
          </p:cNvPr>
          <p:cNvCxnSpPr>
            <a:cxnSpLocks/>
          </p:cNvCxnSpPr>
          <p:nvPr/>
        </p:nvCxnSpPr>
        <p:spPr>
          <a:xfrm>
            <a:off x="10049510" y="1898196"/>
            <a:ext cx="1208689" cy="0"/>
          </a:xfrm>
          <a:prstGeom prst="line">
            <a:avLst/>
          </a:prstGeom>
          <a:ln w="2857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6C4153F-2805-44AE-8429-79D7854C434B}"/>
              </a:ext>
            </a:extLst>
          </p:cNvPr>
          <p:cNvCxnSpPr>
            <a:cxnSpLocks/>
          </p:cNvCxnSpPr>
          <p:nvPr/>
        </p:nvCxnSpPr>
        <p:spPr>
          <a:xfrm>
            <a:off x="1287579" y="1860096"/>
            <a:ext cx="1361332" cy="0"/>
          </a:xfrm>
          <a:prstGeom prst="line">
            <a:avLst/>
          </a:prstGeom>
          <a:ln w="28575" cap="rnd">
            <a:solidFill>
              <a:srgbClr val="FFD41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4FA7E85-A8F6-4477-80C5-6F1AF840FB49}"/>
              </a:ext>
            </a:extLst>
          </p:cNvPr>
          <p:cNvSpPr/>
          <p:nvPr/>
        </p:nvSpPr>
        <p:spPr>
          <a:xfrm>
            <a:off x="2866461" y="6274507"/>
            <a:ext cx="89546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0" indent="-101600">
              <a:spcAft>
                <a:spcPts val="600"/>
              </a:spcAft>
              <a:buClr>
                <a:schemeClr val="accent6"/>
              </a:buClr>
              <a:buSzPct val="120000"/>
            </a:pPr>
            <a:r>
              <a:rPr lang="en-US" sz="1100" dirty="0">
                <a:solidFill>
                  <a:srgbClr val="413D3E"/>
                </a:solidFill>
                <a:latin typeface="Calibri" panose="020F0502020204030204" pitchFamily="34" charset="0"/>
              </a:rPr>
              <a:t>* </a:t>
            </a:r>
            <a:r>
              <a:rPr lang="ru-RU" sz="1100" dirty="0">
                <a:solidFill>
                  <a:srgbClr val="413D3E"/>
                </a:solidFill>
                <a:latin typeface="Calibri" panose="020F0502020204030204" pitchFamily="34" charset="0"/>
              </a:rPr>
              <a:t>Долгосрочные проекты могут быть поданы по направлениям «Поддержка проектов в области науки, образования, просвещения», </a:t>
            </a:r>
            <a:br>
              <a:rPr lang="ru-RU" sz="1100" dirty="0">
                <a:solidFill>
                  <a:srgbClr val="413D3E"/>
                </a:solidFill>
                <a:latin typeface="Calibri" panose="020F0502020204030204" pitchFamily="34" charset="0"/>
              </a:rPr>
            </a:br>
            <a:r>
              <a:rPr lang="ru-RU" sz="1100" dirty="0">
                <a:solidFill>
                  <a:srgbClr val="413D3E"/>
                </a:solidFill>
                <a:latin typeface="Calibri" panose="020F0502020204030204" pitchFamily="34" charset="0"/>
              </a:rPr>
              <a:t>«Выявление и поддержка молодых талантов в сфере культуры и искусства»,</a:t>
            </a:r>
            <a:r>
              <a:rPr lang="en-US" sz="1100" dirty="0">
                <a:solidFill>
                  <a:srgbClr val="413D3E"/>
                </a:solidFill>
                <a:latin typeface="Calibri" panose="020F0502020204030204" pitchFamily="34" charset="0"/>
              </a:rPr>
              <a:t> </a:t>
            </a:r>
            <a:r>
              <a:rPr lang="ru-RU" sz="1100" dirty="0">
                <a:solidFill>
                  <a:srgbClr val="413D3E"/>
                </a:solidFill>
                <a:latin typeface="Calibri" panose="020F0502020204030204" pitchFamily="34" charset="0"/>
              </a:rPr>
              <a:t>«Развитие институтов гражданского общества».</a:t>
            </a:r>
          </a:p>
          <a:p>
            <a:pPr>
              <a:spcAft>
                <a:spcPts val="600"/>
              </a:spcAft>
              <a:buClr>
                <a:schemeClr val="accent6"/>
              </a:buClr>
              <a:buSzPct val="120000"/>
            </a:pPr>
            <a:endParaRPr lang="ru-RU" sz="1100" dirty="0">
              <a:solidFill>
                <a:srgbClr val="413D3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6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E077B90-42B3-481A-9977-DBC2D780B993}"/>
              </a:ext>
            </a:extLst>
          </p:cNvPr>
          <p:cNvSpPr/>
          <p:nvPr/>
        </p:nvSpPr>
        <p:spPr>
          <a:xfrm>
            <a:off x="8178854" y="1358900"/>
            <a:ext cx="3229375" cy="4904740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AD4DB1F-BDEF-4C2E-A88D-F395F67E16E5}"/>
              </a:ext>
            </a:extLst>
          </p:cNvPr>
          <p:cNvSpPr/>
          <p:nvPr/>
        </p:nvSpPr>
        <p:spPr>
          <a:xfrm>
            <a:off x="4182509" y="1358900"/>
            <a:ext cx="3831605" cy="4904740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4D182E5-8DBE-4231-A026-073376056C94}"/>
              </a:ext>
            </a:extLst>
          </p:cNvPr>
          <p:cNvSpPr/>
          <p:nvPr/>
        </p:nvSpPr>
        <p:spPr>
          <a:xfrm>
            <a:off x="783771" y="1358900"/>
            <a:ext cx="3224456" cy="4904740"/>
          </a:xfrm>
          <a:prstGeom prst="roundRect">
            <a:avLst>
              <a:gd name="adj" fmla="val 133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CD14E-3ABF-4F8E-931B-CCCB6ADE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6930" y="240778"/>
            <a:ext cx="12310730" cy="815027"/>
          </a:xfrm>
        </p:spPr>
        <p:txBody>
          <a:bodyPr/>
          <a:lstStyle/>
          <a:p>
            <a:r>
              <a:rPr lang="ru-RU" dirty="0"/>
              <a:t>Информация для помощи </a:t>
            </a:r>
            <a:br>
              <a:rPr lang="ru-RU" dirty="0"/>
            </a:br>
            <a:r>
              <a:rPr lang="ru-RU" dirty="0"/>
              <a:t>в подготовке проекта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6B2D2-2A99-43FC-B9BD-B0BEF52A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5BCFB8-52B0-48B3-9943-A876348D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8631" y="1526427"/>
            <a:ext cx="1749277" cy="1292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EADF6D-0137-4FFD-B1EC-42D3A114D0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08627" y="1619287"/>
            <a:ext cx="1400129" cy="12714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D00336-67D0-4CE9-95A0-92F122C98B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8946" y="1497748"/>
            <a:ext cx="1362751" cy="1491043"/>
          </a:xfrm>
          <a:prstGeom prst="rect">
            <a:avLst/>
          </a:prstGeom>
        </p:spPr>
      </p:pic>
      <p:sp>
        <p:nvSpPr>
          <p:cNvPr id="64" name="Полилиния: фигура 63">
            <a:extLst>
              <a:ext uri="{FF2B5EF4-FFF2-40B4-BE49-F238E27FC236}">
                <a16:creationId xmlns:a16="http://schemas.microsoft.com/office/drawing/2014/main" id="{9EB22923-9148-4D73-A368-82FD83081B2C}"/>
              </a:ext>
            </a:extLst>
          </p:cNvPr>
          <p:cNvSpPr/>
          <p:nvPr/>
        </p:nvSpPr>
        <p:spPr>
          <a:xfrm>
            <a:off x="1508397" y="3076057"/>
            <a:ext cx="487958" cy="582775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98AA7DC-431B-44C7-9B77-01D287ACB9D0}"/>
              </a:ext>
            </a:extLst>
          </p:cNvPr>
          <p:cNvSpPr/>
          <p:nvPr/>
        </p:nvSpPr>
        <p:spPr>
          <a:xfrm>
            <a:off x="5077328" y="3076057"/>
            <a:ext cx="487958" cy="582775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962182AB-491C-4A27-B487-E7A49903D25B}"/>
              </a:ext>
            </a:extLst>
          </p:cNvPr>
          <p:cNvSpPr/>
          <p:nvPr/>
        </p:nvSpPr>
        <p:spPr>
          <a:xfrm>
            <a:off x="8739085" y="3076057"/>
            <a:ext cx="487958" cy="582775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2962B4F3-F778-405B-82A4-D535DE025B87}"/>
              </a:ext>
            </a:extLst>
          </p:cNvPr>
          <p:cNvSpPr/>
          <p:nvPr/>
        </p:nvSpPr>
        <p:spPr>
          <a:xfrm>
            <a:off x="568645" y="3167431"/>
            <a:ext cx="36811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Инструкция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(методические рекомендации)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415"/>
              </a:buClr>
              <a:buSzPct val="12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 invalidUrl="https://президентскиегранты.рф/Content/files/Инструкция по подготовке документов на конкурс 2017-2-v2.pdf"/>
              </a:rPr>
              <a:t>по заполнению заявки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 invalidUrl="https://президентскиегранты.рф/Content/files/Инструкция по подготовке документов на конкурс 2017-2-v2.pdf"/>
              </a:rPr>
              <a:t>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 invalidUrl="https://президентскиегранты.рф/Content/files/Инструкция по подготовке документов на конкурс 2017-2-v2.pdf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 invalidUrl="https://президентскиегранты.рф/Content/files/Инструкция по подготовке документов на конкурс 2017-2-v2.pdf"/>
              </a:rPr>
              <a:t>на участие в конкурсе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предоставление грантов Президента Российской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Федерации на развитие гражданского общества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13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08E53E8-311A-4C53-91D7-71CEE62CE5DC}"/>
              </a:ext>
            </a:extLst>
          </p:cNvPr>
          <p:cNvSpPr/>
          <p:nvPr/>
        </p:nvSpPr>
        <p:spPr>
          <a:xfrm>
            <a:off x="4257289" y="3167431"/>
            <a:ext cx="3671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Онлайнкурсы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b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при подготовке проектов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Социальное проектирование: </a:t>
            </a:r>
            <a:r>
              <a:rPr lang="ru-RU" dirty="0">
                <a:solidFill>
                  <a:srgbClr val="413D3E"/>
                </a:solidFill>
                <a:latin typeface="Calibri" panose="020F0502020204030204" pitchFamily="34" charset="0"/>
              </a:rPr>
              <a:t>от идеи до президентского гранта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Как влияют ошибки в заявке </a:t>
            </a:r>
            <a:b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оценки по критериям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10"/>
              </a:rPr>
              <a:t>По разбору ошибок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13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F400126-FD05-44C4-A4A2-BBDD82FD84CA}"/>
              </a:ext>
            </a:extLst>
          </p:cNvPr>
          <p:cNvSpPr/>
          <p:nvPr/>
        </p:nvSpPr>
        <p:spPr>
          <a:xfrm>
            <a:off x="8136020" y="3167431"/>
            <a:ext cx="33453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Методические рекомендации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415"/>
              </a:buClr>
              <a:buSzPct val="120000"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11" invalidUrl="https://президентскиегранты.рф/Content/files/методические рекомендации по подготовке бюджета 2017-2.pdf"/>
              </a:rPr>
              <a:t>по подготовке бюджета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проекта в составе заявки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участие в конкурсе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 предоставление грантов Президента Российской Федерации на развитие гражданского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929778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CDE201-9CEB-42C5-9549-6D9ACC957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63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8768F0-7E36-4677-8F6F-0222994B7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BBABF3-26BF-4946-BD71-648CC4ACF14A}"/>
              </a:ext>
            </a:extLst>
          </p:cNvPr>
          <p:cNvSpPr txBox="1">
            <a:spLocks/>
          </p:cNvSpPr>
          <p:nvPr/>
        </p:nvSpPr>
        <p:spPr>
          <a:xfrm>
            <a:off x="1402079" y="2449523"/>
            <a:ext cx="9493045" cy="2387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624E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президентскиегранты.рф</a:t>
            </a:r>
          </a:p>
        </p:txBody>
      </p:sp>
      <p:sp>
        <p:nvSpPr>
          <p:cNvPr id="8" name="Подзаголовок 6">
            <a:extLst>
              <a:ext uri="{FF2B5EF4-FFF2-40B4-BE49-F238E27FC236}">
                <a16:creationId xmlns:a16="http://schemas.microsoft.com/office/drawing/2014/main" id="{E000C5EA-63B6-43F7-A4D3-63F23C7430C4}"/>
              </a:ext>
            </a:extLst>
          </p:cNvPr>
          <p:cNvSpPr txBox="1">
            <a:spLocks/>
          </p:cNvSpPr>
          <p:nvPr/>
        </p:nvSpPr>
        <p:spPr>
          <a:xfrm>
            <a:off x="1576601" y="4103210"/>
            <a:ext cx="9144000" cy="24985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office@pgrants.ru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150-42-22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/pgrants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F270BF-9874-4903-905D-A8427ACD583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0000" y="3646229"/>
            <a:ext cx="3852000" cy="203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E7AA15-67FB-4C45-A9FA-12707607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70677" y="5117428"/>
            <a:ext cx="2181225" cy="48242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47678CB-2989-45B8-9316-9A6A9AAB11B1}"/>
              </a:ext>
            </a:extLst>
          </p:cNvPr>
          <p:cNvGrpSpPr/>
          <p:nvPr/>
        </p:nvGrpSpPr>
        <p:grpSpPr>
          <a:xfrm>
            <a:off x="787884" y="691830"/>
            <a:ext cx="12712955" cy="8470782"/>
            <a:chOff x="787884" y="691830"/>
            <a:chExt cx="12712955" cy="8470782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370EBF8-280E-4AA8-AF69-B4B7FAF6456E}"/>
                </a:ext>
              </a:extLst>
            </p:cNvPr>
            <p:cNvSpPr/>
            <p:nvPr/>
          </p:nvSpPr>
          <p:spPr>
            <a:xfrm>
              <a:off x="9236954" y="4070196"/>
              <a:ext cx="4263885" cy="5092416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C9508A02-FBA8-4C76-BD5B-75D5EF1FDF94}"/>
                </a:ext>
              </a:extLst>
            </p:cNvPr>
            <p:cNvSpPr/>
            <p:nvPr/>
          </p:nvSpPr>
          <p:spPr>
            <a:xfrm>
              <a:off x="787884" y="1613689"/>
              <a:ext cx="801710" cy="961166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14FFF594-66C9-40F4-A15B-8DA8D8C5EAC3}"/>
                </a:ext>
              </a:extLst>
            </p:cNvPr>
            <p:cNvSpPr/>
            <p:nvPr/>
          </p:nvSpPr>
          <p:spPr>
            <a:xfrm>
              <a:off x="1101219" y="980586"/>
              <a:ext cx="1075951" cy="1285023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35C5336B-F431-46E1-8EB1-BB94816076DF}"/>
                </a:ext>
              </a:extLst>
            </p:cNvPr>
            <p:cNvSpPr/>
            <p:nvPr/>
          </p:nvSpPr>
          <p:spPr>
            <a:xfrm>
              <a:off x="10335744" y="691830"/>
              <a:ext cx="858778" cy="1029585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0E478BD-739A-49B0-BE7C-F7B7D05B5D5C}"/>
                </a:ext>
              </a:extLst>
            </p:cNvPr>
            <p:cNvSpPr/>
            <p:nvPr/>
          </p:nvSpPr>
          <p:spPr>
            <a:xfrm>
              <a:off x="1962271" y="5314924"/>
              <a:ext cx="527844" cy="633413"/>
            </a:xfrm>
            <a:custGeom>
              <a:avLst/>
              <a:gdLst>
                <a:gd name="connsiteX0" fmla="*/ 738240 w 758421"/>
                <a:gd name="connsiteY0" fmla="*/ 2377 h 910106"/>
                <a:gd name="connsiteX1" fmla="*/ 757265 w 758421"/>
                <a:gd name="connsiteY1" fmla="*/ 21916 h 910106"/>
                <a:gd name="connsiteX2" fmla="*/ 738240 w 758421"/>
                <a:gd name="connsiteY2" fmla="*/ 50710 h 910106"/>
                <a:gd name="connsiteX3" fmla="*/ 667797 w 758421"/>
                <a:gd name="connsiteY3" fmla="*/ 130152 h 910106"/>
                <a:gd name="connsiteX4" fmla="*/ 516113 w 758421"/>
                <a:gd name="connsiteY4" fmla="*/ 694726 h 910106"/>
                <a:gd name="connsiteX5" fmla="*/ 409933 w 758421"/>
                <a:gd name="connsiteY5" fmla="*/ 814789 h 910106"/>
                <a:gd name="connsiteX6" fmla="*/ 20953 w 758421"/>
                <a:gd name="connsiteY6" fmla="*/ 908370 h 910106"/>
                <a:gd name="connsiteX7" fmla="*/ 1928 w 758421"/>
                <a:gd name="connsiteY7" fmla="*/ 888831 h 910106"/>
                <a:gd name="connsiteX8" fmla="*/ 20953 w 758421"/>
                <a:gd name="connsiteY8" fmla="*/ 860037 h 910106"/>
                <a:gd name="connsiteX9" fmla="*/ 91396 w 758421"/>
                <a:gd name="connsiteY9" fmla="*/ 780595 h 910106"/>
                <a:gd name="connsiteX10" fmla="*/ 243081 w 758421"/>
                <a:gd name="connsiteY10" fmla="*/ 216021 h 910106"/>
                <a:gd name="connsiteX11" fmla="*/ 349260 w 758421"/>
                <a:gd name="connsiteY11" fmla="*/ 95958 h 910106"/>
                <a:gd name="connsiteX12" fmla="*/ 738240 w 758421"/>
                <a:gd name="connsiteY12" fmla="*/ 2377 h 910106"/>
                <a:gd name="connsiteX13" fmla="*/ 632318 w 758421"/>
                <a:gd name="connsiteY13" fmla="*/ 122182 h 910106"/>
                <a:gd name="connsiteX14" fmla="*/ 653914 w 758421"/>
                <a:gd name="connsiteY14" fmla="*/ 71020 h 910106"/>
                <a:gd name="connsiteX15" fmla="*/ 349003 w 758421"/>
                <a:gd name="connsiteY15" fmla="*/ 144292 h 910106"/>
                <a:gd name="connsiteX16" fmla="*/ 278559 w 758421"/>
                <a:gd name="connsiteY16" fmla="*/ 223990 h 910106"/>
                <a:gd name="connsiteX17" fmla="*/ 126875 w 758421"/>
                <a:gd name="connsiteY17" fmla="*/ 788565 h 910106"/>
                <a:gd name="connsiteX18" fmla="*/ 105279 w 758421"/>
                <a:gd name="connsiteY18" fmla="*/ 839727 h 910106"/>
                <a:gd name="connsiteX19" fmla="*/ 410191 w 758421"/>
                <a:gd name="connsiteY19" fmla="*/ 766198 h 910106"/>
                <a:gd name="connsiteX20" fmla="*/ 480634 w 758421"/>
                <a:gd name="connsiteY20" fmla="*/ 686500 h 910106"/>
                <a:gd name="connsiteX21" fmla="*/ 632318 w 758421"/>
                <a:gd name="connsiteY21" fmla="*/ 122182 h 91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8421" h="910106">
                  <a:moveTo>
                    <a:pt x="738240" y="2377"/>
                  </a:moveTo>
                  <a:cubicBezTo>
                    <a:pt x="748781" y="-194"/>
                    <a:pt x="757265" y="8547"/>
                    <a:pt x="757265" y="21916"/>
                  </a:cubicBezTo>
                  <a:cubicBezTo>
                    <a:pt x="757265" y="35285"/>
                    <a:pt x="748781" y="48139"/>
                    <a:pt x="738240" y="50710"/>
                  </a:cubicBezTo>
                  <a:cubicBezTo>
                    <a:pt x="707132" y="58166"/>
                    <a:pt x="678852" y="90045"/>
                    <a:pt x="667797" y="130152"/>
                  </a:cubicBezTo>
                  <a:lnTo>
                    <a:pt x="516113" y="694726"/>
                  </a:lnTo>
                  <a:cubicBezTo>
                    <a:pt x="499916" y="755143"/>
                    <a:pt x="457238" y="803477"/>
                    <a:pt x="409933" y="814789"/>
                  </a:cubicBezTo>
                  <a:lnTo>
                    <a:pt x="20953" y="908370"/>
                  </a:lnTo>
                  <a:cubicBezTo>
                    <a:pt x="10412" y="910941"/>
                    <a:pt x="1928" y="902200"/>
                    <a:pt x="1928" y="888831"/>
                  </a:cubicBezTo>
                  <a:cubicBezTo>
                    <a:pt x="1928" y="875462"/>
                    <a:pt x="10412" y="862608"/>
                    <a:pt x="20953" y="860037"/>
                  </a:cubicBezTo>
                  <a:cubicBezTo>
                    <a:pt x="52061" y="852581"/>
                    <a:pt x="80341" y="820702"/>
                    <a:pt x="91396" y="780595"/>
                  </a:cubicBezTo>
                  <a:lnTo>
                    <a:pt x="243081" y="216021"/>
                  </a:lnTo>
                  <a:cubicBezTo>
                    <a:pt x="259277" y="155604"/>
                    <a:pt x="301955" y="107270"/>
                    <a:pt x="349260" y="95958"/>
                  </a:cubicBezTo>
                  <a:lnTo>
                    <a:pt x="738240" y="2377"/>
                  </a:lnTo>
                  <a:close/>
                  <a:moveTo>
                    <a:pt x="632318" y="122182"/>
                  </a:moveTo>
                  <a:cubicBezTo>
                    <a:pt x="637203" y="103671"/>
                    <a:pt x="644659" y="86446"/>
                    <a:pt x="653914" y="71020"/>
                  </a:cubicBezTo>
                  <a:lnTo>
                    <a:pt x="349003" y="144292"/>
                  </a:lnTo>
                  <a:cubicBezTo>
                    <a:pt x="317637" y="151747"/>
                    <a:pt x="289357" y="183884"/>
                    <a:pt x="278559" y="223990"/>
                  </a:cubicBezTo>
                  <a:lnTo>
                    <a:pt x="126875" y="788565"/>
                  </a:lnTo>
                  <a:cubicBezTo>
                    <a:pt x="121990" y="807076"/>
                    <a:pt x="114535" y="824301"/>
                    <a:pt x="105279" y="839727"/>
                  </a:cubicBezTo>
                  <a:lnTo>
                    <a:pt x="410191" y="766198"/>
                  </a:lnTo>
                  <a:cubicBezTo>
                    <a:pt x="441556" y="758742"/>
                    <a:pt x="469836" y="726606"/>
                    <a:pt x="480634" y="686500"/>
                  </a:cubicBezTo>
                  <a:lnTo>
                    <a:pt x="632318" y="122182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3D86F7-19D1-45E4-8986-7A2E9972E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3501" y="472341"/>
            <a:ext cx="2635970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39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10B4429-D51C-4D19-859C-646236639D6E}"/>
              </a:ext>
            </a:extLst>
          </p:cNvPr>
          <p:cNvCxnSpPr>
            <a:cxnSpLocks/>
          </p:cNvCxnSpPr>
          <p:nvPr/>
        </p:nvCxnSpPr>
        <p:spPr>
          <a:xfrm flipV="1">
            <a:off x="3240932" y="1295562"/>
            <a:ext cx="0" cy="4637528"/>
          </a:xfrm>
          <a:prstGeom prst="line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B0C68306-61CD-4515-8599-0C789BD832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B0C68306-61CD-4515-8599-0C789BD83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8C96194E-ED77-40DC-A383-516C2033396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78F5EB-83E9-4659-A4D2-E6304B4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Фонду 2 года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C4BA0C-4FBF-45E2-8B3E-66E4F27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2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473B1F6-1B71-4CEC-93AC-DBBF122104A5}"/>
              </a:ext>
            </a:extLst>
          </p:cNvPr>
          <p:cNvSpPr/>
          <p:nvPr/>
        </p:nvSpPr>
        <p:spPr>
          <a:xfrm>
            <a:off x="3473695" y="1098418"/>
            <a:ext cx="82167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D415"/>
              </a:buClr>
            </a:pPr>
            <a:r>
              <a:rPr lang="ru-RU" sz="2000">
                <a:solidFill>
                  <a:srgbClr val="3C3837"/>
                </a:solidFill>
              </a:rPr>
              <a:t>Президент России </a:t>
            </a:r>
            <a:r>
              <a:rPr lang="ru-RU" sz="2000" err="1">
                <a:solidFill>
                  <a:srgbClr val="3C3837"/>
                </a:solidFill>
              </a:rPr>
              <a:t>В.В.Путин</a:t>
            </a:r>
            <a:r>
              <a:rPr lang="ru-RU" sz="2000">
                <a:solidFill>
                  <a:srgbClr val="3C3837"/>
                </a:solidFill>
              </a:rPr>
              <a:t> подписал Указ № 137 и распоряжение </a:t>
            </a:r>
            <a:br>
              <a:rPr lang="ru-RU" sz="2000">
                <a:solidFill>
                  <a:srgbClr val="3C3837"/>
                </a:solidFill>
              </a:rPr>
            </a:br>
            <a:r>
              <a:rPr lang="ru-RU" sz="2000">
                <a:solidFill>
                  <a:srgbClr val="3C3837"/>
                </a:solidFill>
              </a:rPr>
              <a:t>№ 93-рп, в соответствии с которыми в стране появился новый единый оператор грантов Президента Российской Федерации, предоставляемых на развитие гражданского общества, – </a:t>
            </a:r>
            <a:r>
              <a:rPr lang="ru-RU" sz="2000" b="1">
                <a:solidFill>
                  <a:srgbClr val="3C3837"/>
                </a:solidFill>
              </a:rPr>
              <a:t>Фонд президентских грантов</a:t>
            </a:r>
            <a:r>
              <a:rPr lang="ru-RU" sz="2000">
                <a:solidFill>
                  <a:srgbClr val="3C3837"/>
                </a:solidFill>
              </a:rPr>
              <a:t>, </a:t>
            </a:r>
            <a:br>
              <a:rPr lang="ru-RU" sz="2000">
                <a:solidFill>
                  <a:srgbClr val="3C3837"/>
                </a:solidFill>
              </a:rPr>
            </a:br>
            <a:r>
              <a:rPr lang="ru-RU" sz="2000">
                <a:solidFill>
                  <a:srgbClr val="3C3837"/>
                </a:solidFill>
              </a:rPr>
              <a:t>а также контролирующий его деятельность Координационный комитет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13DBB6-4B7E-3E42-BF41-FB68D6A2B409}"/>
              </a:ext>
            </a:extLst>
          </p:cNvPr>
          <p:cNvSpPr/>
          <p:nvPr/>
        </p:nvSpPr>
        <p:spPr>
          <a:xfrm>
            <a:off x="3473695" y="4435653"/>
            <a:ext cx="8127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D415"/>
              </a:buClr>
            </a:pPr>
            <a:r>
              <a:rPr lang="ru-RU" sz="2000">
                <a:solidFill>
                  <a:srgbClr val="3C3837"/>
                </a:solidFill>
              </a:rPr>
              <a:t>Состоялось первое заседание Координационного комитета, на котором были определены сроки, условия и порядок проведения первого конкурса президентских грантов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8F5B40-F5A1-174C-A379-5643AB0A8D9F}"/>
              </a:ext>
            </a:extLst>
          </p:cNvPr>
          <p:cNvSpPr/>
          <p:nvPr/>
        </p:nvSpPr>
        <p:spPr>
          <a:xfrm>
            <a:off x="3473694" y="5554639"/>
            <a:ext cx="7911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D415"/>
              </a:buClr>
            </a:pPr>
            <a:r>
              <a:rPr lang="ru-RU" sz="2000">
                <a:solidFill>
                  <a:srgbClr val="3C3837"/>
                </a:solidFill>
              </a:rPr>
              <a:t>Фонд президентских грантов начал прием заявок на участие в своем первом конкурсе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F4417B-8FA5-4E68-ACF5-CAA572F11707}"/>
              </a:ext>
            </a:extLst>
          </p:cNvPr>
          <p:cNvSpPr/>
          <p:nvPr/>
        </p:nvSpPr>
        <p:spPr>
          <a:xfrm>
            <a:off x="750717" y="5445054"/>
            <a:ext cx="1281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Clr>
                <a:srgbClr val="FFD415"/>
              </a:buClr>
            </a:pPr>
            <a:r>
              <a:rPr lang="ru-RU" sz="2000">
                <a:solidFill>
                  <a:srgbClr val="3C3837"/>
                </a:solidFill>
              </a:rPr>
              <a:t>17 апреля 2017 года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1C7D6DA-583B-4B70-A330-2B96183A9230}"/>
              </a:ext>
            </a:extLst>
          </p:cNvPr>
          <p:cNvGrpSpPr/>
          <p:nvPr/>
        </p:nvGrpSpPr>
        <p:grpSpPr>
          <a:xfrm>
            <a:off x="3099402" y="5594745"/>
            <a:ext cx="283060" cy="283060"/>
            <a:chOff x="2190305" y="3692137"/>
            <a:chExt cx="283060" cy="28306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FA80013D-396B-4271-985A-E6701A9C3E05}"/>
                </a:ext>
              </a:extLst>
            </p:cNvPr>
            <p:cNvSpPr/>
            <p:nvPr/>
          </p:nvSpPr>
          <p:spPr>
            <a:xfrm flipH="1">
              <a:off x="2190305" y="3692137"/>
              <a:ext cx="283060" cy="2830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DD10B0D1-830D-412C-99E7-FDA93C0E2236}"/>
                </a:ext>
              </a:extLst>
            </p:cNvPr>
            <p:cNvSpPr/>
            <p:nvPr/>
          </p:nvSpPr>
          <p:spPr>
            <a:xfrm flipH="1">
              <a:off x="2288135" y="3790595"/>
              <a:ext cx="87400" cy="861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232FE8-B7D9-42CF-9066-BA65A16197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6459" y="5430462"/>
            <a:ext cx="730646" cy="887212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72FC932-3A02-4548-9DAB-92B5C0724F23}"/>
              </a:ext>
            </a:extLst>
          </p:cNvPr>
          <p:cNvGrpSpPr/>
          <p:nvPr/>
        </p:nvGrpSpPr>
        <p:grpSpPr>
          <a:xfrm>
            <a:off x="750717" y="4124030"/>
            <a:ext cx="2631745" cy="982739"/>
            <a:chOff x="1168395" y="2633501"/>
            <a:chExt cx="2631745" cy="98273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646A83D-9159-490E-BBC8-065EB87A915D}"/>
                </a:ext>
              </a:extLst>
            </p:cNvPr>
            <p:cNvSpPr/>
            <p:nvPr/>
          </p:nvSpPr>
          <p:spPr>
            <a:xfrm>
              <a:off x="1168395" y="2798831"/>
              <a:ext cx="1281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FFD415"/>
                </a:buClr>
              </a:pPr>
              <a:r>
                <a:rPr lang="ru-RU" sz="2000">
                  <a:solidFill>
                    <a:srgbClr val="3C3837"/>
                  </a:solidFill>
                </a:rPr>
                <a:t>12 апреля 2017 года 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D8981C7C-42BA-41D9-989E-65ABC3F2B8DC}"/>
                </a:ext>
              </a:extLst>
            </p:cNvPr>
            <p:cNvSpPr/>
            <p:nvPr/>
          </p:nvSpPr>
          <p:spPr>
            <a:xfrm flipH="1">
              <a:off x="3517080" y="2987362"/>
              <a:ext cx="283060" cy="2830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A6FCA3C5-4DC1-4EDD-B5FE-47708F56210D}"/>
                </a:ext>
              </a:extLst>
            </p:cNvPr>
            <p:cNvSpPr/>
            <p:nvPr/>
          </p:nvSpPr>
          <p:spPr>
            <a:xfrm flipH="1">
              <a:off x="3614910" y="3085820"/>
              <a:ext cx="87400" cy="861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1B4BC3E-2583-46DF-A3ED-05E8518FA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99323" y="2633501"/>
              <a:ext cx="1368816" cy="98273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0A8E8C1-0365-4E57-9014-D974A87C6224}"/>
              </a:ext>
            </a:extLst>
          </p:cNvPr>
          <p:cNvGrpSpPr/>
          <p:nvPr/>
        </p:nvGrpSpPr>
        <p:grpSpPr>
          <a:xfrm>
            <a:off x="750715" y="880678"/>
            <a:ext cx="2631747" cy="875485"/>
            <a:chOff x="1168393" y="880678"/>
            <a:chExt cx="2631747" cy="875485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6105822-9BCC-422D-BF5C-7D1002671D6A}"/>
                </a:ext>
              </a:extLst>
            </p:cNvPr>
            <p:cNvSpPr/>
            <p:nvPr/>
          </p:nvSpPr>
          <p:spPr>
            <a:xfrm>
              <a:off x="1168393" y="1005637"/>
              <a:ext cx="12819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0000"/>
                </a:lnSpc>
                <a:buClr>
                  <a:srgbClr val="FFD415"/>
                </a:buClr>
              </a:pPr>
              <a:r>
                <a:rPr lang="ru-RU" sz="2000">
                  <a:solidFill>
                    <a:srgbClr val="3C3837"/>
                  </a:solidFill>
                </a:rPr>
                <a:t>3 апреля 2017 года 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E75FD70-04B1-413B-BC91-F87A26739E0A}"/>
                </a:ext>
              </a:extLst>
            </p:cNvPr>
            <p:cNvSpPr/>
            <p:nvPr/>
          </p:nvSpPr>
          <p:spPr>
            <a:xfrm flipH="1">
              <a:off x="3517080" y="1154031"/>
              <a:ext cx="283060" cy="2830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E65E147-4E9D-4E75-8345-6CD072B58179}"/>
                </a:ext>
              </a:extLst>
            </p:cNvPr>
            <p:cNvSpPr/>
            <p:nvPr/>
          </p:nvSpPr>
          <p:spPr>
            <a:xfrm flipH="1">
              <a:off x="3614910" y="1252489"/>
              <a:ext cx="87400" cy="861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848FD68-DD54-4C89-AF5F-0CE0A8375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548209" y="880678"/>
              <a:ext cx="875485" cy="875485"/>
            </a:xfrm>
            <a:prstGeom prst="rect">
              <a:avLst/>
            </a:prstGeom>
          </p:spPr>
        </p:pic>
      </p:grpSp>
      <p:pic>
        <p:nvPicPr>
          <p:cNvPr id="29" name="Рисунок 28" descr="Изображение выглядит как стол, человек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FDA25E6-897C-4DA7-B6AD-A5538C8085F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756" t="42262" r="1294" b="28501"/>
          <a:stretch/>
        </p:blipFill>
        <p:spPr>
          <a:xfrm>
            <a:off x="3516420" y="2619288"/>
            <a:ext cx="8010561" cy="1627837"/>
          </a:xfrm>
          <a:prstGeom prst="roundRect">
            <a:avLst>
              <a:gd name="adj" fmla="val 4091"/>
            </a:avLst>
          </a:prstGeom>
        </p:spPr>
      </p:pic>
    </p:spTree>
    <p:extLst>
      <p:ext uri="{BB962C8B-B14F-4D97-AF65-F5344CB8AC3E}">
        <p14:creationId xmlns:p14="http://schemas.microsoft.com/office/powerpoint/2010/main" val="287265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B0C68306-61CD-4515-8599-0C789BD832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B0C68306-61CD-4515-8599-0C789BD83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8C96194E-ED77-40DC-A383-516C2033396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40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578F5EB-83E9-4659-A4D2-E6304B4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Ключевые новации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C4BA0C-4FBF-45E2-8B3E-66E4F27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3</a:t>
            </a:fld>
            <a:endParaRPr lang="ru-RU"/>
          </a:p>
        </p:txBody>
      </p:sp>
      <p:sp>
        <p:nvSpPr>
          <p:cNvPr id="42" name="Объект 3">
            <a:extLst>
              <a:ext uri="{FF2B5EF4-FFF2-40B4-BE49-F238E27FC236}">
                <a16:creationId xmlns:a16="http://schemas.microsoft.com/office/drawing/2014/main" id="{935524BB-58CB-4B42-BD78-8D3B5295E3BC}"/>
              </a:ext>
            </a:extLst>
          </p:cNvPr>
          <p:cNvSpPr txBox="1">
            <a:spLocks/>
          </p:cNvSpPr>
          <p:nvPr/>
        </p:nvSpPr>
        <p:spPr>
          <a:xfrm>
            <a:off x="8333704" y="813658"/>
            <a:ext cx="3607526" cy="492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CB97431-CC72-432A-974D-A232A5EB5D35}"/>
              </a:ext>
            </a:extLst>
          </p:cNvPr>
          <p:cNvSpPr/>
          <p:nvPr/>
        </p:nvSpPr>
        <p:spPr>
          <a:xfrm>
            <a:off x="879974" y="2658716"/>
            <a:ext cx="312503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solidFill>
                  <a:srgbClr val="3C3837"/>
                </a:solidFill>
              </a:rPr>
              <a:t>Фонд стал первым</a:t>
            </a:r>
            <a:br>
              <a:rPr lang="ru-RU" sz="2400">
                <a:solidFill>
                  <a:srgbClr val="3C3837"/>
                </a:solidFill>
              </a:rPr>
            </a:br>
            <a:r>
              <a:rPr lang="ru-RU" sz="2400">
                <a:solidFill>
                  <a:srgbClr val="3C3837"/>
                </a:solidFill>
              </a:rPr>
              <a:t>в стране «институтом развития», полностью перешедшим </a:t>
            </a:r>
            <a:br>
              <a:rPr lang="ru-RU" sz="2400">
                <a:solidFill>
                  <a:srgbClr val="3C3837"/>
                </a:solidFill>
              </a:rPr>
            </a:br>
            <a:r>
              <a:rPr lang="ru-RU" sz="2400">
                <a:solidFill>
                  <a:srgbClr val="3C3837"/>
                </a:solidFill>
              </a:rPr>
              <a:t>на электронный документооборот</a:t>
            </a:r>
          </a:p>
          <a:p>
            <a:pPr algn="ctr">
              <a:lnSpc>
                <a:spcPct val="90000"/>
              </a:lnSpc>
            </a:pPr>
            <a:r>
              <a:rPr lang="ru-RU" sz="2400">
                <a:solidFill>
                  <a:srgbClr val="3C3837"/>
                </a:solidFill>
              </a:rPr>
              <a:t> 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3914E1-EDC0-451A-9A37-355B6A132403}"/>
              </a:ext>
            </a:extLst>
          </p:cNvPr>
          <p:cNvSpPr/>
          <p:nvPr/>
        </p:nvSpPr>
        <p:spPr>
          <a:xfrm>
            <a:off x="4318165" y="2658716"/>
            <a:ext cx="323171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solidFill>
                  <a:srgbClr val="3C3837"/>
                </a:solidFill>
              </a:rPr>
              <a:t>Проведена дебюрократизация: количество необходимых</a:t>
            </a:r>
            <a:br>
              <a:rPr lang="ru-RU" sz="2400">
                <a:solidFill>
                  <a:srgbClr val="3C3837"/>
                </a:solidFill>
              </a:rPr>
            </a:br>
            <a:r>
              <a:rPr lang="ru-RU" sz="2400">
                <a:solidFill>
                  <a:srgbClr val="3C3837"/>
                </a:solidFill>
              </a:rPr>
              <a:t>для участия в конкурсе документов было сокращено до одного – скана устава организации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FC7DF14-A20F-415C-9735-A1E740527353}"/>
              </a:ext>
            </a:extLst>
          </p:cNvPr>
          <p:cNvCxnSpPr>
            <a:cxnSpLocks/>
          </p:cNvCxnSpPr>
          <p:nvPr/>
        </p:nvCxnSpPr>
        <p:spPr>
          <a:xfrm flipH="1">
            <a:off x="7325802" y="1307421"/>
            <a:ext cx="417533" cy="1499833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CC52EC4-BDAB-45BE-877D-E141F36AC717}"/>
              </a:ext>
            </a:extLst>
          </p:cNvPr>
          <p:cNvSpPr/>
          <p:nvPr/>
        </p:nvSpPr>
        <p:spPr>
          <a:xfrm>
            <a:off x="7774872" y="2658716"/>
            <a:ext cx="3775036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>
                <a:solidFill>
                  <a:srgbClr val="3C3837"/>
                </a:solidFill>
              </a:rPr>
              <a:t>Разработана методология независимой экспертизы проектов, учитывающая</a:t>
            </a:r>
            <a:br>
              <a:rPr lang="ru-RU" sz="2400">
                <a:solidFill>
                  <a:srgbClr val="3C3837"/>
                </a:solidFill>
              </a:rPr>
            </a:br>
            <a:r>
              <a:rPr lang="ru-RU" sz="2400">
                <a:solidFill>
                  <a:srgbClr val="3C3837"/>
                </a:solidFill>
              </a:rPr>
              <a:t>в том числе разницу</a:t>
            </a:r>
            <a:br>
              <a:rPr lang="ru-RU" sz="2400">
                <a:solidFill>
                  <a:srgbClr val="3C3837"/>
                </a:solidFill>
              </a:rPr>
            </a:br>
            <a:r>
              <a:rPr lang="ru-RU" sz="2400">
                <a:solidFill>
                  <a:srgbClr val="3C3837"/>
                </a:solidFill>
              </a:rPr>
              <a:t>в опыте и масштабе деятельности некоммерческих организаций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05307-AC3E-4683-8EB0-E7ABD27C9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4268" y="1307421"/>
            <a:ext cx="1485901" cy="12049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A60DFF-AF64-4314-9407-82580B1DE9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8726" y="1307421"/>
            <a:ext cx="1028335" cy="1259992"/>
          </a:xfrm>
          <a:prstGeom prst="rect">
            <a:avLst/>
          </a:prstGeom>
        </p:spPr>
      </p:pic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48024A2C-18B6-4E8F-BFE3-8D84AFEE524A}"/>
              </a:ext>
            </a:extLst>
          </p:cNvPr>
          <p:cNvSpPr/>
          <p:nvPr/>
        </p:nvSpPr>
        <p:spPr>
          <a:xfrm>
            <a:off x="3484102" y="374182"/>
            <a:ext cx="499058" cy="596032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noFill/>
          <a:ln w="9525" cap="flat">
            <a:gradFill>
              <a:gsLst>
                <a:gs pos="100000">
                  <a:srgbClr val="FFE682"/>
                </a:gs>
                <a:gs pos="0">
                  <a:srgbClr val="FFC61B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3A88982D-26DD-4644-9256-CF1905439152}"/>
              </a:ext>
            </a:extLst>
          </p:cNvPr>
          <p:cNvSpPr/>
          <p:nvPr/>
        </p:nvSpPr>
        <p:spPr>
          <a:xfrm>
            <a:off x="265920" y="3230533"/>
            <a:ext cx="332353" cy="396934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noFill/>
          <a:ln w="9525" cap="flat">
            <a:gradFill>
              <a:gsLst>
                <a:gs pos="100000">
                  <a:srgbClr val="FFE682"/>
                </a:gs>
                <a:gs pos="0">
                  <a:srgbClr val="FFC61B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6A603FFC-5C9D-4FA0-9F37-59DECAA5B472}"/>
              </a:ext>
            </a:extLst>
          </p:cNvPr>
          <p:cNvSpPr/>
          <p:nvPr/>
        </p:nvSpPr>
        <p:spPr>
          <a:xfrm>
            <a:off x="8461753" y="5684237"/>
            <a:ext cx="527723" cy="630267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noFill/>
          <a:ln w="9525" cap="flat">
            <a:gradFill>
              <a:gsLst>
                <a:gs pos="100000">
                  <a:srgbClr val="FFE682"/>
                </a:gs>
                <a:gs pos="0">
                  <a:srgbClr val="FFC61B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E1CE844-8796-408F-9B47-3F075BA0C48C}"/>
              </a:ext>
            </a:extLst>
          </p:cNvPr>
          <p:cNvSpPr/>
          <p:nvPr/>
        </p:nvSpPr>
        <p:spPr>
          <a:xfrm>
            <a:off x="10795036" y="1310292"/>
            <a:ext cx="400118" cy="477867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noFill/>
          <a:ln w="9525" cap="flat">
            <a:gradFill>
              <a:gsLst>
                <a:gs pos="100000">
                  <a:srgbClr val="FFE682"/>
                </a:gs>
                <a:gs pos="0">
                  <a:srgbClr val="FFC61B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88C667E-49DA-4477-A17A-5FEC0C5776E1}"/>
              </a:ext>
            </a:extLst>
          </p:cNvPr>
          <p:cNvCxnSpPr>
            <a:cxnSpLocks/>
          </p:cNvCxnSpPr>
          <p:nvPr/>
        </p:nvCxnSpPr>
        <p:spPr>
          <a:xfrm flipH="1">
            <a:off x="4325340" y="639951"/>
            <a:ext cx="371629" cy="1334939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C99D597-7C84-42C4-BD38-547E35F18C87}"/>
              </a:ext>
            </a:extLst>
          </p:cNvPr>
          <p:cNvCxnSpPr>
            <a:cxnSpLocks/>
          </p:cNvCxnSpPr>
          <p:nvPr/>
        </p:nvCxnSpPr>
        <p:spPr>
          <a:xfrm flipH="1">
            <a:off x="7683546" y="5353810"/>
            <a:ext cx="258246" cy="927654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44442D26-7F26-4F3C-9055-DB5B420541BB}"/>
              </a:ext>
            </a:extLst>
          </p:cNvPr>
          <p:cNvCxnSpPr>
            <a:cxnSpLocks/>
          </p:cNvCxnSpPr>
          <p:nvPr/>
        </p:nvCxnSpPr>
        <p:spPr>
          <a:xfrm flipH="1">
            <a:off x="835082" y="1523490"/>
            <a:ext cx="258246" cy="927654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B4BD6F6-474F-44A4-BF95-85ADAA5C2442}"/>
              </a:ext>
            </a:extLst>
          </p:cNvPr>
          <p:cNvCxnSpPr>
            <a:cxnSpLocks/>
          </p:cNvCxnSpPr>
          <p:nvPr/>
        </p:nvCxnSpPr>
        <p:spPr>
          <a:xfrm flipH="1">
            <a:off x="453166" y="4406857"/>
            <a:ext cx="445727" cy="1601111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07B204-16EF-4F8C-B65F-CA7DEF618F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28650" y="1307421"/>
            <a:ext cx="1598094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3637FDD9-858D-4D37-BDAF-2799D13247F6}"/>
              </a:ext>
            </a:extLst>
          </p:cNvPr>
          <p:cNvSpPr/>
          <p:nvPr/>
        </p:nvSpPr>
        <p:spPr>
          <a:xfrm rot="5400000">
            <a:off x="8187506" y="3024673"/>
            <a:ext cx="3783132" cy="2636760"/>
          </a:xfrm>
          <a:prstGeom prst="roundRect">
            <a:avLst>
              <a:gd name="adj" fmla="val 1021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8A3C3E73-02A5-4303-AEC0-F57069BAD191}"/>
              </a:ext>
            </a:extLst>
          </p:cNvPr>
          <p:cNvCxnSpPr>
            <a:cxnSpLocks/>
          </p:cNvCxnSpPr>
          <p:nvPr/>
        </p:nvCxnSpPr>
        <p:spPr>
          <a:xfrm>
            <a:off x="9949593" y="4174845"/>
            <a:ext cx="994632" cy="0"/>
          </a:xfrm>
          <a:prstGeom prst="line">
            <a:avLst/>
          </a:prstGeom>
          <a:solidFill>
            <a:schemeClr val="bg1"/>
          </a:solidFill>
          <a:ln w="127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D4F1902B-1092-44AB-89FF-9DDDB65127B5}"/>
              </a:ext>
            </a:extLst>
          </p:cNvPr>
          <p:cNvCxnSpPr>
            <a:cxnSpLocks/>
          </p:cNvCxnSpPr>
          <p:nvPr/>
        </p:nvCxnSpPr>
        <p:spPr>
          <a:xfrm>
            <a:off x="9528268" y="4366545"/>
            <a:ext cx="1104807" cy="0"/>
          </a:xfrm>
          <a:prstGeom prst="line">
            <a:avLst/>
          </a:prstGeom>
          <a:solidFill>
            <a:schemeClr val="bg1"/>
          </a:solidFill>
          <a:ln w="127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D1899AF-A943-434D-8FC5-2BC616FABA71}"/>
              </a:ext>
            </a:extLst>
          </p:cNvPr>
          <p:cNvCxnSpPr>
            <a:cxnSpLocks/>
          </p:cNvCxnSpPr>
          <p:nvPr/>
        </p:nvCxnSpPr>
        <p:spPr>
          <a:xfrm>
            <a:off x="9525093" y="4590345"/>
            <a:ext cx="1104807" cy="0"/>
          </a:xfrm>
          <a:prstGeom prst="line">
            <a:avLst/>
          </a:prstGeom>
          <a:solidFill>
            <a:schemeClr val="bg1"/>
          </a:solidFill>
          <a:ln w="127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0C6B1B5F-91BC-4430-9FED-89C90C9F42E6}"/>
              </a:ext>
            </a:extLst>
          </p:cNvPr>
          <p:cNvCxnSpPr>
            <a:cxnSpLocks/>
          </p:cNvCxnSpPr>
          <p:nvPr/>
        </p:nvCxnSpPr>
        <p:spPr>
          <a:xfrm>
            <a:off x="9464768" y="5266620"/>
            <a:ext cx="536482" cy="0"/>
          </a:xfrm>
          <a:prstGeom prst="line">
            <a:avLst/>
          </a:prstGeom>
          <a:solidFill>
            <a:schemeClr val="bg1"/>
          </a:solidFill>
          <a:ln w="127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219C4-738F-406C-B30E-AE8D563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Грантовые направления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F2C52F-2CD3-4EB5-85C5-912A0AA9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DDFDE9-7187-4DC3-8E84-7D7A7DDCBF82}"/>
              </a:ext>
            </a:extLst>
          </p:cNvPr>
          <p:cNvSpPr/>
          <p:nvPr/>
        </p:nvSpPr>
        <p:spPr>
          <a:xfrm>
            <a:off x="1804153" y="1218361"/>
            <a:ext cx="1615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Социальное обслуживание,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социальная поддержка,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защита граждан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539D0D-2EB1-44DD-882F-F8D3311B6EDA}"/>
              </a:ext>
            </a:extLst>
          </p:cNvPr>
          <p:cNvSpPr/>
          <p:nvPr/>
        </p:nvSpPr>
        <p:spPr>
          <a:xfrm>
            <a:off x="1804153" y="3773874"/>
            <a:ext cx="1519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Поддержка семьи,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материнства, отцовства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детства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F3D921-F015-44DB-A94C-DF4FA5641A02}"/>
              </a:ext>
            </a:extLst>
          </p:cNvPr>
          <p:cNvSpPr/>
          <p:nvPr/>
        </p:nvSpPr>
        <p:spPr>
          <a:xfrm>
            <a:off x="1804153" y="5065708"/>
            <a:ext cx="1787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Поддержка молодежных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9F3B8B-8E3B-4259-97B1-1FA0F074268E}"/>
              </a:ext>
            </a:extLst>
          </p:cNvPr>
          <p:cNvSpPr/>
          <p:nvPr/>
        </p:nvSpPr>
        <p:spPr>
          <a:xfrm>
            <a:off x="7147840" y="5065708"/>
            <a:ext cx="1551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Поддержка проектов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области науки,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образования, просвещения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6D22F49-682F-4726-9C4D-E60DD539CCED}"/>
              </a:ext>
            </a:extLst>
          </p:cNvPr>
          <p:cNvSpPr/>
          <p:nvPr/>
        </p:nvSpPr>
        <p:spPr>
          <a:xfrm>
            <a:off x="4356668" y="2507551"/>
            <a:ext cx="1674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Сохранение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исторической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памяти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C413273-9FED-43DC-BE02-438DC9C83B5F}"/>
              </a:ext>
            </a:extLst>
          </p:cNvPr>
          <p:cNvSpPr/>
          <p:nvPr/>
        </p:nvSpPr>
        <p:spPr>
          <a:xfrm>
            <a:off x="4399614" y="5065708"/>
            <a:ext cx="1631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Охрана окружающей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среды и защита животных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0FB81F8-37C1-4DDE-9B64-720131A1BC00}"/>
              </a:ext>
            </a:extLst>
          </p:cNvPr>
          <p:cNvSpPr/>
          <p:nvPr/>
        </p:nvSpPr>
        <p:spPr>
          <a:xfrm>
            <a:off x="7054350" y="2507551"/>
            <a:ext cx="19097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Развитие общественной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дипломатии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поддержка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соотечественников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073965-22BC-4414-AF8B-0D897C4B9478}"/>
              </a:ext>
            </a:extLst>
          </p:cNvPr>
          <p:cNvSpPr/>
          <p:nvPr/>
        </p:nvSpPr>
        <p:spPr>
          <a:xfrm>
            <a:off x="7080885" y="3773874"/>
            <a:ext cx="1410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Развитие институтов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гражданского общества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FBA0B1-E25F-479F-9DDF-C25EF2B51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822" y="1304241"/>
            <a:ext cx="797947" cy="7580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4B8E71-2310-410A-9078-0889A68EEE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9775" y="5115912"/>
            <a:ext cx="697068" cy="7134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F2BB79-C7D1-4586-A219-E6361FBE94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6036" y="5115912"/>
            <a:ext cx="797947" cy="7809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B590CDE-7023-4BB2-8B26-61A6BA955F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6838" y="2595985"/>
            <a:ext cx="831901" cy="6960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CA2E170-3DEB-42A1-8489-0EED674473B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90592" y="3822223"/>
            <a:ext cx="628193" cy="8295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C042A76-5423-4A4E-AF44-17A7663262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99008" y="5115912"/>
            <a:ext cx="1010169" cy="738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E377EC-5074-4035-A9DD-1B8332175DCF}"/>
              </a:ext>
            </a:extLst>
          </p:cNvPr>
          <p:cNvSpPr/>
          <p:nvPr/>
        </p:nvSpPr>
        <p:spPr>
          <a:xfrm>
            <a:off x="1804153" y="2507551"/>
            <a:ext cx="15486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Охрана здоровья граждан,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пропаганда здорового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образа жизни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DDC6FC-666B-42B7-A50F-F17C073C5AD8}"/>
              </a:ext>
            </a:extLst>
          </p:cNvPr>
          <p:cNvSpPr/>
          <p:nvPr/>
        </p:nvSpPr>
        <p:spPr>
          <a:xfrm>
            <a:off x="4356669" y="1218361"/>
            <a:ext cx="15678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Поддержка проектов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области культуры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искусства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2884A45-7206-428D-A9AF-BD2481EA19E1}"/>
              </a:ext>
            </a:extLst>
          </p:cNvPr>
          <p:cNvSpPr/>
          <p:nvPr/>
        </p:nvSpPr>
        <p:spPr>
          <a:xfrm>
            <a:off x="7025549" y="1218361"/>
            <a:ext cx="2099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Укрепление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межнационального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межрелигиозного согласия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CA3F359-8A3A-4F77-B748-EC3F8024903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174" y="2586998"/>
            <a:ext cx="723242" cy="7465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391A00-4BD5-48AF-A421-B32D01FA366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73625" y="1217066"/>
            <a:ext cx="662127" cy="7809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B8031F0-224F-4CBE-9649-57029960FF8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89110" y="1314361"/>
            <a:ext cx="797946" cy="8064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14455B-0E4F-41FB-AE5E-DEDE320D9EB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57178" y="2498025"/>
            <a:ext cx="823415" cy="75550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979C628-3337-4DB4-B823-A23D60D1AC4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203590" y="3793481"/>
            <a:ext cx="840393" cy="840391"/>
          </a:xfrm>
          <a:prstGeom prst="rect">
            <a:avLst/>
          </a:prstGeom>
        </p:spPr>
      </p:pic>
      <p:sp>
        <p:nvSpPr>
          <p:cNvPr id="46" name="Прямоугольник 45">
            <a:hlinkClick r:id="" action="ppaction://noaction"/>
            <a:extLst>
              <a:ext uri="{FF2B5EF4-FFF2-40B4-BE49-F238E27FC236}">
                <a16:creationId xmlns:a16="http://schemas.microsoft.com/office/drawing/2014/main" id="{4A9C4732-A9D9-4184-8311-9B2CDE175AD8}"/>
              </a:ext>
            </a:extLst>
          </p:cNvPr>
          <p:cNvSpPr/>
          <p:nvPr/>
        </p:nvSpPr>
        <p:spPr>
          <a:xfrm>
            <a:off x="458642" y="2669124"/>
            <a:ext cx="2594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13D3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9E2E96F-AFAB-4F94-8C9F-4A7E8496D6F4}"/>
              </a:ext>
            </a:extLst>
          </p:cNvPr>
          <p:cNvSpPr/>
          <p:nvPr/>
        </p:nvSpPr>
        <p:spPr>
          <a:xfrm>
            <a:off x="4356668" y="3773874"/>
            <a:ext cx="17171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Защита прав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свобод человека и гражданина,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том числе защита прав заключенных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B6ED79A-B121-4BBD-B1D3-7FEF6E12C8CB}"/>
              </a:ext>
            </a:extLst>
          </p:cNvPr>
          <p:cNvSpPr/>
          <p:nvPr/>
        </p:nvSpPr>
        <p:spPr>
          <a:xfrm>
            <a:off x="9801348" y="1216997"/>
            <a:ext cx="17774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54F72"/>
              </a:buClr>
              <a:buSzPct val="120000"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Выявление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поддержка молодых талантов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 области культуры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 искусства</a:t>
            </a:r>
          </a:p>
        </p:txBody>
      </p:sp>
      <p:sp>
        <p:nvSpPr>
          <p:cNvPr id="55" name="Объект 2">
            <a:extLst>
              <a:ext uri="{FF2B5EF4-FFF2-40B4-BE49-F238E27FC236}">
                <a16:creationId xmlns:a16="http://schemas.microsoft.com/office/drawing/2014/main" id="{03B02D4E-B215-4316-ACBD-CCA05598F206}"/>
              </a:ext>
            </a:extLst>
          </p:cNvPr>
          <p:cNvSpPr txBox="1">
            <a:spLocks/>
          </p:cNvSpPr>
          <p:nvPr/>
        </p:nvSpPr>
        <p:spPr>
          <a:xfrm>
            <a:off x="9108762" y="5035631"/>
            <a:ext cx="1976824" cy="12019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0" dirty="0"/>
              <a:t>Нельзя подавать </a:t>
            </a:r>
            <a:br>
              <a:rPr lang="ru-RU" sz="1400" b="0" dirty="0"/>
            </a:br>
            <a:r>
              <a:rPr lang="ru-RU" sz="1400" b="0" dirty="0"/>
              <a:t>один и тот же проект по нескольким направлениям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892D0EB-33CD-4162-9AB8-985EEF5D992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618272" y="2727299"/>
            <a:ext cx="885898" cy="79982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8007CC9-A5C6-40FF-A9F5-F22908C3E497}"/>
              </a:ext>
            </a:extLst>
          </p:cNvPr>
          <p:cNvGrpSpPr/>
          <p:nvPr/>
        </p:nvGrpSpPr>
        <p:grpSpPr>
          <a:xfrm>
            <a:off x="750434" y="1231467"/>
            <a:ext cx="10310048" cy="5003789"/>
            <a:chOff x="750434" y="1231467"/>
            <a:chExt cx="10310048" cy="5003789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343B5315-455F-416B-9E96-5FE33C9F2ED3}"/>
                </a:ext>
              </a:extLst>
            </p:cNvPr>
            <p:cNvCxnSpPr>
              <a:cxnSpLocks/>
            </p:cNvCxnSpPr>
            <p:nvPr/>
          </p:nvCxnSpPr>
          <p:spPr>
            <a:xfrm>
              <a:off x="750434" y="2453481"/>
              <a:ext cx="7885566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801D342A-D6F4-4CF7-A376-880DDFF98A2B}"/>
                </a:ext>
              </a:extLst>
            </p:cNvPr>
            <p:cNvGrpSpPr/>
            <p:nvPr/>
          </p:nvGrpSpPr>
          <p:grpSpPr>
            <a:xfrm>
              <a:off x="794548" y="3736552"/>
              <a:ext cx="7841450" cy="1268980"/>
              <a:chOff x="794548" y="4070827"/>
              <a:chExt cx="10523668" cy="1268980"/>
            </a:xfrm>
          </p:grpSpPr>
          <p:cxnSp>
            <p:nvCxnSpPr>
              <p:cNvPr id="44" name="Прямая соединительная линия 43">
                <a:extLst>
                  <a:ext uri="{FF2B5EF4-FFF2-40B4-BE49-F238E27FC236}">
                    <a16:creationId xmlns:a16="http://schemas.microsoft.com/office/drawing/2014/main" id="{E7C623F8-D14A-4530-9FB6-5285D5933C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548" y="4070827"/>
                <a:ext cx="1052366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E96BBEF4-9896-468B-BFCF-631AA3F58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548" y="5339807"/>
                <a:ext cx="1052366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42D814F2-8BFD-4C4D-B35B-221CAD97010F}"/>
                </a:ext>
              </a:extLst>
            </p:cNvPr>
            <p:cNvGrpSpPr/>
            <p:nvPr/>
          </p:nvGrpSpPr>
          <p:grpSpPr>
            <a:xfrm>
              <a:off x="3368685" y="1231467"/>
              <a:ext cx="5391150" cy="5003789"/>
              <a:chOff x="3368685" y="1147592"/>
              <a:chExt cx="5391150" cy="4839488"/>
            </a:xfrm>
          </p:grpSpPr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F13882DD-B34D-4221-AD25-3A707BA19E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5686" y="1147592"/>
                <a:ext cx="0" cy="48394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Прямая соединительная линия 41">
                <a:extLst>
                  <a:ext uri="{FF2B5EF4-FFF2-40B4-BE49-F238E27FC236}">
                    <a16:creationId xmlns:a16="http://schemas.microsoft.com/office/drawing/2014/main" id="{AB7DF9B4-6952-4F4F-8AC4-23453475D3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685" y="1147592"/>
                <a:ext cx="0" cy="4839488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id="{8F81B025-2A69-4042-8E3B-FBB14D0015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9835" y="1147592"/>
                <a:ext cx="0" cy="1117154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D13A0BB7-E466-40A7-8ECE-07884C48DBEC}"/>
                </a:ext>
              </a:extLst>
            </p:cNvPr>
            <p:cNvCxnSpPr>
              <a:cxnSpLocks/>
            </p:cNvCxnSpPr>
            <p:nvPr/>
          </p:nvCxnSpPr>
          <p:spPr>
            <a:xfrm>
              <a:off x="9036504" y="4851620"/>
              <a:ext cx="2023978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337B53-247F-4E25-A62B-2ADAFDA41CA0}"/>
              </a:ext>
            </a:extLst>
          </p:cNvPr>
          <p:cNvSpPr/>
          <p:nvPr/>
        </p:nvSpPr>
        <p:spPr>
          <a:xfrm>
            <a:off x="9025049" y="3708066"/>
            <a:ext cx="21425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C3837"/>
                </a:solidFill>
              </a:rPr>
              <a:t>Один проект может включать мероприятия по нескольким направлениям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1219A6F-EFC2-449E-A8DE-F2FF15DFA94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6444" y="3896878"/>
            <a:ext cx="821007" cy="7907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B6FDD9B-6562-469C-8B44-3098CF66438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940171" y="1297097"/>
            <a:ext cx="862132" cy="8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4D7B7C7-0148-4CBF-BFAA-C8EA7EFBD4F9}"/>
              </a:ext>
            </a:extLst>
          </p:cNvPr>
          <p:cNvGrpSpPr/>
          <p:nvPr/>
        </p:nvGrpSpPr>
        <p:grpSpPr>
          <a:xfrm>
            <a:off x="711402" y="1156139"/>
            <a:ext cx="10642398" cy="4992414"/>
            <a:chOff x="711402" y="1296915"/>
            <a:chExt cx="8875145" cy="4851637"/>
          </a:xfrm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FCA0DE1E-7429-43A4-A900-29902B44F884}"/>
                </a:ext>
              </a:extLst>
            </p:cNvPr>
            <p:cNvSpPr/>
            <p:nvPr/>
          </p:nvSpPr>
          <p:spPr>
            <a:xfrm>
              <a:off x="711402" y="1296915"/>
              <a:ext cx="2851605" cy="48516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25000"/>
                  <a:alpha val="17000"/>
                </a:schemeClr>
              </a:solidFill>
            </a:ln>
            <a:effectLst>
              <a:outerShdw blurRad="304800" algn="ctr" rotWithShape="0">
                <a:schemeClr val="accent1">
                  <a:lumMod val="50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D948387F-C249-4322-A7FE-3C7D828C6A47}"/>
                </a:ext>
              </a:extLst>
            </p:cNvPr>
            <p:cNvSpPr/>
            <p:nvPr/>
          </p:nvSpPr>
          <p:spPr>
            <a:xfrm>
              <a:off x="3723172" y="1296915"/>
              <a:ext cx="2851605" cy="48516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25000"/>
                  <a:alpha val="17000"/>
                </a:schemeClr>
              </a:solidFill>
            </a:ln>
            <a:effectLst>
              <a:outerShdw blurRad="304800" algn="ctr" rotWithShape="0">
                <a:schemeClr val="accent1">
                  <a:lumMod val="50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EB87F87E-3CF2-40DA-87E6-69DD08C05BB9}"/>
                </a:ext>
              </a:extLst>
            </p:cNvPr>
            <p:cNvSpPr/>
            <p:nvPr/>
          </p:nvSpPr>
          <p:spPr>
            <a:xfrm>
              <a:off x="6734942" y="1296915"/>
              <a:ext cx="2851605" cy="4851637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25000"/>
                  <a:alpha val="17000"/>
                </a:schemeClr>
              </a:solidFill>
            </a:ln>
            <a:effectLst>
              <a:outerShdw blurRad="304800" algn="ctr" rotWithShape="0">
                <a:schemeClr val="accent1">
                  <a:lumMod val="50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DDB4527C-10E0-4FAA-AF66-46A80EE10F60}"/>
              </a:ext>
            </a:extLst>
          </p:cNvPr>
          <p:cNvSpPr/>
          <p:nvPr/>
        </p:nvSpPr>
        <p:spPr>
          <a:xfrm>
            <a:off x="5325275" y="2367204"/>
            <a:ext cx="536990" cy="641334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7F32DB-BA48-4EC5-85FD-630ADF51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dirty="0"/>
              <a:t>Ключевые показатели после 5 конкурсов</a:t>
            </a:r>
          </a:p>
        </p:txBody>
      </p:sp>
      <p:sp>
        <p:nvSpPr>
          <p:cNvPr id="103" name="Номер слайда 2">
            <a:extLst>
              <a:ext uri="{FF2B5EF4-FFF2-40B4-BE49-F238E27FC236}">
                <a16:creationId xmlns:a16="http://schemas.microsoft.com/office/drawing/2014/main" id="{D3E24029-1B61-43B5-BA92-B9E92261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3240" y="6356350"/>
            <a:ext cx="769620" cy="365125"/>
          </a:xfrm>
        </p:spPr>
        <p:txBody>
          <a:bodyPr/>
          <a:lstStyle/>
          <a:p>
            <a:fld id="{E2088F5A-F340-42BF-9607-A6E5756FC3A3}" type="slidenum">
              <a:rPr lang="ru-RU" smtClean="0"/>
              <a:t>5</a:t>
            </a:fld>
            <a:endParaRPr lang="ru-RU" dirty="0"/>
          </a:p>
        </p:txBody>
      </p:sp>
      <p:sp>
        <p:nvSpPr>
          <p:cNvPr id="86" name="object 862">
            <a:extLst>
              <a:ext uri="{FF2B5EF4-FFF2-40B4-BE49-F238E27FC236}">
                <a16:creationId xmlns:a16="http://schemas.microsoft.com/office/drawing/2014/main" id="{1DB37377-1DBD-45A0-B6AB-E5357EA7426E}"/>
              </a:ext>
            </a:extLst>
          </p:cNvPr>
          <p:cNvSpPr txBox="1"/>
          <p:nvPr/>
        </p:nvSpPr>
        <p:spPr>
          <a:xfrm>
            <a:off x="5227929" y="2443883"/>
            <a:ext cx="1809114" cy="502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540">
              <a:lnSpc>
                <a:spcPts val="3829"/>
              </a:lnSpc>
              <a:spcBef>
                <a:spcPts val="114"/>
              </a:spcBef>
              <a:tabLst>
                <a:tab pos="2354580" algn="l"/>
              </a:tabLst>
            </a:pPr>
            <a:r>
              <a:rPr sz="3200" b="1" spc="10" dirty="0">
                <a:solidFill>
                  <a:srgbClr val="191919"/>
                </a:solidFill>
                <a:cs typeface="PTSansPro-CaptionBold"/>
              </a:rPr>
              <a:t>44</a:t>
            </a:r>
            <a:r>
              <a:rPr sz="3200" b="1" spc="5" dirty="0">
                <a:solidFill>
                  <a:srgbClr val="191919"/>
                </a:solidFill>
                <a:cs typeface="PTSansPro-CaptionBold"/>
              </a:rPr>
              <a:t> </a:t>
            </a:r>
            <a:r>
              <a:rPr sz="3200" b="1" spc="10" dirty="0">
                <a:solidFill>
                  <a:srgbClr val="191919"/>
                </a:solidFill>
                <a:cs typeface="PTSansPro-CaptionBold"/>
              </a:rPr>
              <a:t>19</a:t>
            </a:r>
            <a:r>
              <a:rPr lang="ru-RU" sz="3200" b="1" spc="10" dirty="0">
                <a:solidFill>
                  <a:srgbClr val="191919"/>
                </a:solidFill>
                <a:cs typeface="PTSansPro-CaptionBold"/>
              </a:rPr>
              <a:t>5</a:t>
            </a:r>
            <a:endParaRPr sz="1550" dirty="0">
              <a:cs typeface="PTSansPro-Caption"/>
            </a:endParaRPr>
          </a:p>
        </p:txBody>
      </p:sp>
      <p:sp>
        <p:nvSpPr>
          <p:cNvPr id="92" name="object 870">
            <a:extLst>
              <a:ext uri="{FF2B5EF4-FFF2-40B4-BE49-F238E27FC236}">
                <a16:creationId xmlns:a16="http://schemas.microsoft.com/office/drawing/2014/main" id="{5253FC09-BCBB-4FB0-B547-BD500E96D8D2}"/>
              </a:ext>
            </a:extLst>
          </p:cNvPr>
          <p:cNvSpPr txBox="1"/>
          <p:nvPr/>
        </p:nvSpPr>
        <p:spPr>
          <a:xfrm>
            <a:off x="5385775" y="5325389"/>
            <a:ext cx="1302385" cy="440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90000"/>
              </a:lnSpc>
              <a:spcBef>
                <a:spcPts val="90"/>
              </a:spcBef>
            </a:pPr>
            <a:r>
              <a:rPr sz="1550" spc="15" dirty="0">
                <a:solidFill>
                  <a:srgbClr val="191919"/>
                </a:solidFill>
                <a:cs typeface="PTSansPro-Caption"/>
              </a:rPr>
              <a:t>проектов  </a:t>
            </a:r>
            <a:r>
              <a:rPr sz="1550" spc="20" dirty="0">
                <a:solidFill>
                  <a:srgbClr val="191919"/>
                </a:solidFill>
                <a:cs typeface="PTSansPro-Caption"/>
              </a:rPr>
              <a:t>п</a:t>
            </a:r>
            <a:r>
              <a:rPr sz="1550" spc="10" dirty="0">
                <a:solidFill>
                  <a:srgbClr val="191919"/>
                </a:solidFill>
                <a:cs typeface="PTSansPro-Caption"/>
              </a:rPr>
              <a:t>о</a:t>
            </a:r>
            <a:r>
              <a:rPr sz="1550" spc="20" dirty="0">
                <a:solidFill>
                  <a:srgbClr val="191919"/>
                </a:solidFill>
                <a:cs typeface="PTSansPro-Caption"/>
              </a:rPr>
              <a:t>дде</a:t>
            </a:r>
            <a:r>
              <a:rPr sz="1550" spc="10" dirty="0">
                <a:solidFill>
                  <a:srgbClr val="191919"/>
                </a:solidFill>
                <a:cs typeface="PTSansPro-Caption"/>
              </a:rPr>
              <a:t>р</a:t>
            </a:r>
            <a:r>
              <a:rPr sz="1550" spc="25" dirty="0">
                <a:solidFill>
                  <a:srgbClr val="191919"/>
                </a:solidFill>
                <a:cs typeface="PTSansPro-Caption"/>
              </a:rPr>
              <a:t>жано</a:t>
            </a:r>
            <a:endParaRPr sz="1550" dirty="0">
              <a:cs typeface="PTSansPro-Caption"/>
            </a:endParaRPr>
          </a:p>
        </p:txBody>
      </p:sp>
      <p:sp>
        <p:nvSpPr>
          <p:cNvPr id="107" name="object 870">
            <a:extLst>
              <a:ext uri="{FF2B5EF4-FFF2-40B4-BE49-F238E27FC236}">
                <a16:creationId xmlns:a16="http://schemas.microsoft.com/office/drawing/2014/main" id="{B9837A99-9A76-4232-883D-D91A1AE64F47}"/>
              </a:ext>
            </a:extLst>
          </p:cNvPr>
          <p:cNvSpPr txBox="1"/>
          <p:nvPr/>
        </p:nvSpPr>
        <p:spPr>
          <a:xfrm>
            <a:off x="5385775" y="2940349"/>
            <a:ext cx="1302385" cy="440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>
              <a:lnSpc>
                <a:spcPct val="90000"/>
              </a:lnSpc>
              <a:spcBef>
                <a:spcPts val="90"/>
              </a:spcBef>
            </a:pPr>
            <a:r>
              <a:rPr lang="ru-RU" sz="1550" spc="15" dirty="0">
                <a:solidFill>
                  <a:srgbClr val="191919"/>
                </a:solidFill>
              </a:rPr>
              <a:t>проектов</a:t>
            </a:r>
            <a:r>
              <a:rPr sz="1550" spc="15" dirty="0">
                <a:solidFill>
                  <a:srgbClr val="191919"/>
                </a:solidFill>
              </a:rPr>
              <a:t>  </a:t>
            </a:r>
            <a:r>
              <a:rPr lang="ru-RU" sz="1550" spc="15" dirty="0">
                <a:solidFill>
                  <a:srgbClr val="191919"/>
                </a:solidFill>
              </a:rPr>
              <a:t>рассмотрено</a:t>
            </a:r>
            <a:endParaRPr sz="1550" spc="15" dirty="0">
              <a:solidFill>
                <a:srgbClr val="191919"/>
              </a:solidFill>
            </a:endParaRPr>
          </a:p>
        </p:txBody>
      </p:sp>
      <p:sp>
        <p:nvSpPr>
          <p:cNvPr id="109" name="object 870">
            <a:extLst>
              <a:ext uri="{FF2B5EF4-FFF2-40B4-BE49-F238E27FC236}">
                <a16:creationId xmlns:a16="http://schemas.microsoft.com/office/drawing/2014/main" id="{74A5AE62-8C3E-4EE0-BCB1-F52AE771E553}"/>
              </a:ext>
            </a:extLst>
          </p:cNvPr>
          <p:cNvSpPr txBox="1"/>
          <p:nvPr/>
        </p:nvSpPr>
        <p:spPr>
          <a:xfrm>
            <a:off x="8582574" y="4378672"/>
            <a:ext cx="2155952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/>
            <a:r>
              <a:rPr lang="ru-RU" sz="1550" spc="15" dirty="0">
                <a:solidFill>
                  <a:srgbClr val="191919"/>
                </a:solidFill>
                <a:cs typeface="PTSansPro-Caption"/>
              </a:rPr>
              <a:t>общая сумма грантов</a:t>
            </a:r>
            <a:endParaRPr sz="1550" dirty="0">
              <a:cs typeface="PTSansPro-Caption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7167A0-F957-4115-90A8-4FF9C7CA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31471" y="2254703"/>
            <a:ext cx="1258158" cy="12581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75E47F-2FDF-41DC-8E93-565C58782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7153" y="3772242"/>
            <a:ext cx="705183" cy="9273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39814D-2B35-4B58-9B07-0BE03C57C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7153" y="1477684"/>
            <a:ext cx="559236" cy="790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60EA03-C484-402E-97F4-65DEC9E902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42837" y="1488193"/>
            <a:ext cx="745156" cy="790975"/>
          </a:xfrm>
          <a:prstGeom prst="rect">
            <a:avLst/>
          </a:prstGeom>
        </p:spPr>
      </p:pic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5C819CF2-B7A5-499F-9023-61BFAC5E345F}"/>
              </a:ext>
            </a:extLst>
          </p:cNvPr>
          <p:cNvCxnSpPr>
            <a:cxnSpLocks/>
          </p:cNvCxnSpPr>
          <p:nvPr/>
        </p:nvCxnSpPr>
        <p:spPr>
          <a:xfrm>
            <a:off x="993677" y="4628740"/>
            <a:ext cx="2909456" cy="0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7D6512BB-E1AA-4D92-BC2A-598BE8A3CFAA}"/>
              </a:ext>
            </a:extLst>
          </p:cNvPr>
          <p:cNvGraphicFramePr/>
          <p:nvPr/>
        </p:nvGraphicFramePr>
        <p:xfrm>
          <a:off x="789158" y="3285446"/>
          <a:ext cx="1302074" cy="12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0D0D0B7-087E-403B-AADA-BF89D8E7C59E}"/>
              </a:ext>
            </a:extLst>
          </p:cNvPr>
          <p:cNvSpPr/>
          <p:nvPr/>
        </p:nvSpPr>
        <p:spPr>
          <a:xfrm>
            <a:off x="1950461" y="3633036"/>
            <a:ext cx="269193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rgbClr val="3C3837"/>
                </a:solidFill>
                <a:cs typeface="Calibri" panose="020F0502020204030204" pitchFamily="34" charset="0"/>
              </a:rPr>
              <a:t>от всех </a:t>
            </a:r>
            <a:br>
              <a:rPr lang="ru-RU" sz="1600" dirty="0">
                <a:solidFill>
                  <a:srgbClr val="3C3837"/>
                </a:solidFill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3C3837"/>
                </a:solidFill>
                <a:cs typeface="Calibri" panose="020F0502020204030204" pitchFamily="34" charset="0"/>
              </a:rPr>
              <a:t>зарегистрированных </a:t>
            </a:r>
            <a:br>
              <a:rPr lang="ru-RU" sz="1600" dirty="0">
                <a:solidFill>
                  <a:srgbClr val="3C3837"/>
                </a:solidFill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3C3837"/>
                </a:solidFill>
                <a:cs typeface="Calibri" panose="020F0502020204030204" pitchFamily="34" charset="0"/>
              </a:rPr>
              <a:t>в стране НКО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ED813D3-A93B-4405-819D-AB62967FEC04}"/>
              </a:ext>
            </a:extLst>
          </p:cNvPr>
          <p:cNvSpPr/>
          <p:nvPr/>
        </p:nvSpPr>
        <p:spPr>
          <a:xfrm>
            <a:off x="1142781" y="3686077"/>
            <a:ext cx="779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C3837"/>
                </a:solidFill>
                <a:cs typeface="Calibri" panose="020F0502020204030204" pitchFamily="34" charset="0"/>
              </a:rPr>
              <a:t>9</a:t>
            </a:r>
            <a:r>
              <a:rPr lang="ru-RU" b="1" dirty="0">
                <a:solidFill>
                  <a:srgbClr val="3C3837"/>
                </a:solidFill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3C3837"/>
                </a:solidFill>
                <a:cs typeface="Calibri" panose="020F0502020204030204" pitchFamily="34" charset="0"/>
              </a:rPr>
              <a:t>%</a:t>
            </a:r>
            <a:r>
              <a:rPr lang="ru-RU" sz="3200" b="1" dirty="0">
                <a:solidFill>
                  <a:srgbClr val="3C3837"/>
                </a:solidFill>
                <a:cs typeface="Calibri" panose="020F0502020204030204" pitchFamily="34" charset="0"/>
              </a:rPr>
              <a:t> </a:t>
            </a:r>
            <a:endParaRPr lang="ru-RU" sz="3600" b="1" dirty="0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2B3368C9-9F4C-4808-B8ED-14AE421BF0C0}"/>
              </a:ext>
            </a:extLst>
          </p:cNvPr>
          <p:cNvSpPr/>
          <p:nvPr/>
        </p:nvSpPr>
        <p:spPr>
          <a:xfrm rot="5400000">
            <a:off x="2273507" y="3223612"/>
            <a:ext cx="307082" cy="361371"/>
          </a:xfrm>
          <a:prstGeom prst="rightArrow">
            <a:avLst/>
          </a:pr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A8FD18C8-95CE-479E-8B43-29536AF4C68F}"/>
              </a:ext>
            </a:extLst>
          </p:cNvPr>
          <p:cNvSpPr/>
          <p:nvPr/>
        </p:nvSpPr>
        <p:spPr>
          <a:xfrm>
            <a:off x="1649611" y="2341771"/>
            <a:ext cx="536990" cy="641334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896">
            <a:extLst>
              <a:ext uri="{FF2B5EF4-FFF2-40B4-BE49-F238E27FC236}">
                <a16:creationId xmlns:a16="http://schemas.microsoft.com/office/drawing/2014/main" id="{21C2FB84-3A3B-4F42-9C0A-B544A99EFEFD}"/>
              </a:ext>
            </a:extLst>
          </p:cNvPr>
          <p:cNvSpPr txBox="1"/>
          <p:nvPr/>
        </p:nvSpPr>
        <p:spPr>
          <a:xfrm>
            <a:off x="711202" y="2422422"/>
            <a:ext cx="3444305" cy="73468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200" b="1" spc="10" dirty="0">
                <a:solidFill>
                  <a:srgbClr val="191919"/>
                </a:solidFill>
                <a:cs typeface="PTSansPro-CaptionBold"/>
              </a:rPr>
              <a:t>19</a:t>
            </a:r>
            <a:r>
              <a:rPr sz="3200" b="1" spc="-70" dirty="0">
                <a:solidFill>
                  <a:srgbClr val="191919"/>
                </a:solidFill>
                <a:cs typeface="PTSansPro-CaptionBold"/>
              </a:rPr>
              <a:t> </a:t>
            </a:r>
            <a:r>
              <a:rPr sz="3200" b="1" spc="10" dirty="0">
                <a:solidFill>
                  <a:srgbClr val="191919"/>
                </a:solidFill>
                <a:cs typeface="PTSansPro-CaptionBold"/>
              </a:rPr>
              <a:t>414</a:t>
            </a:r>
            <a:endParaRPr sz="3200" dirty="0">
              <a:cs typeface="PTSansPro-CaptionBold"/>
            </a:endParaRPr>
          </a:p>
          <a:p>
            <a:pPr marR="5080" algn="ctr">
              <a:lnSpc>
                <a:spcPct val="90000"/>
              </a:lnSpc>
              <a:spcBef>
                <a:spcPts val="90"/>
              </a:spcBef>
            </a:pPr>
            <a:r>
              <a:rPr sz="1550" spc="15" dirty="0">
                <a:solidFill>
                  <a:srgbClr val="191919"/>
                </a:solidFill>
              </a:rPr>
              <a:t>НКО </a:t>
            </a:r>
            <a:r>
              <a:rPr sz="1550" spc="15" dirty="0" err="1">
                <a:solidFill>
                  <a:srgbClr val="191919"/>
                </a:solidFill>
              </a:rPr>
              <a:t>приняли</a:t>
            </a:r>
            <a:r>
              <a:rPr sz="1550" spc="15" dirty="0">
                <a:solidFill>
                  <a:srgbClr val="191919"/>
                </a:solidFill>
              </a:rPr>
              <a:t>  </a:t>
            </a:r>
            <a:r>
              <a:rPr sz="1550" spc="15" dirty="0" err="1">
                <a:solidFill>
                  <a:srgbClr val="191919"/>
                </a:solidFill>
              </a:rPr>
              <a:t>участие</a:t>
            </a:r>
            <a:r>
              <a:rPr lang="ru-RU" sz="1550" spc="15" dirty="0">
                <a:solidFill>
                  <a:srgbClr val="191919"/>
                </a:solidFill>
              </a:rPr>
              <a:t> </a:t>
            </a:r>
            <a:r>
              <a:rPr sz="1550" spc="15" dirty="0">
                <a:solidFill>
                  <a:srgbClr val="191919"/>
                </a:solidFill>
              </a:rPr>
              <a:t>в </a:t>
            </a:r>
            <a:r>
              <a:rPr sz="1550" spc="15" dirty="0" err="1">
                <a:solidFill>
                  <a:srgbClr val="191919"/>
                </a:solidFill>
              </a:rPr>
              <a:t>конкурсах</a:t>
            </a:r>
            <a:endParaRPr sz="1550" spc="15" dirty="0">
              <a:solidFill>
                <a:srgbClr val="191919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31CEDF8-EAC4-4C3A-BB96-2AB74ECCB00E}"/>
              </a:ext>
            </a:extLst>
          </p:cNvPr>
          <p:cNvGrpSpPr/>
          <p:nvPr/>
        </p:nvGrpSpPr>
        <p:grpSpPr>
          <a:xfrm>
            <a:off x="577039" y="4854633"/>
            <a:ext cx="3676752" cy="1044491"/>
            <a:chOff x="577039" y="4896968"/>
            <a:chExt cx="3676752" cy="1044491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FB77DDA6-6430-4F23-A4B4-1CDFA919602E}"/>
                </a:ext>
              </a:extLst>
            </p:cNvPr>
            <p:cNvSpPr/>
            <p:nvPr/>
          </p:nvSpPr>
          <p:spPr>
            <a:xfrm>
              <a:off x="1649611" y="4896968"/>
              <a:ext cx="536990" cy="641334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object 910">
              <a:extLst>
                <a:ext uri="{FF2B5EF4-FFF2-40B4-BE49-F238E27FC236}">
                  <a16:creationId xmlns:a16="http://schemas.microsoft.com/office/drawing/2014/main" id="{C8D3AB53-B2D4-4E3C-8CE1-AD8CF9CB0F9B}"/>
                </a:ext>
              </a:extLst>
            </p:cNvPr>
            <p:cNvSpPr txBox="1"/>
            <p:nvPr/>
          </p:nvSpPr>
          <p:spPr>
            <a:xfrm>
              <a:off x="577039" y="4909382"/>
              <a:ext cx="3676752" cy="1032077"/>
            </a:xfrm>
            <a:prstGeom prst="rect">
              <a:avLst/>
            </a:prstGeom>
          </p:spPr>
          <p:txBody>
            <a:bodyPr vert="horz" wrap="square" lIns="0" tIns="83820" rIns="0" bIns="0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60"/>
                </a:spcBef>
              </a:pPr>
              <a:r>
                <a:rPr sz="3200" b="1" spc="10" dirty="0">
                  <a:solidFill>
                    <a:srgbClr val="191919"/>
                  </a:solidFill>
                  <a:cs typeface="PTSansPro-CaptionBold"/>
                </a:rPr>
                <a:t>13</a:t>
              </a:r>
              <a:r>
                <a:rPr sz="3200" b="1" spc="-30" dirty="0">
                  <a:solidFill>
                    <a:srgbClr val="191919"/>
                  </a:solidFill>
                  <a:cs typeface="PTSansPro-CaptionBold"/>
                </a:rPr>
                <a:t> </a:t>
              </a:r>
              <a:r>
                <a:rPr sz="3200" b="1" spc="10" dirty="0">
                  <a:solidFill>
                    <a:srgbClr val="191919"/>
                  </a:solidFill>
                  <a:cs typeface="PTSansPro-CaptionBold"/>
                </a:rPr>
                <a:t>197</a:t>
              </a:r>
              <a:endParaRPr sz="3200" dirty="0">
                <a:cs typeface="PTSansPro-CaptionBold"/>
              </a:endParaRPr>
            </a:p>
            <a:p>
              <a:pPr marR="5080" algn="ctr">
                <a:lnSpc>
                  <a:spcPct val="90000"/>
                </a:lnSpc>
                <a:spcBef>
                  <a:spcPts val="90"/>
                </a:spcBef>
              </a:pPr>
              <a:r>
                <a:rPr sz="1550" spc="20" dirty="0">
                  <a:solidFill>
                    <a:srgbClr val="191919"/>
                  </a:solidFill>
                  <a:cs typeface="PTSansPro-Caption"/>
                </a:rPr>
                <a:t>НКО до 2017</a:t>
              </a:r>
              <a:r>
                <a:rPr sz="1550" spc="-150" dirty="0">
                  <a:solidFill>
                    <a:srgbClr val="191919"/>
                  </a:solidFill>
                  <a:cs typeface="PTSansPro-Caption"/>
                </a:rPr>
                <a:t> </a:t>
              </a:r>
              <a:r>
                <a:rPr sz="1550" spc="10" dirty="0" err="1">
                  <a:solidFill>
                    <a:srgbClr val="191919"/>
                  </a:solidFill>
                  <a:cs typeface="PTSansPro-Caption"/>
                </a:rPr>
                <a:t>года</a:t>
              </a:r>
              <a:r>
                <a:rPr lang="ru-RU" sz="1550" spc="10" dirty="0">
                  <a:solidFill>
                    <a:srgbClr val="191919"/>
                  </a:solidFill>
                  <a:cs typeface="PTSansPro-Caption"/>
                </a:rPr>
                <a:t> </a:t>
              </a:r>
              <a:r>
                <a:rPr sz="1550" spc="15" dirty="0" err="1">
                  <a:solidFill>
                    <a:srgbClr val="191919"/>
                  </a:solidFill>
                </a:rPr>
                <a:t>не</a:t>
              </a:r>
              <a:r>
                <a:rPr sz="1550" spc="15" dirty="0">
                  <a:solidFill>
                    <a:srgbClr val="191919"/>
                  </a:solidFill>
                </a:rPr>
                <a:t> участвовали</a:t>
              </a:r>
            </a:p>
            <a:p>
              <a:pPr marR="5080" algn="ctr">
                <a:lnSpc>
                  <a:spcPct val="90000"/>
                </a:lnSpc>
                <a:spcBef>
                  <a:spcPts val="90"/>
                </a:spcBef>
              </a:pPr>
              <a:r>
                <a:rPr lang="en-US" sz="1550" spc="15" dirty="0">
                  <a:solidFill>
                    <a:srgbClr val="191919"/>
                  </a:solidFill>
                </a:rPr>
                <a:t>  </a:t>
              </a:r>
              <a:r>
                <a:rPr sz="1550" spc="15" dirty="0">
                  <a:solidFill>
                    <a:srgbClr val="191919"/>
                  </a:solidFill>
                </a:rPr>
                <a:t>в </a:t>
              </a:r>
              <a:r>
                <a:rPr lang="ru-RU" sz="1550" spc="15" dirty="0">
                  <a:solidFill>
                    <a:srgbClr val="191919"/>
                  </a:solidFill>
                </a:rPr>
                <a:t>грантовых </a:t>
              </a:r>
              <a:r>
                <a:rPr sz="1550" spc="15" dirty="0" err="1">
                  <a:solidFill>
                    <a:srgbClr val="191919"/>
                  </a:solidFill>
                </a:rPr>
                <a:t>конкурсах</a:t>
              </a:r>
              <a:endParaRPr sz="1550" spc="15" dirty="0">
                <a:solidFill>
                  <a:srgbClr val="191919"/>
                </a:solidFill>
              </a:endParaRPr>
            </a:p>
          </p:txBody>
        </p:sp>
      </p:grp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8405B7F7-73AA-40D3-AB0C-223316083FA0}"/>
              </a:ext>
            </a:extLst>
          </p:cNvPr>
          <p:cNvSpPr/>
          <p:nvPr/>
        </p:nvSpPr>
        <p:spPr>
          <a:xfrm>
            <a:off x="5401713" y="4731333"/>
            <a:ext cx="536990" cy="641334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869">
            <a:extLst>
              <a:ext uri="{FF2B5EF4-FFF2-40B4-BE49-F238E27FC236}">
                <a16:creationId xmlns:a16="http://schemas.microsoft.com/office/drawing/2014/main" id="{A2FB0A79-DB98-42E3-A272-84B39680C326}"/>
              </a:ext>
            </a:extLst>
          </p:cNvPr>
          <p:cNvSpPr txBox="1"/>
          <p:nvPr/>
        </p:nvSpPr>
        <p:spPr>
          <a:xfrm>
            <a:off x="5593770" y="4793873"/>
            <a:ext cx="1104900" cy="51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200" b="1" spc="10" dirty="0">
                <a:solidFill>
                  <a:srgbClr val="191919"/>
                </a:solidFill>
                <a:cs typeface="PTSansPro-CaptionBold"/>
              </a:rPr>
              <a:t>8</a:t>
            </a:r>
            <a:r>
              <a:rPr sz="3200" b="1" spc="-85" dirty="0">
                <a:solidFill>
                  <a:srgbClr val="191919"/>
                </a:solidFill>
                <a:cs typeface="PTSansPro-CaptionBold"/>
              </a:rPr>
              <a:t> </a:t>
            </a:r>
            <a:r>
              <a:rPr lang="ru-RU" sz="3200" b="1" spc="10" dirty="0">
                <a:solidFill>
                  <a:srgbClr val="191919"/>
                </a:solidFill>
                <a:cs typeface="PTSansPro-CaptionBold"/>
              </a:rPr>
              <a:t>430</a:t>
            </a:r>
            <a:endParaRPr sz="3200" dirty="0">
              <a:cs typeface="PTSansPro-CaptionBold"/>
            </a:endParaRPr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DE52FDC1-2583-4185-882B-E5946515E16D}"/>
              </a:ext>
            </a:extLst>
          </p:cNvPr>
          <p:cNvSpPr/>
          <p:nvPr/>
        </p:nvSpPr>
        <p:spPr>
          <a:xfrm>
            <a:off x="8714216" y="3737338"/>
            <a:ext cx="536990" cy="641334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869">
            <a:extLst>
              <a:ext uri="{FF2B5EF4-FFF2-40B4-BE49-F238E27FC236}">
                <a16:creationId xmlns:a16="http://schemas.microsoft.com/office/drawing/2014/main" id="{EF429BEB-6E71-4676-9B6C-F1D8CC98F6BF}"/>
              </a:ext>
            </a:extLst>
          </p:cNvPr>
          <p:cNvSpPr txBox="1"/>
          <p:nvPr/>
        </p:nvSpPr>
        <p:spPr>
          <a:xfrm>
            <a:off x="8906273" y="3822156"/>
            <a:ext cx="1508554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200" b="1" spc="10" dirty="0">
                <a:solidFill>
                  <a:srgbClr val="191919"/>
                </a:solidFill>
                <a:cs typeface="PTSansPro-CaptionBold"/>
              </a:rPr>
              <a:t>18 млрд</a:t>
            </a:r>
            <a:endParaRPr sz="3200" dirty="0">
              <a:cs typeface="PTSansPro-CaptionBold"/>
            </a:endParaRPr>
          </a:p>
        </p:txBody>
      </p:sp>
    </p:spTree>
    <p:extLst>
      <p:ext uri="{BB962C8B-B14F-4D97-AF65-F5344CB8AC3E}">
        <p14:creationId xmlns:p14="http://schemas.microsoft.com/office/powerpoint/2010/main" val="85757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717FC2C1-E84E-42BB-87EA-15E5F5E2BAFB}"/>
              </a:ext>
            </a:extLst>
          </p:cNvPr>
          <p:cNvSpPr/>
          <p:nvPr/>
        </p:nvSpPr>
        <p:spPr>
          <a:xfrm rot="5400000">
            <a:off x="9460329" y="3483987"/>
            <a:ext cx="1638683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959E08E4-7D72-4AAC-90EC-20556E3FE26A}"/>
              </a:ext>
            </a:extLst>
          </p:cNvPr>
          <p:cNvSpPr/>
          <p:nvPr/>
        </p:nvSpPr>
        <p:spPr>
          <a:xfrm rot="5400000">
            <a:off x="9466710" y="1559129"/>
            <a:ext cx="1638683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E1DA94-9E56-4E4A-B4FC-AF07E5CBA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6755" y="1367506"/>
            <a:ext cx="955493" cy="896365"/>
          </a:xfrm>
          <a:prstGeom prst="rect">
            <a:avLst/>
          </a:prstGeom>
        </p:spPr>
      </p:pic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A7EDB303-5710-486F-B84B-495E2FE25D19}"/>
              </a:ext>
            </a:extLst>
          </p:cNvPr>
          <p:cNvSpPr/>
          <p:nvPr/>
        </p:nvSpPr>
        <p:spPr>
          <a:xfrm>
            <a:off x="1045117" y="2274689"/>
            <a:ext cx="374108" cy="446802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6F7F32DB-BA48-4EC5-85FD-630ADF51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dirty="0"/>
              <a:t>География</a:t>
            </a:r>
            <a:r>
              <a:rPr lang="en-US" dirty="0"/>
              <a:t> </a:t>
            </a:r>
            <a:r>
              <a:rPr lang="ru-RU" dirty="0"/>
              <a:t>поддержанных</a:t>
            </a:r>
            <a:r>
              <a:rPr lang="en-US" dirty="0"/>
              <a:t> </a:t>
            </a:r>
            <a:r>
              <a:rPr lang="ru-RU" dirty="0"/>
              <a:t>проектов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BC72E3F4-127C-4B4B-9567-866C394164EA}"/>
              </a:ext>
            </a:extLst>
          </p:cNvPr>
          <p:cNvSpPr/>
          <p:nvPr/>
        </p:nvSpPr>
        <p:spPr>
          <a:xfrm>
            <a:off x="622912" y="2341069"/>
            <a:ext cx="1611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>
                <a:solidFill>
                  <a:srgbClr val="3C3837"/>
                </a:solidFill>
              </a:rPr>
              <a:t>Проекты </a:t>
            </a:r>
            <a:br>
              <a:rPr lang="ru-RU" sz="2000" b="1">
                <a:solidFill>
                  <a:srgbClr val="3C3837"/>
                </a:solidFill>
              </a:rPr>
            </a:br>
            <a:r>
              <a:rPr lang="ru-RU" sz="2000" b="1">
                <a:solidFill>
                  <a:srgbClr val="3C3837"/>
                </a:solidFill>
              </a:rPr>
              <a:t>из регионов </a:t>
            </a:r>
            <a:br>
              <a:rPr lang="ru-RU" sz="2000" b="1">
                <a:solidFill>
                  <a:srgbClr val="3C3837"/>
                </a:solidFill>
              </a:rPr>
            </a:br>
            <a:r>
              <a:rPr lang="ru-RU" sz="2000">
                <a:solidFill>
                  <a:srgbClr val="3C3837"/>
                </a:solidFill>
              </a:rPr>
              <a:t>(исключая Москву)</a:t>
            </a:r>
            <a:endParaRPr lang="ru-RU" sz="1050">
              <a:solidFill>
                <a:srgbClr val="3C3837"/>
              </a:solidFill>
            </a:endParaRPr>
          </a:p>
        </p:txBody>
      </p: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E40F34BB-4BBE-42B6-B11C-1C2435DBF144}"/>
              </a:ext>
            </a:extLst>
          </p:cNvPr>
          <p:cNvCxnSpPr>
            <a:cxnSpLocks/>
          </p:cNvCxnSpPr>
          <p:nvPr/>
        </p:nvCxnSpPr>
        <p:spPr>
          <a:xfrm flipV="1">
            <a:off x="6886856" y="1108724"/>
            <a:ext cx="3344" cy="53969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81F36CE5-6504-4095-8233-BA7C1ECF0662}"/>
              </a:ext>
            </a:extLst>
          </p:cNvPr>
          <p:cNvCxnSpPr>
            <a:cxnSpLocks/>
          </p:cNvCxnSpPr>
          <p:nvPr/>
        </p:nvCxnSpPr>
        <p:spPr>
          <a:xfrm flipV="1">
            <a:off x="4628225" y="1108724"/>
            <a:ext cx="3344" cy="53969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</p:cxnSp>
      <p:sp>
        <p:nvSpPr>
          <p:cNvPr id="126" name="Полилиния: фигура 125">
            <a:extLst>
              <a:ext uri="{FF2B5EF4-FFF2-40B4-BE49-F238E27FC236}">
                <a16:creationId xmlns:a16="http://schemas.microsoft.com/office/drawing/2014/main" id="{0FDF17EC-112F-4BEE-AF51-EE509E071828}"/>
              </a:ext>
            </a:extLst>
          </p:cNvPr>
          <p:cNvSpPr/>
          <p:nvPr/>
        </p:nvSpPr>
        <p:spPr>
          <a:xfrm>
            <a:off x="2023193" y="4487173"/>
            <a:ext cx="374108" cy="446802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F9B2FAF9-7193-4663-80B3-4E620A95A19C}"/>
              </a:ext>
            </a:extLst>
          </p:cNvPr>
          <p:cNvGrpSpPr/>
          <p:nvPr/>
        </p:nvGrpSpPr>
        <p:grpSpPr>
          <a:xfrm>
            <a:off x="3030158" y="1085160"/>
            <a:ext cx="1085413" cy="484713"/>
            <a:chOff x="6779417" y="1449171"/>
            <a:chExt cx="1085413" cy="484713"/>
          </a:xfrm>
        </p:grpSpPr>
        <p:sp>
          <p:nvSpPr>
            <p:cNvPr id="132" name="Объект 2">
              <a:extLst>
                <a:ext uri="{FF2B5EF4-FFF2-40B4-BE49-F238E27FC236}">
                  <a16:creationId xmlns:a16="http://schemas.microsoft.com/office/drawing/2014/main" id="{64E928DA-8C7F-42AA-A003-B9DF830F2BA3}"/>
                </a:ext>
              </a:extLst>
            </p:cNvPr>
            <p:cNvSpPr txBox="1">
              <a:spLocks/>
            </p:cNvSpPr>
            <p:nvPr/>
          </p:nvSpPr>
          <p:spPr>
            <a:xfrm>
              <a:off x="7058417" y="1532411"/>
              <a:ext cx="806413" cy="40147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ru-RU" sz="2000" b="0"/>
                <a:t>20</a:t>
              </a:r>
              <a:r>
                <a:rPr lang="en-US" sz="2000" b="0"/>
                <a:t>1</a:t>
              </a:r>
              <a:r>
                <a:rPr lang="ru-RU" sz="2000" b="0"/>
                <a:t>6</a:t>
              </a:r>
              <a:endPara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3" name="Рисунок 155">
              <a:extLst>
                <a:ext uri="{FF2B5EF4-FFF2-40B4-BE49-F238E27FC236}">
                  <a16:creationId xmlns:a16="http://schemas.microsoft.com/office/drawing/2014/main" id="{91C089C3-6008-4342-BC9B-0523399A20B9}"/>
                </a:ext>
              </a:extLst>
            </p:cNvPr>
            <p:cNvGrpSpPr/>
            <p:nvPr/>
          </p:nvGrpSpPr>
          <p:grpSpPr>
            <a:xfrm>
              <a:off x="6779417" y="1449171"/>
              <a:ext cx="342914" cy="484713"/>
              <a:chOff x="3678861" y="1174045"/>
              <a:chExt cx="265302" cy="375008"/>
            </a:xfrm>
          </p:grpSpPr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E7B436A3-11B6-409B-BA84-DF508204E971}"/>
                  </a:ext>
                </a:extLst>
              </p:cNvPr>
              <p:cNvSpPr/>
              <p:nvPr/>
            </p:nvSpPr>
            <p:spPr>
              <a:xfrm>
                <a:off x="3736128" y="1174045"/>
                <a:ext cx="151275" cy="251701"/>
              </a:xfrm>
              <a:custGeom>
                <a:avLst/>
                <a:gdLst>
                  <a:gd name="connsiteX0" fmla="*/ 50405 w 151274"/>
                  <a:gd name="connsiteY0" fmla="*/ 251701 h 251700"/>
                  <a:gd name="connsiteX1" fmla="*/ 65278 w 151274"/>
                  <a:gd name="connsiteY1" fmla="*/ 219666 h 251700"/>
                  <a:gd name="connsiteX2" fmla="*/ 65278 w 151274"/>
                  <a:gd name="connsiteY2" fmla="*/ 180131 h 251700"/>
                  <a:gd name="connsiteX3" fmla="*/ 63498 w 151274"/>
                  <a:gd name="connsiteY3" fmla="*/ 178733 h 251700"/>
                  <a:gd name="connsiteX4" fmla="*/ 16209 w 151274"/>
                  <a:gd name="connsiteY4" fmla="*/ 119494 h 251700"/>
                  <a:gd name="connsiteX5" fmla="*/ 319 w 151274"/>
                  <a:gd name="connsiteY5" fmla="*/ 0 h 251700"/>
                  <a:gd name="connsiteX6" fmla="*/ 151593 w 151274"/>
                  <a:gd name="connsiteY6" fmla="*/ 0 h 251700"/>
                  <a:gd name="connsiteX7" fmla="*/ 135703 w 151274"/>
                  <a:gd name="connsiteY7" fmla="*/ 119494 h 251700"/>
                  <a:gd name="connsiteX8" fmla="*/ 87651 w 151274"/>
                  <a:gd name="connsiteY8" fmla="*/ 178860 h 251700"/>
                  <a:gd name="connsiteX9" fmla="*/ 86634 w 151274"/>
                  <a:gd name="connsiteY9" fmla="*/ 180386 h 251700"/>
                  <a:gd name="connsiteX10" fmla="*/ 86634 w 151274"/>
                  <a:gd name="connsiteY10" fmla="*/ 219666 h 251700"/>
                  <a:gd name="connsiteX11" fmla="*/ 101507 w 151274"/>
                  <a:gd name="connsiteY11" fmla="*/ 251701 h 25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274" h="251700">
                    <a:moveTo>
                      <a:pt x="50405" y="251701"/>
                    </a:moveTo>
                    <a:cubicBezTo>
                      <a:pt x="50405" y="251701"/>
                      <a:pt x="65278" y="230217"/>
                      <a:pt x="65278" y="219666"/>
                    </a:cubicBezTo>
                    <a:cubicBezTo>
                      <a:pt x="65278" y="209115"/>
                      <a:pt x="65278" y="180131"/>
                      <a:pt x="65278" y="180131"/>
                    </a:cubicBezTo>
                    <a:cubicBezTo>
                      <a:pt x="65278" y="180131"/>
                      <a:pt x="64642" y="178987"/>
                      <a:pt x="63498" y="178733"/>
                    </a:cubicBezTo>
                    <a:cubicBezTo>
                      <a:pt x="55871" y="176318"/>
                      <a:pt x="26506" y="147080"/>
                      <a:pt x="16209" y="119494"/>
                    </a:cubicBezTo>
                    <a:cubicBezTo>
                      <a:pt x="-3622" y="66358"/>
                      <a:pt x="319" y="0"/>
                      <a:pt x="319" y="0"/>
                    </a:cubicBezTo>
                    <a:lnTo>
                      <a:pt x="151593" y="0"/>
                    </a:lnTo>
                    <a:cubicBezTo>
                      <a:pt x="151593" y="0"/>
                      <a:pt x="155534" y="66358"/>
                      <a:pt x="135703" y="119494"/>
                    </a:cubicBezTo>
                    <a:cubicBezTo>
                      <a:pt x="125025" y="148224"/>
                      <a:pt x="93626" y="178733"/>
                      <a:pt x="87651" y="178860"/>
                    </a:cubicBezTo>
                    <a:cubicBezTo>
                      <a:pt x="87016" y="178860"/>
                      <a:pt x="86634" y="180386"/>
                      <a:pt x="86634" y="180386"/>
                    </a:cubicBezTo>
                    <a:cubicBezTo>
                      <a:pt x="86634" y="180386"/>
                      <a:pt x="86634" y="206318"/>
                      <a:pt x="86634" y="219666"/>
                    </a:cubicBezTo>
                    <a:cubicBezTo>
                      <a:pt x="86634" y="233014"/>
                      <a:pt x="101507" y="251701"/>
                      <a:pt x="101507" y="251701"/>
                    </a:cubicBezTo>
                  </a:path>
                </a:pathLst>
              </a:custGeom>
              <a:noFill/>
              <a:ln w="5662" cap="flat">
                <a:solidFill>
                  <a:srgbClr val="282A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5B311268-9AE4-4E69-B1B8-B78FB5A71446}"/>
                  </a:ext>
                </a:extLst>
              </p:cNvPr>
              <p:cNvSpPr/>
              <p:nvPr/>
            </p:nvSpPr>
            <p:spPr>
              <a:xfrm>
                <a:off x="3678861" y="1196291"/>
                <a:ext cx="99155" cy="138563"/>
              </a:xfrm>
              <a:custGeom>
                <a:avLst/>
                <a:gdLst>
                  <a:gd name="connsiteX0" fmla="*/ 56696 w 99154"/>
                  <a:gd name="connsiteY0" fmla="*/ 0 h 138562"/>
                  <a:gd name="connsiteX1" fmla="*/ 0 w 99154"/>
                  <a:gd name="connsiteY1" fmla="*/ 0 h 138562"/>
                  <a:gd name="connsiteX2" fmla="*/ 100045 w 99154"/>
                  <a:gd name="connsiteY2" fmla="*/ 138563 h 13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154" h="138562">
                    <a:moveTo>
                      <a:pt x="56696" y="0"/>
                    </a:moveTo>
                    <a:lnTo>
                      <a:pt x="0" y="0"/>
                    </a:lnTo>
                    <a:cubicBezTo>
                      <a:pt x="0" y="0"/>
                      <a:pt x="1017" y="97248"/>
                      <a:pt x="100045" y="138563"/>
                    </a:cubicBezTo>
                  </a:path>
                </a:pathLst>
              </a:custGeom>
              <a:noFill/>
              <a:ln w="5512" cap="flat">
                <a:solidFill>
                  <a:srgbClr val="282A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7A6B58DF-6A09-4832-8A7C-F86FDD784F16}"/>
                  </a:ext>
                </a:extLst>
              </p:cNvPr>
              <p:cNvSpPr/>
              <p:nvPr/>
            </p:nvSpPr>
            <p:spPr>
              <a:xfrm>
                <a:off x="3845008" y="1196291"/>
                <a:ext cx="99155" cy="138563"/>
              </a:xfrm>
              <a:custGeom>
                <a:avLst/>
                <a:gdLst>
                  <a:gd name="connsiteX0" fmla="*/ 43476 w 99154"/>
                  <a:gd name="connsiteY0" fmla="*/ 0 h 138562"/>
                  <a:gd name="connsiteX1" fmla="*/ 100045 w 99154"/>
                  <a:gd name="connsiteY1" fmla="*/ 0 h 138562"/>
                  <a:gd name="connsiteX2" fmla="*/ 0 w 99154"/>
                  <a:gd name="connsiteY2" fmla="*/ 138563 h 13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154" h="138562">
                    <a:moveTo>
                      <a:pt x="43476" y="0"/>
                    </a:moveTo>
                    <a:lnTo>
                      <a:pt x="100045" y="0"/>
                    </a:lnTo>
                    <a:cubicBezTo>
                      <a:pt x="100045" y="0"/>
                      <a:pt x="99028" y="97248"/>
                      <a:pt x="0" y="138563"/>
                    </a:cubicBezTo>
                  </a:path>
                </a:pathLst>
              </a:custGeom>
              <a:noFill/>
              <a:ln w="5512" cap="flat">
                <a:solidFill>
                  <a:srgbClr val="282A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6C4A9796-AC44-41D4-8171-CA253D4C8D10}"/>
                  </a:ext>
                </a:extLst>
              </p:cNvPr>
              <p:cNvSpPr/>
              <p:nvPr/>
            </p:nvSpPr>
            <p:spPr>
              <a:xfrm>
                <a:off x="3736065" y="1425746"/>
                <a:ext cx="155088" cy="91528"/>
              </a:xfrm>
              <a:custGeom>
                <a:avLst/>
                <a:gdLst>
                  <a:gd name="connsiteX0" fmla="*/ 0 w 155088"/>
                  <a:gd name="connsiteY0" fmla="*/ 0 h 91527"/>
                  <a:gd name="connsiteX1" fmla="*/ 155342 w 155088"/>
                  <a:gd name="connsiteY1" fmla="*/ 0 h 91527"/>
                  <a:gd name="connsiteX2" fmla="*/ 155342 w 155088"/>
                  <a:gd name="connsiteY2" fmla="*/ 91528 h 91527"/>
                  <a:gd name="connsiteX3" fmla="*/ 0 w 155088"/>
                  <a:gd name="connsiteY3" fmla="*/ 91528 h 9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088" h="91527">
                    <a:moveTo>
                      <a:pt x="0" y="0"/>
                    </a:moveTo>
                    <a:lnTo>
                      <a:pt x="155342" y="0"/>
                    </a:lnTo>
                    <a:lnTo>
                      <a:pt x="155342" y="91528"/>
                    </a:lnTo>
                    <a:lnTo>
                      <a:pt x="0" y="91528"/>
                    </a:lnTo>
                    <a:close/>
                  </a:path>
                </a:pathLst>
              </a:custGeom>
              <a:noFill/>
              <a:ln w="5662" cap="flat">
                <a:solidFill>
                  <a:srgbClr val="282A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F48952F5-9AB6-4153-A757-E42246D9254D}"/>
                  </a:ext>
                </a:extLst>
              </p:cNvPr>
              <p:cNvSpPr/>
              <p:nvPr/>
            </p:nvSpPr>
            <p:spPr>
              <a:xfrm>
                <a:off x="3702124" y="1517273"/>
                <a:ext cx="223734" cy="31780"/>
              </a:xfrm>
              <a:custGeom>
                <a:avLst/>
                <a:gdLst>
                  <a:gd name="connsiteX0" fmla="*/ 0 w 223733"/>
                  <a:gd name="connsiteY0" fmla="*/ 0 h 31780"/>
                  <a:gd name="connsiteX1" fmla="*/ 224369 w 223733"/>
                  <a:gd name="connsiteY1" fmla="*/ 0 h 31780"/>
                  <a:gd name="connsiteX2" fmla="*/ 224369 w 223733"/>
                  <a:gd name="connsiteY2" fmla="*/ 32416 h 31780"/>
                  <a:gd name="connsiteX3" fmla="*/ 0 w 223733"/>
                  <a:gd name="connsiteY3" fmla="*/ 32416 h 3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733" h="31780">
                    <a:moveTo>
                      <a:pt x="0" y="0"/>
                    </a:moveTo>
                    <a:lnTo>
                      <a:pt x="224369" y="0"/>
                    </a:lnTo>
                    <a:lnTo>
                      <a:pt x="224369" y="32416"/>
                    </a:lnTo>
                    <a:lnTo>
                      <a:pt x="0" y="32416"/>
                    </a:lnTo>
                    <a:close/>
                  </a:path>
                </a:pathLst>
              </a:custGeom>
              <a:noFill/>
              <a:ln w="5662" cap="flat">
                <a:solidFill>
                  <a:srgbClr val="282A2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sz="2400"/>
              </a:p>
            </p:txBody>
          </p:sp>
        </p:grpSp>
      </p:grp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FFC633D-D959-41F7-BAAF-79417A706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8911" y="1085160"/>
            <a:ext cx="350910" cy="49193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1CA7601F-6B3B-44F5-A4FC-16B664479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959" y="1085160"/>
            <a:ext cx="350910" cy="491931"/>
          </a:xfrm>
          <a:prstGeom prst="rect">
            <a:avLst/>
          </a:prstGeom>
        </p:spPr>
      </p:pic>
      <p:sp>
        <p:nvSpPr>
          <p:cNvPr id="153" name="Объект 2">
            <a:extLst>
              <a:ext uri="{FF2B5EF4-FFF2-40B4-BE49-F238E27FC236}">
                <a16:creationId xmlns:a16="http://schemas.microsoft.com/office/drawing/2014/main" id="{87DA0429-C9C3-4889-811D-BD0F86729DF5}"/>
              </a:ext>
            </a:extLst>
          </p:cNvPr>
          <p:cNvSpPr txBox="1">
            <a:spLocks/>
          </p:cNvSpPr>
          <p:nvPr/>
        </p:nvSpPr>
        <p:spPr>
          <a:xfrm>
            <a:off x="7655795" y="1055193"/>
            <a:ext cx="1393425" cy="400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0" dirty="0"/>
              <a:t>2018</a:t>
            </a:r>
            <a:br>
              <a:rPr lang="ru-RU" sz="2000" b="0" dirty="0"/>
            </a:br>
            <a:r>
              <a:rPr lang="ru-RU" sz="1400" b="0" dirty="0"/>
              <a:t>два конкурса</a:t>
            </a:r>
            <a:endParaRPr lang="ru-RU" sz="2000" b="0" dirty="0"/>
          </a:p>
        </p:txBody>
      </p:sp>
      <p:sp>
        <p:nvSpPr>
          <p:cNvPr id="63" name="Объект 2">
            <a:extLst>
              <a:ext uri="{FF2B5EF4-FFF2-40B4-BE49-F238E27FC236}">
                <a16:creationId xmlns:a16="http://schemas.microsoft.com/office/drawing/2014/main" id="{DCF235CF-07C7-4A91-8016-FE5CAEEDA297}"/>
              </a:ext>
            </a:extLst>
          </p:cNvPr>
          <p:cNvSpPr txBox="1">
            <a:spLocks/>
          </p:cNvSpPr>
          <p:nvPr/>
        </p:nvSpPr>
        <p:spPr>
          <a:xfrm>
            <a:off x="5394384" y="1055193"/>
            <a:ext cx="1243820" cy="400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0" dirty="0"/>
              <a:t>2017</a:t>
            </a:r>
            <a:br>
              <a:rPr lang="ru-RU" sz="2000" b="0" dirty="0"/>
            </a:br>
            <a:r>
              <a:rPr lang="ru-RU" sz="1400" b="0" dirty="0"/>
              <a:t>два конкурса</a:t>
            </a:r>
            <a:endParaRPr lang="ru-RU" sz="2000" b="0" dirty="0"/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id="{0705CE21-77C9-49A5-9EA2-EFE422A701C2}"/>
              </a:ext>
            </a:extLst>
          </p:cNvPr>
          <p:cNvSpPr/>
          <p:nvPr/>
        </p:nvSpPr>
        <p:spPr>
          <a:xfrm rot="5400000">
            <a:off x="4941716" y="1559129"/>
            <a:ext cx="1638684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sp>
        <p:nvSpPr>
          <p:cNvPr id="205" name="Прямоугольник 204">
            <a:extLst>
              <a:ext uri="{FF2B5EF4-FFF2-40B4-BE49-F238E27FC236}">
                <a16:creationId xmlns:a16="http://schemas.microsoft.com/office/drawing/2014/main" id="{852A8D1F-0054-44A9-B704-41D2B37F49F4}"/>
              </a:ext>
            </a:extLst>
          </p:cNvPr>
          <p:cNvSpPr/>
          <p:nvPr/>
        </p:nvSpPr>
        <p:spPr>
          <a:xfrm rot="5400000">
            <a:off x="2680530" y="1559129"/>
            <a:ext cx="1638683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D4A804D3-D3C1-428F-B345-28D0C10716E6}"/>
              </a:ext>
            </a:extLst>
          </p:cNvPr>
          <p:cNvSpPr/>
          <p:nvPr/>
        </p:nvSpPr>
        <p:spPr>
          <a:xfrm rot="5400000">
            <a:off x="7202904" y="1559129"/>
            <a:ext cx="1638683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graphicFrame>
        <p:nvGraphicFramePr>
          <p:cNvPr id="192" name="Диаграмма 191">
            <a:extLst>
              <a:ext uri="{FF2B5EF4-FFF2-40B4-BE49-F238E27FC236}">
                <a16:creationId xmlns:a16="http://schemas.microsoft.com/office/drawing/2014/main" id="{D5BA200D-CA06-4FBB-AA05-06CB5BD4913D}"/>
              </a:ext>
            </a:extLst>
          </p:cNvPr>
          <p:cNvGraphicFramePr/>
          <p:nvPr/>
        </p:nvGraphicFramePr>
        <p:xfrm>
          <a:off x="1800225" y="2456854"/>
          <a:ext cx="9374734" cy="104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6" name="Диаграмма 195">
            <a:extLst>
              <a:ext uri="{FF2B5EF4-FFF2-40B4-BE49-F238E27FC236}">
                <a16:creationId xmlns:a16="http://schemas.microsoft.com/office/drawing/2014/main" id="{38747CC8-FD42-484E-AE6D-04C7AA6EAFCF}"/>
              </a:ext>
            </a:extLst>
          </p:cNvPr>
          <p:cNvGraphicFramePr/>
          <p:nvPr/>
        </p:nvGraphicFramePr>
        <p:xfrm>
          <a:off x="1800225" y="1775200"/>
          <a:ext cx="9374735" cy="104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CE36CF79-194E-4F1F-9F6F-37556E8DCB46}"/>
              </a:ext>
            </a:extLst>
          </p:cNvPr>
          <p:cNvCxnSpPr>
            <a:cxnSpLocks/>
          </p:cNvCxnSpPr>
          <p:nvPr/>
        </p:nvCxnSpPr>
        <p:spPr>
          <a:xfrm flipH="1">
            <a:off x="2297267" y="2738139"/>
            <a:ext cx="9168927" cy="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EDA6BF3-15B1-4106-9B91-A69D0E6DBC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4207" y="3635955"/>
            <a:ext cx="1119453" cy="923331"/>
          </a:xfrm>
          <a:prstGeom prst="rect">
            <a:avLst/>
          </a:prstGeom>
        </p:spPr>
      </p:pic>
      <p:sp>
        <p:nvSpPr>
          <p:cNvPr id="210" name="Прямоугольник 209">
            <a:extLst>
              <a:ext uri="{FF2B5EF4-FFF2-40B4-BE49-F238E27FC236}">
                <a16:creationId xmlns:a16="http://schemas.microsoft.com/office/drawing/2014/main" id="{04B8C461-55EB-4616-9048-9C7C7681A650}"/>
              </a:ext>
            </a:extLst>
          </p:cNvPr>
          <p:cNvSpPr/>
          <p:nvPr/>
        </p:nvSpPr>
        <p:spPr>
          <a:xfrm rot="5400000">
            <a:off x="4941716" y="3483987"/>
            <a:ext cx="1638684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sp>
        <p:nvSpPr>
          <p:cNvPr id="212" name="Прямоугольник 211">
            <a:extLst>
              <a:ext uri="{FF2B5EF4-FFF2-40B4-BE49-F238E27FC236}">
                <a16:creationId xmlns:a16="http://schemas.microsoft.com/office/drawing/2014/main" id="{5BB4173E-3E2A-4B0D-9CC8-B28E9624DCE4}"/>
              </a:ext>
            </a:extLst>
          </p:cNvPr>
          <p:cNvSpPr/>
          <p:nvPr/>
        </p:nvSpPr>
        <p:spPr>
          <a:xfrm rot="5400000">
            <a:off x="7202904" y="3483987"/>
            <a:ext cx="1638683" cy="20874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ru-RU"/>
          </a:p>
        </p:txBody>
      </p:sp>
      <p:graphicFrame>
        <p:nvGraphicFramePr>
          <p:cNvPr id="213" name="Диаграмма 212">
            <a:extLst>
              <a:ext uri="{FF2B5EF4-FFF2-40B4-BE49-F238E27FC236}">
                <a16:creationId xmlns:a16="http://schemas.microsoft.com/office/drawing/2014/main" id="{0B96AD11-BCDB-4DF8-B472-2B29AE444ACC}"/>
              </a:ext>
            </a:extLst>
          </p:cNvPr>
          <p:cNvGraphicFramePr/>
          <p:nvPr/>
        </p:nvGraphicFramePr>
        <p:xfrm>
          <a:off x="1809749" y="4381712"/>
          <a:ext cx="9353549" cy="104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4" name="Диаграмма 213">
            <a:extLst>
              <a:ext uri="{FF2B5EF4-FFF2-40B4-BE49-F238E27FC236}">
                <a16:creationId xmlns:a16="http://schemas.microsoft.com/office/drawing/2014/main" id="{291D11EE-64D1-41BD-AF6C-8E3DFEC6880C}"/>
              </a:ext>
            </a:extLst>
          </p:cNvPr>
          <p:cNvGraphicFramePr/>
          <p:nvPr/>
        </p:nvGraphicFramePr>
        <p:xfrm>
          <a:off x="1809750" y="3692184"/>
          <a:ext cx="9353550" cy="104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13228C56-2786-4598-A994-02DB0B1C4FC5}"/>
              </a:ext>
            </a:extLst>
          </p:cNvPr>
          <p:cNvCxnSpPr>
            <a:cxnSpLocks/>
          </p:cNvCxnSpPr>
          <p:nvPr/>
        </p:nvCxnSpPr>
        <p:spPr>
          <a:xfrm flipH="1">
            <a:off x="4610601" y="4655123"/>
            <a:ext cx="6836543" cy="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8DE71C6D-B655-4D52-A939-4FEF7529F343}"/>
              </a:ext>
            </a:extLst>
          </p:cNvPr>
          <p:cNvSpPr/>
          <p:nvPr/>
        </p:nvSpPr>
        <p:spPr>
          <a:xfrm>
            <a:off x="1208946" y="5780301"/>
            <a:ext cx="266456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1925">
              <a:lnSpc>
                <a:spcPct val="90000"/>
              </a:lnSpc>
            </a:pPr>
            <a:r>
              <a:rPr lang="ru-RU" dirty="0">
                <a:solidFill>
                  <a:srgbClr val="3C3837"/>
                </a:solidFill>
              </a:rPr>
              <a:t>Проектов поддержано</a:t>
            </a:r>
          </a:p>
        </p:txBody>
      </p:sp>
      <p:sp>
        <p:nvSpPr>
          <p:cNvPr id="207" name="Прямоугольник 206">
            <a:extLst>
              <a:ext uri="{FF2B5EF4-FFF2-40B4-BE49-F238E27FC236}">
                <a16:creationId xmlns:a16="http://schemas.microsoft.com/office/drawing/2014/main" id="{D78F7100-4406-49B3-B6DD-BD5504B0A57C}"/>
              </a:ext>
            </a:extLst>
          </p:cNvPr>
          <p:cNvSpPr/>
          <p:nvPr/>
        </p:nvSpPr>
        <p:spPr>
          <a:xfrm>
            <a:off x="8666013" y="5750251"/>
            <a:ext cx="286812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1925">
              <a:lnSpc>
                <a:spcPct val="90000"/>
              </a:lnSpc>
            </a:pPr>
            <a:r>
              <a:rPr lang="ru-RU" dirty="0">
                <a:solidFill>
                  <a:srgbClr val="3C3837"/>
                </a:solidFill>
              </a:rPr>
              <a:t>Доля от общего числа поддержанных проектов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BC7092-2B15-4289-BCC5-E40AEFB48A76}"/>
              </a:ext>
            </a:extLst>
          </p:cNvPr>
          <p:cNvSpPr/>
          <p:nvPr/>
        </p:nvSpPr>
        <p:spPr>
          <a:xfrm>
            <a:off x="876624" y="5805474"/>
            <a:ext cx="266382" cy="2663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B7961B-C66F-4287-AD87-FD594BCFACA3}"/>
              </a:ext>
            </a:extLst>
          </p:cNvPr>
          <p:cNvGrpSpPr/>
          <p:nvPr/>
        </p:nvGrpSpPr>
        <p:grpSpPr>
          <a:xfrm>
            <a:off x="4695256" y="5775288"/>
            <a:ext cx="2658526" cy="590931"/>
            <a:chOff x="3848929" y="5889588"/>
            <a:chExt cx="2658526" cy="590931"/>
          </a:xfrm>
        </p:grpSpPr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A8769901-424A-4DD1-850D-EEE27F90EFF2}"/>
                </a:ext>
              </a:extLst>
            </p:cNvPr>
            <p:cNvSpPr/>
            <p:nvPr/>
          </p:nvSpPr>
          <p:spPr>
            <a:xfrm>
              <a:off x="4181025" y="5889588"/>
              <a:ext cx="2326430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dirty="0">
                  <a:solidFill>
                    <a:srgbClr val="3C3837"/>
                  </a:solidFill>
                </a:rPr>
                <a:t>Сумма выделенных грантов (млн ₽)</a:t>
              </a: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66242CA4-F73E-43D5-89FF-24006FD0A478}"/>
                </a:ext>
              </a:extLst>
            </p:cNvPr>
            <p:cNvSpPr/>
            <p:nvPr/>
          </p:nvSpPr>
          <p:spPr>
            <a:xfrm>
              <a:off x="3848929" y="5928060"/>
              <a:ext cx="266382" cy="26638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E87F157C-7D3F-4627-A916-711F73C848B3}"/>
              </a:ext>
            </a:extLst>
          </p:cNvPr>
          <p:cNvSpPr/>
          <p:nvPr/>
        </p:nvSpPr>
        <p:spPr>
          <a:xfrm>
            <a:off x="1647127" y="4567570"/>
            <a:ext cx="2664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rgbClr val="3C3837"/>
                </a:solidFill>
              </a:rPr>
              <a:t>Проекты из малых городов и сельской местности</a:t>
            </a:r>
            <a:endParaRPr lang="ru-RU" sz="1050" dirty="0">
              <a:solidFill>
                <a:srgbClr val="3C3837"/>
              </a:solidFill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CF4C9F4-1582-46B8-AFE5-09856B4AB77D}"/>
              </a:ext>
            </a:extLst>
          </p:cNvPr>
          <p:cNvGrpSpPr/>
          <p:nvPr/>
        </p:nvGrpSpPr>
        <p:grpSpPr>
          <a:xfrm>
            <a:off x="3358495" y="1799887"/>
            <a:ext cx="1336761" cy="974304"/>
            <a:chOff x="5322921" y="1532185"/>
            <a:chExt cx="1436668" cy="974304"/>
          </a:xfrm>
        </p:grpSpPr>
        <p:graphicFrame>
          <p:nvGraphicFramePr>
            <p:cNvPr id="55" name="Диаграмма 54">
              <a:extLst>
                <a:ext uri="{FF2B5EF4-FFF2-40B4-BE49-F238E27FC236}">
                  <a16:creationId xmlns:a16="http://schemas.microsoft.com/office/drawing/2014/main" id="{189C2E79-06EC-4A08-9DCD-2D5CA8E6AD6A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C2057760-0DB0-43F4-8529-BFAF9158EBEA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61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9ABA04C-D9C4-458E-BD47-EA6F28BE8051}"/>
              </a:ext>
            </a:extLst>
          </p:cNvPr>
          <p:cNvGrpSpPr/>
          <p:nvPr/>
        </p:nvGrpSpPr>
        <p:grpSpPr>
          <a:xfrm>
            <a:off x="5634396" y="1799887"/>
            <a:ext cx="1336761" cy="974304"/>
            <a:chOff x="5322921" y="1532185"/>
            <a:chExt cx="1436668" cy="974304"/>
          </a:xfrm>
        </p:grpSpPr>
        <p:graphicFrame>
          <p:nvGraphicFramePr>
            <p:cNvPr id="58" name="Диаграмма 57">
              <a:extLst>
                <a:ext uri="{FF2B5EF4-FFF2-40B4-BE49-F238E27FC236}">
                  <a16:creationId xmlns:a16="http://schemas.microsoft.com/office/drawing/2014/main" id="{B4377EBF-921A-493F-B502-CFCEE7A98A6A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8ADCC8BE-5577-42A9-A117-7F8D824FB101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83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3865A2C-8225-4805-A0D7-DD98D7E49A07}"/>
              </a:ext>
            </a:extLst>
          </p:cNvPr>
          <p:cNvGrpSpPr/>
          <p:nvPr/>
        </p:nvGrpSpPr>
        <p:grpSpPr>
          <a:xfrm>
            <a:off x="7887739" y="1799887"/>
            <a:ext cx="1336761" cy="974304"/>
            <a:chOff x="5322921" y="1532185"/>
            <a:chExt cx="1436668" cy="974304"/>
          </a:xfrm>
        </p:grpSpPr>
        <p:graphicFrame>
          <p:nvGraphicFramePr>
            <p:cNvPr id="61" name="Диаграмма 60">
              <a:extLst>
                <a:ext uri="{FF2B5EF4-FFF2-40B4-BE49-F238E27FC236}">
                  <a16:creationId xmlns:a16="http://schemas.microsoft.com/office/drawing/2014/main" id="{15A800D2-3FA0-40FD-A11E-B4760F23418A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E21C7E63-F1E2-4677-AE62-E054E060A336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87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39D914B-6560-4222-B059-F13DD40D426F}"/>
              </a:ext>
            </a:extLst>
          </p:cNvPr>
          <p:cNvGrpSpPr/>
          <p:nvPr/>
        </p:nvGrpSpPr>
        <p:grpSpPr>
          <a:xfrm>
            <a:off x="5634396" y="3705755"/>
            <a:ext cx="1336761" cy="974304"/>
            <a:chOff x="5322921" y="1532185"/>
            <a:chExt cx="1436668" cy="974304"/>
          </a:xfrm>
        </p:grpSpPr>
        <p:graphicFrame>
          <p:nvGraphicFramePr>
            <p:cNvPr id="67" name="Диаграмма 66">
              <a:extLst>
                <a:ext uri="{FF2B5EF4-FFF2-40B4-BE49-F238E27FC236}">
                  <a16:creationId xmlns:a16="http://schemas.microsoft.com/office/drawing/2014/main" id="{B4DFBEBE-71CE-4553-A1FE-D975B29BE7A2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2B1DB94E-34F2-4E6F-95AC-BFAE0B018493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25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EB8342A-2E10-48AA-BF7D-78D8D6CE0617}"/>
              </a:ext>
            </a:extLst>
          </p:cNvPr>
          <p:cNvGrpSpPr/>
          <p:nvPr/>
        </p:nvGrpSpPr>
        <p:grpSpPr>
          <a:xfrm>
            <a:off x="7887739" y="3705755"/>
            <a:ext cx="1336761" cy="974304"/>
            <a:chOff x="5322921" y="1532185"/>
            <a:chExt cx="1436668" cy="974304"/>
          </a:xfrm>
        </p:grpSpPr>
        <p:graphicFrame>
          <p:nvGraphicFramePr>
            <p:cNvPr id="70" name="Диаграмма 69">
              <a:extLst>
                <a:ext uri="{FF2B5EF4-FFF2-40B4-BE49-F238E27FC236}">
                  <a16:creationId xmlns:a16="http://schemas.microsoft.com/office/drawing/2014/main" id="{23DA3995-4C05-462F-9AB2-8AEFA8A6591F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AC5637BA-BDE3-41AB-A18B-19D437283FEF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30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F0E1EA8-5A12-4B59-8561-34AE7AB4BBE3}"/>
              </a:ext>
            </a:extLst>
          </p:cNvPr>
          <p:cNvGrpSpPr/>
          <p:nvPr/>
        </p:nvGrpSpPr>
        <p:grpSpPr>
          <a:xfrm>
            <a:off x="7820945" y="5517057"/>
            <a:ext cx="1116926" cy="814076"/>
            <a:chOff x="5322921" y="1532185"/>
            <a:chExt cx="1436668" cy="974304"/>
          </a:xfrm>
        </p:grpSpPr>
        <p:graphicFrame>
          <p:nvGraphicFramePr>
            <p:cNvPr id="101" name="Диаграмма 100">
              <a:extLst>
                <a:ext uri="{FF2B5EF4-FFF2-40B4-BE49-F238E27FC236}">
                  <a16:creationId xmlns:a16="http://schemas.microsoft.com/office/drawing/2014/main" id="{42489CF2-9042-4642-B811-F52EE9356B24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283F866E-45C0-45BE-9DC0-766CCF04C426}"/>
                </a:ext>
              </a:extLst>
            </p:cNvPr>
            <p:cNvSpPr/>
            <p:nvPr/>
          </p:nvSpPr>
          <p:spPr>
            <a:xfrm>
              <a:off x="5322921" y="1788909"/>
              <a:ext cx="1436668" cy="442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15</a:t>
              </a:r>
              <a:r>
                <a:rPr lang="ru-RU" sz="6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2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sp>
        <p:nvSpPr>
          <p:cNvPr id="103" name="Номер слайда 2">
            <a:extLst>
              <a:ext uri="{FF2B5EF4-FFF2-40B4-BE49-F238E27FC236}">
                <a16:creationId xmlns:a16="http://schemas.microsoft.com/office/drawing/2014/main" id="{D3E24029-1B61-43B5-BA92-B9E92261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3240" y="6356350"/>
            <a:ext cx="769620" cy="365125"/>
          </a:xfrm>
        </p:spPr>
        <p:txBody>
          <a:bodyPr/>
          <a:lstStyle/>
          <a:p>
            <a:fld id="{E2088F5A-F340-42BF-9607-A6E5756FC3A3}" type="slidenum">
              <a:rPr lang="ru-RU" smtClean="0"/>
              <a:t>6</a:t>
            </a:fld>
            <a:endParaRPr lang="ru-RU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180C202-0DBA-4308-BB40-DAF8CB341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3649" y="1085160"/>
            <a:ext cx="350910" cy="491931"/>
          </a:xfrm>
          <a:prstGeom prst="rect">
            <a:avLst/>
          </a:prstGeom>
        </p:spPr>
      </p:pic>
      <p:sp>
        <p:nvSpPr>
          <p:cNvPr id="65" name="Объект 2">
            <a:extLst>
              <a:ext uri="{FF2B5EF4-FFF2-40B4-BE49-F238E27FC236}">
                <a16:creationId xmlns:a16="http://schemas.microsoft.com/office/drawing/2014/main" id="{14EF9301-0199-4B24-A72F-2A0D7CEC0712}"/>
              </a:ext>
            </a:extLst>
          </p:cNvPr>
          <p:cNvSpPr txBox="1">
            <a:spLocks/>
          </p:cNvSpPr>
          <p:nvPr/>
        </p:nvSpPr>
        <p:spPr>
          <a:xfrm>
            <a:off x="9894485" y="1055193"/>
            <a:ext cx="1459315" cy="4009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000" b="0" dirty="0"/>
              <a:t>2019</a:t>
            </a:r>
            <a:br>
              <a:rPr lang="ru-RU" sz="2000" b="0" dirty="0"/>
            </a:br>
            <a:r>
              <a:rPr lang="ru-RU" sz="1400" b="0" dirty="0"/>
              <a:t>первый конкурс</a:t>
            </a:r>
            <a:endParaRPr lang="ru-RU" sz="2000" b="0" dirty="0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A92A026-D8D1-47D8-A8E6-57553D4C40EE}"/>
              </a:ext>
            </a:extLst>
          </p:cNvPr>
          <p:cNvCxnSpPr>
            <a:cxnSpLocks/>
          </p:cNvCxnSpPr>
          <p:nvPr/>
        </p:nvCxnSpPr>
        <p:spPr>
          <a:xfrm flipV="1">
            <a:off x="9150662" y="1108724"/>
            <a:ext cx="3344" cy="539690"/>
          </a:xfrm>
          <a:prstGeom prst="line">
            <a:avLst/>
          </a:prstGeom>
          <a:noFill/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</p:cxn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E87D05F1-BF89-413F-8DF2-4164DF25A233}"/>
              </a:ext>
            </a:extLst>
          </p:cNvPr>
          <p:cNvGrpSpPr/>
          <p:nvPr/>
        </p:nvGrpSpPr>
        <p:grpSpPr>
          <a:xfrm>
            <a:off x="10144693" y="1799887"/>
            <a:ext cx="1336761" cy="974304"/>
            <a:chOff x="5322921" y="1532185"/>
            <a:chExt cx="1436668" cy="974304"/>
          </a:xfrm>
        </p:grpSpPr>
        <p:graphicFrame>
          <p:nvGraphicFramePr>
            <p:cNvPr id="79" name="Диаграмма 78">
              <a:extLst>
                <a:ext uri="{FF2B5EF4-FFF2-40B4-BE49-F238E27FC236}">
                  <a16:creationId xmlns:a16="http://schemas.microsoft.com/office/drawing/2014/main" id="{FB636885-E3E7-4BD9-AD8A-7D524BF55BB7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6CB8FA-24EF-408F-A074-1F8981C66A5D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87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200983DE-009C-452A-B9D9-416096D5BEDA}"/>
              </a:ext>
            </a:extLst>
          </p:cNvPr>
          <p:cNvGrpSpPr/>
          <p:nvPr/>
        </p:nvGrpSpPr>
        <p:grpSpPr>
          <a:xfrm>
            <a:off x="10145164" y="3705755"/>
            <a:ext cx="1336761" cy="974304"/>
            <a:chOff x="5322921" y="1532185"/>
            <a:chExt cx="1436668" cy="974304"/>
          </a:xfrm>
        </p:grpSpPr>
        <p:graphicFrame>
          <p:nvGraphicFramePr>
            <p:cNvPr id="83" name="Диаграмма 82">
              <a:extLst>
                <a:ext uri="{FF2B5EF4-FFF2-40B4-BE49-F238E27FC236}">
                  <a16:creationId xmlns:a16="http://schemas.microsoft.com/office/drawing/2014/main" id="{E24E6754-5890-4828-827A-62B1B361B9EA}"/>
                </a:ext>
              </a:extLst>
            </p:cNvPr>
            <p:cNvGraphicFramePr/>
            <p:nvPr/>
          </p:nvGraphicFramePr>
          <p:xfrm>
            <a:off x="5488377" y="1532185"/>
            <a:ext cx="1093398" cy="974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FA76E17-FD53-4885-ABE8-7F656E380D79}"/>
                </a:ext>
              </a:extLst>
            </p:cNvPr>
            <p:cNvSpPr/>
            <p:nvPr/>
          </p:nvSpPr>
          <p:spPr>
            <a:xfrm>
              <a:off x="5322921" y="1769454"/>
              <a:ext cx="14366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23</a:t>
              </a:r>
              <a:r>
                <a:rPr lang="ru-RU" sz="800" b="1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 </a:t>
              </a:r>
              <a:r>
                <a:rPr lang="ru-RU" dirty="0">
                  <a:solidFill>
                    <a:srgbClr val="3C3837"/>
                  </a:solidFill>
                  <a:latin typeface="Calibri"/>
                  <a:cs typeface="Calibri" panose="020F0502020204030204" pitchFamily="34" charset="0"/>
                </a:rPr>
                <a:t>%</a:t>
              </a:r>
              <a:endParaRPr lang="ru-RU" sz="1600" dirty="0">
                <a:solidFill>
                  <a:srgbClr val="3C3837"/>
                </a:solidFill>
                <a:latin typeface="Calibri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68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FB4600D-2120-4CBF-B2F9-AFF871374EBF}"/>
              </a:ext>
            </a:extLst>
          </p:cNvPr>
          <p:cNvSpPr/>
          <p:nvPr/>
        </p:nvSpPr>
        <p:spPr>
          <a:xfrm>
            <a:off x="6937521" y="1120493"/>
            <a:ext cx="4515339" cy="51854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61B8D2-358F-4D08-9E32-54D3E81149D1}"/>
              </a:ext>
            </a:extLst>
          </p:cNvPr>
          <p:cNvSpPr/>
          <p:nvPr/>
        </p:nvSpPr>
        <p:spPr>
          <a:xfrm rot="5400000">
            <a:off x="1197201" y="745004"/>
            <a:ext cx="5185457" cy="593644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524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E64E1A8-33AA-4E3C-A4AF-EE0319E5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dirty="0"/>
              <a:t>Обучающие мероприятия</a:t>
            </a:r>
            <a:endParaRPr lang="ru-RU" sz="24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719D97-798C-4180-9E1F-70A372FD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9491F28-F1D0-4374-AD77-89496371A584}"/>
              </a:ext>
            </a:extLst>
          </p:cNvPr>
          <p:cNvSpPr txBox="1">
            <a:spLocks/>
          </p:cNvSpPr>
          <p:nvPr/>
        </p:nvSpPr>
        <p:spPr>
          <a:xfrm>
            <a:off x="608160" y="1354114"/>
            <a:ext cx="3205862" cy="25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E9DECD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537D30AB-A5DD-4C18-BE00-37FE153B340F}"/>
              </a:ext>
            </a:extLst>
          </p:cNvPr>
          <p:cNvSpPr txBox="1">
            <a:spLocks/>
          </p:cNvSpPr>
          <p:nvPr/>
        </p:nvSpPr>
        <p:spPr>
          <a:xfrm>
            <a:off x="4722050" y="1396634"/>
            <a:ext cx="5086961" cy="4212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4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FA9C5523-CA1A-0642-88DD-4D9EC29BBFB4}"/>
              </a:ext>
            </a:extLst>
          </p:cNvPr>
          <p:cNvSpPr txBox="1">
            <a:spLocks/>
          </p:cNvSpPr>
          <p:nvPr/>
        </p:nvSpPr>
        <p:spPr>
          <a:xfrm>
            <a:off x="1055136" y="2957384"/>
            <a:ext cx="2731626" cy="860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252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обучающих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мероприятий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624E33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4" name="Пятиугольник 5">
            <a:extLst>
              <a:ext uri="{FF2B5EF4-FFF2-40B4-BE49-F238E27FC236}">
                <a16:creationId xmlns:a16="http://schemas.microsoft.com/office/drawing/2014/main" id="{20352505-31B2-45E4-8B2D-5D4532855DBE}"/>
              </a:ext>
            </a:extLst>
          </p:cNvPr>
          <p:cNvSpPr/>
          <p:nvPr/>
        </p:nvSpPr>
        <p:spPr>
          <a:xfrm>
            <a:off x="7254205" y="4912113"/>
            <a:ext cx="183850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D415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320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выполнили итоговое задание</a:t>
            </a:r>
          </a:p>
        </p:txBody>
      </p:sp>
      <p:sp>
        <p:nvSpPr>
          <p:cNvPr id="48" name="Пятиугольник 5">
            <a:extLst>
              <a:ext uri="{FF2B5EF4-FFF2-40B4-BE49-F238E27FC236}">
                <a16:creationId xmlns:a16="http://schemas.microsoft.com/office/drawing/2014/main" id="{50B74BCC-2C9F-46B1-BEDF-E02E76207631}"/>
              </a:ext>
            </a:extLst>
          </p:cNvPr>
          <p:cNvSpPr/>
          <p:nvPr/>
        </p:nvSpPr>
        <p:spPr>
          <a:xfrm>
            <a:off x="7231568" y="3508188"/>
            <a:ext cx="18611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D415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1 911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человек прошли все 10 уроков онлайн-курса</a:t>
            </a:r>
          </a:p>
        </p:txBody>
      </p:sp>
      <p:sp>
        <p:nvSpPr>
          <p:cNvPr id="49" name="Пятиугольник 5">
            <a:extLst>
              <a:ext uri="{FF2B5EF4-FFF2-40B4-BE49-F238E27FC236}">
                <a16:creationId xmlns:a16="http://schemas.microsoft.com/office/drawing/2014/main" id="{336E6098-12A3-4602-81BE-39B2086F98C2}"/>
              </a:ext>
            </a:extLst>
          </p:cNvPr>
          <p:cNvSpPr/>
          <p:nvPr/>
        </p:nvSpPr>
        <p:spPr>
          <a:xfrm>
            <a:off x="7355824" y="2345417"/>
            <a:ext cx="173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D415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13D3E"/>
                </a:solidFill>
                <a:latin typeface="Calibri"/>
              </a:rPr>
              <a:t>10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280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регистраций</a:t>
            </a: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E2668D7A-C45C-4456-A2CA-A8011577BFDD}"/>
              </a:ext>
            </a:extLst>
          </p:cNvPr>
          <p:cNvSpPr/>
          <p:nvPr/>
        </p:nvSpPr>
        <p:spPr>
          <a:xfrm>
            <a:off x="8168636" y="1249825"/>
            <a:ext cx="382727" cy="45709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BCB3AB6-7EB6-4A32-8E57-73D0EAFF631D}"/>
              </a:ext>
            </a:extLst>
          </p:cNvPr>
          <p:cNvSpPr/>
          <p:nvPr/>
        </p:nvSpPr>
        <p:spPr>
          <a:xfrm>
            <a:off x="6816231" y="1310330"/>
            <a:ext cx="469107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Онлайн-курс</a:t>
            </a:r>
            <a:b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социальному проектированию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34263A2B-FF94-482C-BF0B-B681923564FA}"/>
              </a:ext>
            </a:extLst>
          </p:cNvPr>
          <p:cNvSpPr/>
          <p:nvPr/>
        </p:nvSpPr>
        <p:spPr>
          <a:xfrm>
            <a:off x="2816408" y="1249825"/>
            <a:ext cx="382727" cy="45709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Заголовок 6">
            <a:extLst>
              <a:ext uri="{FF2B5EF4-FFF2-40B4-BE49-F238E27FC236}">
                <a16:creationId xmlns:a16="http://schemas.microsoft.com/office/drawing/2014/main" id="{CA87E8D9-8EA1-584E-80DB-A9BB8FBC3670}"/>
              </a:ext>
            </a:extLst>
          </p:cNvPr>
          <p:cNvSpPr txBox="1">
            <a:spLocks/>
          </p:cNvSpPr>
          <p:nvPr/>
        </p:nvSpPr>
        <p:spPr>
          <a:xfrm>
            <a:off x="1934289" y="1248373"/>
            <a:ext cx="3528338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Проведено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2017-2019 годах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Заголовок 6">
            <a:extLst>
              <a:ext uri="{FF2B5EF4-FFF2-40B4-BE49-F238E27FC236}">
                <a16:creationId xmlns:a16="http://schemas.microsoft.com/office/drawing/2014/main" id="{27576E9F-10ED-4EBD-A89C-28AA5EA1F241}"/>
              </a:ext>
            </a:extLst>
          </p:cNvPr>
          <p:cNvSpPr txBox="1">
            <a:spLocks/>
          </p:cNvSpPr>
          <p:nvPr/>
        </p:nvSpPr>
        <p:spPr>
          <a:xfrm>
            <a:off x="1815310" y="4976877"/>
            <a:ext cx="1213099" cy="966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84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региона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охвачено</a:t>
            </a:r>
          </a:p>
        </p:txBody>
      </p:sp>
      <p:sp>
        <p:nvSpPr>
          <p:cNvPr id="62" name="Заголовок 6">
            <a:extLst>
              <a:ext uri="{FF2B5EF4-FFF2-40B4-BE49-F238E27FC236}">
                <a16:creationId xmlns:a16="http://schemas.microsoft.com/office/drawing/2014/main" id="{1D8D5C1B-26C2-4B77-8EB5-479298B57D2A}"/>
              </a:ext>
            </a:extLst>
          </p:cNvPr>
          <p:cNvSpPr txBox="1">
            <a:spLocks/>
          </p:cNvSpPr>
          <p:nvPr/>
        </p:nvSpPr>
        <p:spPr>
          <a:xfrm>
            <a:off x="4356341" y="2958456"/>
            <a:ext cx="1663381" cy="802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400" dirty="0">
                <a:solidFill>
                  <a:srgbClr val="3C3837"/>
                </a:solidFill>
              </a:rPr>
              <a:t>35 629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участников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3AAF91-BE85-4248-9647-52C017A146B5}"/>
              </a:ext>
            </a:extLst>
          </p:cNvPr>
          <p:cNvSpPr/>
          <p:nvPr/>
        </p:nvSpPr>
        <p:spPr>
          <a:xfrm>
            <a:off x="3744259" y="4973643"/>
            <a:ext cx="296365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3C3837"/>
                </a:solidFill>
                <a:latin typeface="Calibri" panose="020F0502020204030204"/>
                <a:ea typeface="+mj-ea"/>
                <a:cs typeface="+mj-cs"/>
              </a:rPr>
              <a:t>тренинги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22 регионах для </a:t>
            </a:r>
            <a:r>
              <a:rPr lang="ru-RU" dirty="0">
                <a:solidFill>
                  <a:srgbClr val="3C3837"/>
                </a:solidFill>
              </a:rPr>
              <a:t>1973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НКО, не набравших проходные баллы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BA4E1404-4C23-4D32-812E-63780CFABF85}"/>
              </a:ext>
            </a:extLst>
          </p:cNvPr>
          <p:cNvCxnSpPr>
            <a:cxnSpLocks/>
          </p:cNvCxnSpPr>
          <p:nvPr/>
        </p:nvCxnSpPr>
        <p:spPr>
          <a:xfrm flipH="1">
            <a:off x="1135117" y="3965287"/>
            <a:ext cx="5244859" cy="0"/>
          </a:xfrm>
          <a:prstGeom prst="line">
            <a:avLst/>
          </a:prstGeom>
          <a:noFill/>
          <a:ln w="25400" cap="rnd">
            <a:solidFill>
              <a:srgbClr val="FFD41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8AEFF3-1929-4D24-BCC1-97CC9671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8322" y="2168664"/>
            <a:ext cx="813180" cy="7625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4EBD2D-F2DD-454E-B949-8E9A521D8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282" y="4154146"/>
            <a:ext cx="827339" cy="764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9ECD1A-01C7-4D52-887E-984158E24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4310" y="2166208"/>
            <a:ext cx="984026" cy="6836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1E3203-46DC-4035-8B80-585C23FAF5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1467" y="4174588"/>
            <a:ext cx="897892" cy="7729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A3A7D3-605E-4814-8501-FD9A663E45A4}"/>
              </a:ext>
            </a:extLst>
          </p:cNvPr>
          <p:cNvSpPr/>
          <p:nvPr/>
        </p:nvSpPr>
        <p:spPr>
          <a:xfrm>
            <a:off x="9201356" y="2368865"/>
            <a:ext cx="1481884" cy="6232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FA95A91-FF82-45A8-A47F-025E383653A2}"/>
              </a:ext>
            </a:extLst>
          </p:cNvPr>
          <p:cNvSpPr/>
          <p:nvPr/>
        </p:nvSpPr>
        <p:spPr>
          <a:xfrm>
            <a:off x="9201356" y="3705743"/>
            <a:ext cx="229605" cy="6232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63E0722-7ED8-4284-B43B-AD1572A26CC3}"/>
              </a:ext>
            </a:extLst>
          </p:cNvPr>
          <p:cNvSpPr/>
          <p:nvPr/>
        </p:nvSpPr>
        <p:spPr>
          <a:xfrm>
            <a:off x="9201357" y="5042621"/>
            <a:ext cx="34046" cy="62321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676F3DA-0ED9-4E29-9F54-C694A5F4D0F9}"/>
              </a:ext>
            </a:extLst>
          </p:cNvPr>
          <p:cNvCxnSpPr>
            <a:cxnSpLocks/>
          </p:cNvCxnSpPr>
          <p:nvPr/>
        </p:nvCxnSpPr>
        <p:spPr>
          <a:xfrm>
            <a:off x="9201355" y="2232405"/>
            <a:ext cx="0" cy="3655315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790453E-F209-44D4-9BE7-31C627C50571}"/>
              </a:ext>
            </a:extLst>
          </p:cNvPr>
          <p:cNvCxnSpPr>
            <a:cxnSpLocks/>
          </p:cNvCxnSpPr>
          <p:nvPr/>
        </p:nvCxnSpPr>
        <p:spPr>
          <a:xfrm>
            <a:off x="3686518" y="2106890"/>
            <a:ext cx="0" cy="1750735"/>
          </a:xfrm>
          <a:prstGeom prst="line">
            <a:avLst/>
          </a:prstGeom>
          <a:noFill/>
          <a:ln w="25400" cap="rnd">
            <a:solidFill>
              <a:srgbClr val="FFD41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EED1E945-6684-4019-B537-B02C4E561ECF}"/>
              </a:ext>
            </a:extLst>
          </p:cNvPr>
          <p:cNvCxnSpPr>
            <a:cxnSpLocks/>
          </p:cNvCxnSpPr>
          <p:nvPr/>
        </p:nvCxnSpPr>
        <p:spPr>
          <a:xfrm>
            <a:off x="3686518" y="4173712"/>
            <a:ext cx="0" cy="1807988"/>
          </a:xfrm>
          <a:prstGeom prst="line">
            <a:avLst/>
          </a:prstGeom>
          <a:noFill/>
          <a:ln w="25400" cap="rnd">
            <a:solidFill>
              <a:srgbClr val="FFD41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210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4D319-EF12-42D6-9771-AFC3D2EA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Победители</a:t>
            </a:r>
            <a:r>
              <a:rPr lang="en-US" dirty="0"/>
              <a:t> 1 </a:t>
            </a:r>
            <a:r>
              <a:rPr lang="ru-RU" dirty="0"/>
              <a:t>конкурса 2019 года</a:t>
            </a:r>
            <a:endParaRPr lang="ru-RU" b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40945-F6F5-40F1-9D9B-074C8025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80F8F7-E9EF-4AEC-AB3C-5F942DC220CF}"/>
              </a:ext>
            </a:extLst>
          </p:cNvPr>
          <p:cNvSpPr txBox="1"/>
          <p:nvPr/>
        </p:nvSpPr>
        <p:spPr>
          <a:xfrm>
            <a:off x="1924211" y="195058"/>
            <a:ext cx="2813252" cy="14513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AB2B0841-62DE-491D-9FEC-A1E22859BDED}"/>
              </a:ext>
            </a:extLst>
          </p:cNvPr>
          <p:cNvSpPr/>
          <p:nvPr/>
        </p:nvSpPr>
        <p:spPr>
          <a:xfrm>
            <a:off x="853996" y="2311388"/>
            <a:ext cx="2803604" cy="296790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74F1DB4-8ADA-4476-903E-C17EE850283D}"/>
              </a:ext>
            </a:extLst>
          </p:cNvPr>
          <p:cNvSpPr/>
          <p:nvPr/>
        </p:nvSpPr>
        <p:spPr>
          <a:xfrm>
            <a:off x="8247073" y="2311388"/>
            <a:ext cx="3033032" cy="296790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DBB6D623-DD3F-4406-ABEA-8D9658034F65}"/>
              </a:ext>
            </a:extLst>
          </p:cNvPr>
          <p:cNvSpPr/>
          <p:nvPr/>
        </p:nvSpPr>
        <p:spPr>
          <a:xfrm>
            <a:off x="8420950" y="3308507"/>
            <a:ext cx="26716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участвовали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конкурсах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2017-2018 годов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побеждали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D63EB8B-171B-4997-A34C-8EAE4BDBF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6350" y="2699047"/>
            <a:ext cx="627371" cy="627371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38FE01F1-835E-4B17-B224-7EB611C2C269}"/>
              </a:ext>
            </a:extLst>
          </p:cNvPr>
          <p:cNvGrpSpPr/>
          <p:nvPr/>
        </p:nvGrpSpPr>
        <p:grpSpPr>
          <a:xfrm>
            <a:off x="9064594" y="2701272"/>
            <a:ext cx="627371" cy="627371"/>
            <a:chOff x="9115394" y="3193511"/>
            <a:chExt cx="627371" cy="627371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13577998-1E15-4B26-8257-2AF27EDE7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15394" y="3193511"/>
              <a:ext cx="627371" cy="627371"/>
            </a:xfrm>
            <a:prstGeom prst="rect">
              <a:avLst/>
            </a:prstGeom>
          </p:spPr>
        </p:pic>
        <p:cxnSp>
          <p:nvCxnSpPr>
            <p:cNvPr id="80" name="Прямая соединительная линия 79">
              <a:extLst>
                <a:ext uri="{FF2B5EF4-FFF2-40B4-BE49-F238E27FC236}">
                  <a16:creationId xmlns:a16="http://schemas.microsoft.com/office/drawing/2014/main" id="{9A329DA9-01BF-4DC0-895E-49B7BCF70A17}"/>
                </a:ext>
              </a:extLst>
            </p:cNvPr>
            <p:cNvCxnSpPr>
              <a:cxnSpLocks/>
            </p:cNvCxnSpPr>
            <p:nvPr/>
          </p:nvCxnSpPr>
          <p:spPr>
            <a:xfrm>
              <a:off x="9285150" y="3508146"/>
              <a:ext cx="287857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E0F782E-1B91-46E9-B1A4-1D160618BDB5}"/>
              </a:ext>
            </a:extLst>
          </p:cNvPr>
          <p:cNvSpPr/>
          <p:nvPr/>
        </p:nvSpPr>
        <p:spPr>
          <a:xfrm>
            <a:off x="4339131" y="3986770"/>
            <a:ext cx="3302547" cy="226424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CD2A3E1D-95CD-4D67-9F54-49CAB1E8F09C}"/>
              </a:ext>
            </a:extLst>
          </p:cNvPr>
          <p:cNvSpPr/>
          <p:nvPr/>
        </p:nvSpPr>
        <p:spPr>
          <a:xfrm rot="16200000">
            <a:off x="5028768" y="2287360"/>
            <a:ext cx="1836009" cy="5133167"/>
          </a:xfrm>
          <a:prstGeom prst="rect">
            <a:avLst/>
          </a:prstGeom>
          <a:gradFill>
            <a:gsLst>
              <a:gs pos="17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F0F574-D912-4494-8657-9EA751A16422}"/>
              </a:ext>
            </a:extLst>
          </p:cNvPr>
          <p:cNvSpPr txBox="1"/>
          <p:nvPr/>
        </p:nvSpPr>
        <p:spPr>
          <a:xfrm>
            <a:off x="6496864" y="2222698"/>
            <a:ext cx="2016491" cy="162848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17638C13-9E1A-47DB-8A17-C38B9C4A11E5}"/>
              </a:ext>
            </a:extLst>
          </p:cNvPr>
          <p:cNvSpPr/>
          <p:nvPr/>
        </p:nvSpPr>
        <p:spPr>
          <a:xfrm>
            <a:off x="3380189" y="1305445"/>
            <a:ext cx="5133166" cy="267516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  <a:effectLst>
            <a:outerShdw blurRad="304800" algn="ctr" rotWithShape="0">
              <a:schemeClr val="accent5">
                <a:lumMod val="75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Объект 2">
            <a:extLst>
              <a:ext uri="{FF2B5EF4-FFF2-40B4-BE49-F238E27FC236}">
                <a16:creationId xmlns:a16="http://schemas.microsoft.com/office/drawing/2014/main" id="{FE3BBEBE-DFF4-4206-9C30-A18303956E6D}"/>
              </a:ext>
            </a:extLst>
          </p:cNvPr>
          <p:cNvSpPr txBox="1">
            <a:spLocks/>
          </p:cNvSpPr>
          <p:nvPr/>
        </p:nvSpPr>
        <p:spPr>
          <a:xfrm>
            <a:off x="3413410" y="2631831"/>
            <a:ext cx="5152073" cy="1348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1 644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некоммерческие организации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победили в первом конкурсе 2019 года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8EBE48B3-D88F-43F7-A24B-8AC3FBF84C9E}"/>
              </a:ext>
            </a:extLst>
          </p:cNvPr>
          <p:cNvSpPr/>
          <p:nvPr/>
        </p:nvSpPr>
        <p:spPr>
          <a:xfrm>
            <a:off x="985690" y="3474629"/>
            <a:ext cx="2427720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уже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побеждала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конкурсах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2017-2018 годов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1BD50BE-9110-4A75-8D1C-FE88D1C46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5379" y="2856804"/>
            <a:ext cx="627371" cy="62737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6ED4E5B-4036-41A8-9E18-27144AD5BA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0679" y="2856804"/>
            <a:ext cx="627371" cy="627371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69D611F3-EAE6-4EB9-A22A-6ED4C762D836}"/>
              </a:ext>
            </a:extLst>
          </p:cNvPr>
          <p:cNvGrpSpPr/>
          <p:nvPr/>
        </p:nvGrpSpPr>
        <p:grpSpPr>
          <a:xfrm>
            <a:off x="4339131" y="4301570"/>
            <a:ext cx="3244740" cy="1716905"/>
            <a:chOff x="769624" y="1574699"/>
            <a:chExt cx="3244740" cy="1716905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DB3436A-61EB-4BE8-8A68-5BC2CF8A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88675" y="1574699"/>
              <a:ext cx="627371" cy="627371"/>
            </a:xfrm>
            <a:prstGeom prst="rect">
              <a:avLst/>
            </a:prstGeom>
          </p:spPr>
        </p:pic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B3C4AE5F-56F5-4B3D-AF67-E5BA172CA79E}"/>
                </a:ext>
              </a:extLst>
            </p:cNvPr>
            <p:cNvSpPr/>
            <p:nvPr/>
          </p:nvSpPr>
          <p:spPr>
            <a:xfrm>
              <a:off x="769624" y="2208230"/>
              <a:ext cx="3244740" cy="10833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ранее не участвовали </a:t>
              </a:r>
              <a:b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конкурсах 2017-2018 годов</a:t>
              </a: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B6327D-D4F4-4ACA-BC93-92EBF5E60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19390" y="1581153"/>
            <a:ext cx="697488" cy="97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1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5294911-44A8-4866-A038-ACFE5E5001AB}"/>
              </a:ext>
            </a:extLst>
          </p:cNvPr>
          <p:cNvSpPr/>
          <p:nvPr/>
        </p:nvSpPr>
        <p:spPr>
          <a:xfrm rot="5400000">
            <a:off x="8498344" y="3572237"/>
            <a:ext cx="2549354" cy="29441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84998B0-CE9A-4B1D-A8F1-B8B334A656D7}"/>
              </a:ext>
            </a:extLst>
          </p:cNvPr>
          <p:cNvSpPr/>
          <p:nvPr/>
        </p:nvSpPr>
        <p:spPr>
          <a:xfrm rot="5400000">
            <a:off x="8494293" y="898485"/>
            <a:ext cx="2549354" cy="29441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5"/>
            </a:solidFill>
          </a:ln>
          <a:effectLst>
            <a:outerShdw blurRad="304800" algn="ctr" rotWithShape="0">
              <a:schemeClr val="accent5">
                <a:lumMod val="75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5" name="Стрелка: изогнутая 84">
            <a:extLst>
              <a:ext uri="{FF2B5EF4-FFF2-40B4-BE49-F238E27FC236}">
                <a16:creationId xmlns:a16="http://schemas.microsoft.com/office/drawing/2014/main" id="{CFC0CFB7-E750-4871-9799-DC3F0E6B7CC8}"/>
              </a:ext>
            </a:extLst>
          </p:cNvPr>
          <p:cNvSpPr/>
          <p:nvPr/>
        </p:nvSpPr>
        <p:spPr>
          <a:xfrm flipV="1">
            <a:off x="7078515" y="2004907"/>
            <a:ext cx="1083222" cy="680420"/>
          </a:xfrm>
          <a:prstGeom prst="bentArrow">
            <a:avLst>
              <a:gd name="adj1" fmla="val 59424"/>
              <a:gd name="adj2" fmla="val 47244"/>
              <a:gd name="adj3" fmla="val 40631"/>
              <a:gd name="adj4" fmla="val 8246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Стрелка: изогнутая 85">
            <a:extLst>
              <a:ext uri="{FF2B5EF4-FFF2-40B4-BE49-F238E27FC236}">
                <a16:creationId xmlns:a16="http://schemas.microsoft.com/office/drawing/2014/main" id="{C2293B17-E027-4B4D-9D46-B46CE73DD9B0}"/>
              </a:ext>
            </a:extLst>
          </p:cNvPr>
          <p:cNvSpPr/>
          <p:nvPr/>
        </p:nvSpPr>
        <p:spPr>
          <a:xfrm flipV="1">
            <a:off x="7078515" y="4754668"/>
            <a:ext cx="1083222" cy="680420"/>
          </a:xfrm>
          <a:prstGeom prst="bentArrow">
            <a:avLst>
              <a:gd name="adj1" fmla="val 59424"/>
              <a:gd name="adj2" fmla="val 47244"/>
              <a:gd name="adj3" fmla="val 40631"/>
              <a:gd name="adj4" fmla="val 8246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B72D9CF-C4D6-4E09-B9A4-2E469E293F4E}"/>
              </a:ext>
            </a:extLst>
          </p:cNvPr>
          <p:cNvSpPr/>
          <p:nvPr/>
        </p:nvSpPr>
        <p:spPr>
          <a:xfrm rot="5400000">
            <a:off x="1052598" y="3572237"/>
            <a:ext cx="2549354" cy="29441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B44AE97D-27AE-4249-8CBD-9E48F92D7412}"/>
              </a:ext>
            </a:extLst>
          </p:cNvPr>
          <p:cNvSpPr/>
          <p:nvPr/>
        </p:nvSpPr>
        <p:spPr>
          <a:xfrm rot="5400000">
            <a:off x="1052598" y="898485"/>
            <a:ext cx="2549354" cy="294417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5" name="Стрелка: изогнутая 64">
            <a:extLst>
              <a:ext uri="{FF2B5EF4-FFF2-40B4-BE49-F238E27FC236}">
                <a16:creationId xmlns:a16="http://schemas.microsoft.com/office/drawing/2014/main" id="{ADFCDC82-D2BC-46C9-A541-4C8A39EF6566}"/>
              </a:ext>
            </a:extLst>
          </p:cNvPr>
          <p:cNvSpPr/>
          <p:nvPr/>
        </p:nvSpPr>
        <p:spPr>
          <a:xfrm rot="10800000" flipV="1">
            <a:off x="3916962" y="2039634"/>
            <a:ext cx="1083220" cy="680418"/>
          </a:xfrm>
          <a:prstGeom prst="bentArrow">
            <a:avLst>
              <a:gd name="adj1" fmla="val 59424"/>
              <a:gd name="adj2" fmla="val 47244"/>
              <a:gd name="adj3" fmla="val 40631"/>
              <a:gd name="adj4" fmla="val 8246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Стрелка: изогнутая 83">
            <a:extLst>
              <a:ext uri="{FF2B5EF4-FFF2-40B4-BE49-F238E27FC236}">
                <a16:creationId xmlns:a16="http://schemas.microsoft.com/office/drawing/2014/main" id="{245E42EF-C98C-4BE9-A33A-4323FB10AAFF}"/>
              </a:ext>
            </a:extLst>
          </p:cNvPr>
          <p:cNvSpPr/>
          <p:nvPr/>
        </p:nvSpPr>
        <p:spPr>
          <a:xfrm rot="10800000" flipV="1">
            <a:off x="3916962" y="4789395"/>
            <a:ext cx="1083220" cy="680418"/>
          </a:xfrm>
          <a:prstGeom prst="bentArrow">
            <a:avLst>
              <a:gd name="adj1" fmla="val 59424"/>
              <a:gd name="adj2" fmla="val 47244"/>
              <a:gd name="adj3" fmla="val 40631"/>
              <a:gd name="adj4" fmla="val 82468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944E205-F039-4802-A9C7-FADC4CACCB3F}"/>
              </a:ext>
            </a:extLst>
          </p:cNvPr>
          <p:cNvSpPr/>
          <p:nvPr/>
        </p:nvSpPr>
        <p:spPr>
          <a:xfrm rot="5400000">
            <a:off x="3436571" y="2185937"/>
            <a:ext cx="5223103" cy="3043022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3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4D319-EF12-42D6-9771-AFC3D2EA2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dirty="0"/>
              <a:t>Победители из числа ранее не побеждавших</a:t>
            </a:r>
            <a:endParaRPr lang="ru-RU" b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40945-F6F5-40F1-9D9B-074C8025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D7C2325-8A10-4909-B54E-57BF745F3215}"/>
              </a:ext>
            </a:extLst>
          </p:cNvPr>
          <p:cNvSpPr/>
          <p:nvPr/>
        </p:nvSpPr>
        <p:spPr>
          <a:xfrm>
            <a:off x="8478612" y="2073264"/>
            <a:ext cx="2632632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участвовали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четырех конкурсах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победили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ACF5398-3B98-4D03-BC64-26FAF7E0B672}"/>
              </a:ext>
            </a:extLst>
          </p:cNvPr>
          <p:cNvSpPr/>
          <p:nvPr/>
        </p:nvSpPr>
        <p:spPr>
          <a:xfrm>
            <a:off x="1030654" y="2027543"/>
            <a:ext cx="263263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участвовали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одном конкурсе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победили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D5A5D575-B86C-49B0-99C7-4C4CBF34A757}"/>
              </a:ext>
            </a:extLst>
          </p:cNvPr>
          <p:cNvSpPr/>
          <p:nvPr/>
        </p:nvSpPr>
        <p:spPr>
          <a:xfrm>
            <a:off x="4752148" y="3298928"/>
            <a:ext cx="2519922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участвовали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конкурсах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2017-2018 годов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побеждали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90C6320-6A04-4B1F-A7B4-56990A568998}"/>
              </a:ext>
            </a:extLst>
          </p:cNvPr>
          <p:cNvSpPr/>
          <p:nvPr/>
        </p:nvSpPr>
        <p:spPr>
          <a:xfrm>
            <a:off x="1030654" y="4753681"/>
            <a:ext cx="2632632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участвовали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двух конкурсах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победили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15A902E-2AED-436B-9E38-51175D045B9F}"/>
              </a:ext>
            </a:extLst>
          </p:cNvPr>
          <p:cNvSpPr/>
          <p:nvPr/>
        </p:nvSpPr>
        <p:spPr>
          <a:xfrm>
            <a:off x="8469656" y="4783134"/>
            <a:ext cx="2632632" cy="133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ранее участвовали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трех конкурсах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не победили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9474E20-EF68-4BC7-A17A-598F670AC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7455" y="2252446"/>
            <a:ext cx="697488" cy="977786"/>
          </a:xfrm>
          <a:prstGeom prst="rect">
            <a:avLst/>
          </a:prstGeom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A6D3A9F6-3A77-460E-B02E-1EB60B640D6E}"/>
              </a:ext>
            </a:extLst>
          </p:cNvPr>
          <p:cNvGrpSpPr/>
          <p:nvPr/>
        </p:nvGrpSpPr>
        <p:grpSpPr>
          <a:xfrm>
            <a:off x="8853711" y="1505524"/>
            <a:ext cx="1797428" cy="611198"/>
            <a:chOff x="8878313" y="1469046"/>
            <a:chExt cx="1322137" cy="449580"/>
          </a:xfrm>
        </p:grpSpPr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4432EAC0-B63E-4CA1-9E66-B32F2556ADC2}"/>
                </a:ext>
              </a:extLst>
            </p:cNvPr>
            <p:cNvGrpSpPr/>
            <p:nvPr/>
          </p:nvGrpSpPr>
          <p:grpSpPr>
            <a:xfrm>
              <a:off x="8878313" y="1489727"/>
              <a:ext cx="408233" cy="408233"/>
              <a:chOff x="9115394" y="3193511"/>
              <a:chExt cx="627371" cy="627371"/>
            </a:xfrm>
          </p:grpSpPr>
          <p:pic>
            <p:nvPicPr>
              <p:cNvPr id="106" name="Рисунок 105">
                <a:extLst>
                  <a:ext uri="{FF2B5EF4-FFF2-40B4-BE49-F238E27FC236}">
                    <a16:creationId xmlns:a16="http://schemas.microsoft.com/office/drawing/2014/main" id="{1C978DAE-652A-4751-9DC0-D211DBA0E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15394" y="3193511"/>
                <a:ext cx="627371" cy="627371"/>
              </a:xfrm>
              <a:prstGeom prst="rect">
                <a:avLst/>
              </a:prstGeom>
            </p:spPr>
          </p:pic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17CE2AA1-7DFB-4B25-8431-2E696ADD26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150" y="3508146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17446E4A-98A8-461C-93B5-60A02765A267}"/>
                </a:ext>
              </a:extLst>
            </p:cNvPr>
            <p:cNvSpPr/>
            <p:nvPr/>
          </p:nvSpPr>
          <p:spPr>
            <a:xfrm>
              <a:off x="9001019" y="1469046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D0DCEE0E-0BA2-42B8-8BD7-E70989D354D9}"/>
                </a:ext>
              </a:extLst>
            </p:cNvPr>
            <p:cNvGrpSpPr/>
            <p:nvPr/>
          </p:nvGrpSpPr>
          <p:grpSpPr>
            <a:xfrm>
              <a:off x="9027193" y="1489726"/>
              <a:ext cx="408232" cy="408232"/>
              <a:chOff x="5302083" y="1445893"/>
              <a:chExt cx="627371" cy="627371"/>
            </a:xfrm>
          </p:grpSpPr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3C907833-80BD-4B8A-B8F5-8FBEBC5AEC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39" y="1760528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5" name="Рисунок 104">
                <a:extLst>
                  <a:ext uri="{FF2B5EF4-FFF2-40B4-BE49-F238E27FC236}">
                    <a16:creationId xmlns:a16="http://schemas.microsoft.com/office/drawing/2014/main" id="{DB76DEC8-4E96-4CD8-9C47-E9B2A57DC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2083" y="1445893"/>
                <a:ext cx="627371" cy="627371"/>
              </a:xfrm>
              <a:prstGeom prst="rect">
                <a:avLst/>
              </a:prstGeom>
            </p:spPr>
          </p:pic>
        </p:grp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8BA221FD-DE24-4C45-A912-957D474DCEFC}"/>
                </a:ext>
              </a:extLst>
            </p:cNvPr>
            <p:cNvSpPr/>
            <p:nvPr/>
          </p:nvSpPr>
          <p:spPr>
            <a:xfrm>
              <a:off x="9153463" y="1469046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5B183027-A441-472C-91B6-841000F4B42E}"/>
                </a:ext>
              </a:extLst>
            </p:cNvPr>
            <p:cNvGrpSpPr/>
            <p:nvPr/>
          </p:nvGrpSpPr>
          <p:grpSpPr>
            <a:xfrm>
              <a:off x="9181252" y="1489727"/>
              <a:ext cx="408233" cy="408233"/>
              <a:chOff x="9115394" y="3193511"/>
              <a:chExt cx="627371" cy="627371"/>
            </a:xfrm>
          </p:grpSpPr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D05A9DB0-DA23-4337-9DB8-16B8E95100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15394" y="3193511"/>
                <a:ext cx="627371" cy="627371"/>
              </a:xfrm>
              <a:prstGeom prst="rect">
                <a:avLst/>
              </a:prstGeom>
            </p:spPr>
          </p:pic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01F99FED-9D9B-4B33-B629-A325EB4B64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150" y="3508146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7D9BB021-520D-4100-AE5C-F4529DBDF90B}"/>
                </a:ext>
              </a:extLst>
            </p:cNvPr>
            <p:cNvSpPr/>
            <p:nvPr/>
          </p:nvSpPr>
          <p:spPr>
            <a:xfrm>
              <a:off x="9303958" y="1469046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4AC383EF-9BB1-49A2-A7E9-82A899189A05}"/>
                </a:ext>
              </a:extLst>
            </p:cNvPr>
            <p:cNvGrpSpPr/>
            <p:nvPr/>
          </p:nvGrpSpPr>
          <p:grpSpPr>
            <a:xfrm>
              <a:off x="9330135" y="1489727"/>
              <a:ext cx="870315" cy="408233"/>
              <a:chOff x="5302083" y="1445893"/>
              <a:chExt cx="1337499" cy="627372"/>
            </a:xfrm>
          </p:grpSpPr>
          <p:pic>
            <p:nvPicPr>
              <p:cNvPr id="99" name="Рисунок 98">
                <a:extLst>
                  <a:ext uri="{FF2B5EF4-FFF2-40B4-BE49-F238E27FC236}">
                    <a16:creationId xmlns:a16="http://schemas.microsoft.com/office/drawing/2014/main" id="{2535D090-0BFC-42F4-984E-DAA9024519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12210" y="1445895"/>
                <a:ext cx="627372" cy="627370"/>
              </a:xfrm>
              <a:prstGeom prst="rect">
                <a:avLst/>
              </a:prstGeom>
            </p:spPr>
          </p:pic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2F9CB4B4-F82B-4CAC-9364-C70E40AD0D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39" y="1760528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1" name="Рисунок 100">
                <a:extLst>
                  <a:ext uri="{FF2B5EF4-FFF2-40B4-BE49-F238E27FC236}">
                    <a16:creationId xmlns:a16="http://schemas.microsoft.com/office/drawing/2014/main" id="{12E6B97E-1B14-40F2-8945-31A69CB3A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2083" y="1445893"/>
                <a:ext cx="627371" cy="627371"/>
              </a:xfrm>
              <a:prstGeom prst="rect">
                <a:avLst/>
              </a:prstGeom>
            </p:spPr>
          </p:pic>
        </p:grpSp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04B47742-5AD2-4974-B86E-860CA03E1BFF}"/>
              </a:ext>
            </a:extLst>
          </p:cNvPr>
          <p:cNvGrpSpPr/>
          <p:nvPr/>
        </p:nvGrpSpPr>
        <p:grpSpPr>
          <a:xfrm>
            <a:off x="1730795" y="1416350"/>
            <a:ext cx="1183182" cy="554988"/>
            <a:chOff x="5302083" y="1445893"/>
            <a:chExt cx="1337499" cy="627372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755E71EE-E7D7-4165-AD9F-76391ED9A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12210" y="1445895"/>
              <a:ext cx="627372" cy="627370"/>
            </a:xfrm>
            <a:prstGeom prst="rect">
              <a:avLst/>
            </a:prstGeom>
          </p:spPr>
        </p:pic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096059CF-900C-4258-9AE6-7E9C0712A25D}"/>
                </a:ext>
              </a:extLst>
            </p:cNvPr>
            <p:cNvCxnSpPr>
              <a:cxnSpLocks/>
            </p:cNvCxnSpPr>
            <p:nvPr/>
          </p:nvCxnSpPr>
          <p:spPr>
            <a:xfrm>
              <a:off x="5471839" y="1760528"/>
              <a:ext cx="287857" cy="0"/>
            </a:xfrm>
            <a:prstGeom prst="line">
              <a:avLst/>
            </a:prstGeom>
            <a:ln w="2540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1D98D36E-BD6F-42C5-8E17-F25DB973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02083" y="1445893"/>
              <a:ext cx="627371" cy="627371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AADD7205-8917-4B31-BC5E-E598C518AEDC}"/>
              </a:ext>
            </a:extLst>
          </p:cNvPr>
          <p:cNvGrpSpPr/>
          <p:nvPr/>
        </p:nvGrpSpPr>
        <p:grpSpPr>
          <a:xfrm>
            <a:off x="1633105" y="4099698"/>
            <a:ext cx="1385586" cy="611198"/>
            <a:chOff x="5249338" y="4493615"/>
            <a:chExt cx="1019198" cy="449580"/>
          </a:xfrm>
        </p:grpSpPr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2F50C268-687C-4882-8598-71AB894E3A36}"/>
                </a:ext>
              </a:extLst>
            </p:cNvPr>
            <p:cNvGrpSpPr/>
            <p:nvPr/>
          </p:nvGrpSpPr>
          <p:grpSpPr>
            <a:xfrm>
              <a:off x="5249338" y="4514296"/>
              <a:ext cx="408233" cy="408233"/>
              <a:chOff x="9115394" y="3193511"/>
              <a:chExt cx="627371" cy="627371"/>
            </a:xfrm>
          </p:grpSpPr>
          <p:pic>
            <p:nvPicPr>
              <p:cNvPr id="119" name="Рисунок 118">
                <a:extLst>
                  <a:ext uri="{FF2B5EF4-FFF2-40B4-BE49-F238E27FC236}">
                    <a16:creationId xmlns:a16="http://schemas.microsoft.com/office/drawing/2014/main" id="{EC16C6EF-1834-487B-B60B-7DCBF1FE9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15394" y="3193511"/>
                <a:ext cx="627371" cy="627371"/>
              </a:xfrm>
              <a:prstGeom prst="rect">
                <a:avLst/>
              </a:prstGeom>
            </p:spPr>
          </p:pic>
          <p:cxnSp>
            <p:nvCxnSpPr>
              <p:cNvPr id="120" name="Прямая соединительная линия 119">
                <a:extLst>
                  <a:ext uri="{FF2B5EF4-FFF2-40B4-BE49-F238E27FC236}">
                    <a16:creationId xmlns:a16="http://schemas.microsoft.com/office/drawing/2014/main" id="{12AF60F8-E435-4194-92B0-817D4B461D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150" y="3508146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19B43420-8E45-48DF-A754-5A4195283199}"/>
                </a:ext>
              </a:extLst>
            </p:cNvPr>
            <p:cNvSpPr/>
            <p:nvPr/>
          </p:nvSpPr>
          <p:spPr>
            <a:xfrm>
              <a:off x="5372044" y="4493615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D022A77B-6326-4F79-B74C-0C3F8546180B}"/>
                </a:ext>
              </a:extLst>
            </p:cNvPr>
            <p:cNvGrpSpPr/>
            <p:nvPr/>
          </p:nvGrpSpPr>
          <p:grpSpPr>
            <a:xfrm>
              <a:off x="5398221" y="4514296"/>
              <a:ext cx="870315" cy="408233"/>
              <a:chOff x="5302083" y="1445893"/>
              <a:chExt cx="1337499" cy="627372"/>
            </a:xfrm>
          </p:grpSpPr>
          <p:pic>
            <p:nvPicPr>
              <p:cNvPr id="116" name="Рисунок 115">
                <a:extLst>
                  <a:ext uri="{FF2B5EF4-FFF2-40B4-BE49-F238E27FC236}">
                    <a16:creationId xmlns:a16="http://schemas.microsoft.com/office/drawing/2014/main" id="{F1E34470-A57D-4101-BFED-AC92080FC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12210" y="1445895"/>
                <a:ext cx="627372" cy="627370"/>
              </a:xfrm>
              <a:prstGeom prst="rect">
                <a:avLst/>
              </a:prstGeom>
            </p:spPr>
          </p:pic>
          <p:cxnSp>
            <p:nvCxnSpPr>
              <p:cNvPr id="117" name="Прямая соединительная линия 116">
                <a:extLst>
                  <a:ext uri="{FF2B5EF4-FFF2-40B4-BE49-F238E27FC236}">
                    <a16:creationId xmlns:a16="http://schemas.microsoft.com/office/drawing/2014/main" id="{25AEB58F-D6C0-4756-9A6B-6939F28A09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39" y="1760528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id="{6DA525EB-D9A8-4CD5-9A03-BDC14525D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2083" y="1445893"/>
                <a:ext cx="627371" cy="627371"/>
              </a:xfrm>
              <a:prstGeom prst="rect">
                <a:avLst/>
              </a:prstGeom>
            </p:spPr>
          </p:pic>
        </p:grp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432C7454-B18D-4A48-AC8A-B9937A202B46}"/>
              </a:ext>
            </a:extLst>
          </p:cNvPr>
          <p:cNvGrpSpPr/>
          <p:nvPr/>
        </p:nvGrpSpPr>
        <p:grpSpPr>
          <a:xfrm>
            <a:off x="8953664" y="4149638"/>
            <a:ext cx="1630612" cy="611198"/>
            <a:chOff x="9009826" y="4230447"/>
            <a:chExt cx="1199431" cy="44958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DEC15D1A-693B-45C0-8A10-80DB12AC164D}"/>
                </a:ext>
              </a:extLst>
            </p:cNvPr>
            <p:cNvSpPr/>
            <p:nvPr/>
          </p:nvSpPr>
          <p:spPr>
            <a:xfrm>
              <a:off x="9009826" y="4230447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3" name="Группа 122">
              <a:extLst>
                <a:ext uri="{FF2B5EF4-FFF2-40B4-BE49-F238E27FC236}">
                  <a16:creationId xmlns:a16="http://schemas.microsoft.com/office/drawing/2014/main" id="{4E01BA50-C448-4C63-9CC5-1847DFB11524}"/>
                </a:ext>
              </a:extLst>
            </p:cNvPr>
            <p:cNvGrpSpPr/>
            <p:nvPr/>
          </p:nvGrpSpPr>
          <p:grpSpPr>
            <a:xfrm>
              <a:off x="9036000" y="4251127"/>
              <a:ext cx="408232" cy="408232"/>
              <a:chOff x="5302083" y="1445893"/>
              <a:chExt cx="627371" cy="627371"/>
            </a:xfrm>
          </p:grpSpPr>
          <p:cxnSp>
            <p:nvCxnSpPr>
              <p:cNvPr id="133" name="Прямая соединительная линия 132">
                <a:extLst>
                  <a:ext uri="{FF2B5EF4-FFF2-40B4-BE49-F238E27FC236}">
                    <a16:creationId xmlns:a16="http://schemas.microsoft.com/office/drawing/2014/main" id="{D854996C-FE35-4AE0-B774-C8DF71581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39" y="1760528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4" name="Рисунок 133">
                <a:extLst>
                  <a:ext uri="{FF2B5EF4-FFF2-40B4-BE49-F238E27FC236}">
                    <a16:creationId xmlns:a16="http://schemas.microsoft.com/office/drawing/2014/main" id="{D1DDAA1A-74B5-466D-A91F-B2E3FE104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2083" y="1445893"/>
                <a:ext cx="627371" cy="627371"/>
              </a:xfrm>
              <a:prstGeom prst="rect">
                <a:avLst/>
              </a:prstGeom>
            </p:spPr>
          </p:pic>
        </p:grp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0AF74241-7CC2-4E4B-8FB8-39DC85CB2469}"/>
                </a:ext>
              </a:extLst>
            </p:cNvPr>
            <p:cNvSpPr/>
            <p:nvPr/>
          </p:nvSpPr>
          <p:spPr>
            <a:xfrm>
              <a:off x="9162270" y="4230447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8ED513D8-3E7E-4180-BF5E-9A2814DC40EE}"/>
                </a:ext>
              </a:extLst>
            </p:cNvPr>
            <p:cNvGrpSpPr/>
            <p:nvPr/>
          </p:nvGrpSpPr>
          <p:grpSpPr>
            <a:xfrm>
              <a:off x="9190059" y="4251128"/>
              <a:ext cx="408233" cy="408233"/>
              <a:chOff x="9115394" y="3193511"/>
              <a:chExt cx="627371" cy="627371"/>
            </a:xfrm>
          </p:grpSpPr>
          <p:pic>
            <p:nvPicPr>
              <p:cNvPr id="131" name="Рисунок 130">
                <a:extLst>
                  <a:ext uri="{FF2B5EF4-FFF2-40B4-BE49-F238E27FC236}">
                    <a16:creationId xmlns:a16="http://schemas.microsoft.com/office/drawing/2014/main" id="{CDE4026E-1A03-4633-AA00-BF5B10CEF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115394" y="3193511"/>
                <a:ext cx="627371" cy="627371"/>
              </a:xfrm>
              <a:prstGeom prst="rect">
                <a:avLst/>
              </a:prstGeom>
            </p:spPr>
          </p:pic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:a16="http://schemas.microsoft.com/office/drawing/2014/main" id="{7747F867-B19E-43BC-84D4-BF128F3B2A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85150" y="3508146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307B1C7A-151B-4B18-BBFB-D050E7C05479}"/>
                </a:ext>
              </a:extLst>
            </p:cNvPr>
            <p:cNvSpPr/>
            <p:nvPr/>
          </p:nvSpPr>
          <p:spPr>
            <a:xfrm>
              <a:off x="9312765" y="4230447"/>
              <a:ext cx="449580" cy="449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903C55A7-E7AB-4138-B0DE-15499A20AD35}"/>
                </a:ext>
              </a:extLst>
            </p:cNvPr>
            <p:cNvGrpSpPr/>
            <p:nvPr/>
          </p:nvGrpSpPr>
          <p:grpSpPr>
            <a:xfrm>
              <a:off x="9338942" y="4251128"/>
              <a:ext cx="870315" cy="408233"/>
              <a:chOff x="5302083" y="1445893"/>
              <a:chExt cx="1337499" cy="627372"/>
            </a:xfrm>
          </p:grpSpPr>
          <p:pic>
            <p:nvPicPr>
              <p:cNvPr id="128" name="Рисунок 127">
                <a:extLst>
                  <a:ext uri="{FF2B5EF4-FFF2-40B4-BE49-F238E27FC236}">
                    <a16:creationId xmlns:a16="http://schemas.microsoft.com/office/drawing/2014/main" id="{48C7933D-F6DA-4483-9AFA-FCFADE968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012210" y="1445895"/>
                <a:ext cx="627372" cy="627370"/>
              </a:xfrm>
              <a:prstGeom prst="rect">
                <a:avLst/>
              </a:prstGeom>
            </p:spPr>
          </p:pic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:a16="http://schemas.microsoft.com/office/drawing/2014/main" id="{CE9B9DEA-C5EF-4B83-98CD-42E6204FBD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1839" y="1760528"/>
                <a:ext cx="287857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0" name="Рисунок 129">
                <a:extLst>
                  <a:ext uri="{FF2B5EF4-FFF2-40B4-BE49-F238E27FC236}">
                    <a16:creationId xmlns:a16="http://schemas.microsoft.com/office/drawing/2014/main" id="{082B4808-46BB-4521-ACEC-8CF04E989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2083" y="1445893"/>
                <a:ext cx="627371" cy="62737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91388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JWBSD5SP6lXwjMRzde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JWBSD5SP6lXwjMRzde7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A171"/>
      </a:accent1>
      <a:accent2>
        <a:srgbClr val="E9DECD"/>
      </a:accent2>
      <a:accent3>
        <a:srgbClr val="48B7B3"/>
      </a:accent3>
      <a:accent4>
        <a:srgbClr val="EC7805"/>
      </a:accent4>
      <a:accent5>
        <a:srgbClr val="FFD415"/>
      </a:accent5>
      <a:accent6>
        <a:srgbClr val="954F7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 КК 30012019" id="{86731217-4D29-944F-9811-0868E5F9EF1A}" vid="{428CF712-0A34-4741-AEB7-59E9278FFB7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ФПГ_ppt</Template>
  <TotalTime>8470</TotalTime>
  <Words>707</Words>
  <Application>Microsoft Office PowerPoint</Application>
  <PresentationFormat>Широкоэкранный</PresentationFormat>
  <Paragraphs>281</Paragraphs>
  <Slides>16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Тема Office</vt:lpstr>
      <vt:lpstr>think-cell Slide</vt:lpstr>
      <vt:lpstr>Презентация PowerPoint</vt:lpstr>
      <vt:lpstr>Фонду 2 года</vt:lpstr>
      <vt:lpstr>Ключевые новации</vt:lpstr>
      <vt:lpstr>Грантовые направления</vt:lpstr>
      <vt:lpstr>Ключевые показатели после 5 конкурсов</vt:lpstr>
      <vt:lpstr>География поддержанных проектов</vt:lpstr>
      <vt:lpstr>Обучающие мероприятия</vt:lpstr>
      <vt:lpstr>Победители 1 конкурса 2019 года</vt:lpstr>
      <vt:lpstr>Победители из числа ранее не побеждавших</vt:lpstr>
      <vt:lpstr>Первый конкурс 2019 года: распределение проектов по группам в соответствии с запрашиваемой суммой</vt:lpstr>
      <vt:lpstr>Информационная поддержка проектов</vt:lpstr>
      <vt:lpstr>Сроки проведения конкурсов</vt:lpstr>
      <vt:lpstr>Запрашиваемая сумма гранта</vt:lpstr>
      <vt:lpstr>Критерии оценки проектов</vt:lpstr>
      <vt:lpstr>Информация для помощи  в подготовке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Хан</dc:creator>
  <cp:lastModifiedBy>Татевик Тоноян</cp:lastModifiedBy>
  <cp:revision>519</cp:revision>
  <dcterms:created xsi:type="dcterms:W3CDTF">2018-05-28T06:34:19Z</dcterms:created>
  <dcterms:modified xsi:type="dcterms:W3CDTF">2019-07-31T11:14:09Z</dcterms:modified>
</cp:coreProperties>
</file>