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Default Extension="mp4" ContentType="video/mp4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omments/comment1.xml" ContentType="application/vnd.openxmlformats-officedocument.presentationml.comments+xml"/>
  <Override PartName="/ppt/comments/comment2.xml" ContentType="application/vnd.openxmlformats-officedocument.presentationml.comments+xml"/>
  <Override PartName="/ppt/comments/comment3.xml" ContentType="application/vnd.openxmlformats-officedocument.presentationml.comments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omments/comment4.xml" ContentType="application/vnd.openxmlformats-officedocument.presentationml.comments+xml"/>
  <Override PartName="/ppt/comments/comment5.xml" ContentType="application/vnd.openxmlformats-officedocument.presentationml.comments+xml"/>
  <Override PartName="/ppt/comments/comment6.xml" ContentType="application/vnd.openxmlformats-officedocument.presentationml.comments+xml"/>
  <Override PartName="/ppt/comments/comment7.xml" ContentType="application/vnd.openxmlformats-officedocument.presentationml.comments+xml"/>
  <Override PartName="/ppt/comments/comment8.xml" ContentType="application/vnd.openxmlformats-officedocument.presentationml.comments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comments/comment9.xml" ContentType="application/vnd.openxmlformats-officedocument.presentationml.comments+xml"/>
  <Override PartName="/ppt/comments/comment10.xml" ContentType="application/vnd.openxmlformats-officedocument.presentationml.comments+xml"/>
  <Override PartName="/ppt/comments/comment11.xml" ContentType="application/vnd.openxmlformats-officedocument.presentationml.comments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comments/comment12.xml" ContentType="application/vnd.openxmlformats-officedocument.presentationml.comment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783" r:id="rId1"/>
  </p:sldMasterIdLst>
  <p:notesMasterIdLst>
    <p:notesMasterId r:id="rId27"/>
  </p:notesMasterIdLst>
  <p:sldIdLst>
    <p:sldId id="256" r:id="rId2"/>
    <p:sldId id="274" r:id="rId3"/>
    <p:sldId id="257" r:id="rId4"/>
    <p:sldId id="314" r:id="rId5"/>
    <p:sldId id="258" r:id="rId6"/>
    <p:sldId id="315" r:id="rId7"/>
    <p:sldId id="316" r:id="rId8"/>
    <p:sldId id="317" r:id="rId9"/>
    <p:sldId id="319" r:id="rId10"/>
    <p:sldId id="318" r:id="rId11"/>
    <p:sldId id="259" r:id="rId12"/>
    <p:sldId id="263" r:id="rId13"/>
    <p:sldId id="277" r:id="rId14"/>
    <p:sldId id="320" r:id="rId15"/>
    <p:sldId id="286" r:id="rId16"/>
    <p:sldId id="289" r:id="rId17"/>
    <p:sldId id="308" r:id="rId18"/>
    <p:sldId id="301" r:id="rId19"/>
    <p:sldId id="302" r:id="rId20"/>
    <p:sldId id="321" r:id="rId21"/>
    <p:sldId id="299" r:id="rId22"/>
    <p:sldId id="303" r:id="rId23"/>
    <p:sldId id="268" r:id="rId24"/>
    <p:sldId id="267" r:id="rId25"/>
    <p:sldId id="304" r:id="rId2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83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Sergey Belyakov" initials="SB" lastIdx="45" clrIdx="0">
    <p:extLst>
      <p:ext uri="{19B8F6BF-5375-455C-9EA6-DF929625EA0E}">
        <p15:presenceInfo xmlns:p15="http://schemas.microsoft.com/office/powerpoint/2012/main" userId="1597084b135bade8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6477"/>
    <p:restoredTop sz="94660"/>
  </p:normalViewPr>
  <p:slideViewPr>
    <p:cSldViewPr snapToGrid="0" snapToObjects="1">
      <p:cViewPr varScale="1">
        <p:scale>
          <a:sx n="129" d="100"/>
          <a:sy n="129" d="100"/>
        </p:scale>
        <p:origin x="232" y="600"/>
      </p:cViewPr>
      <p:guideLst>
        <p:guide orient="horz" pos="2183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commentAuthors" Target="commentAuthor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_____Microsoft_Excel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_____Microsoft_Excel1.xlsx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_____Microsoft_Excel2.xlsx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_____Microsoft_Excel3.xlsx"/><Relationship Id="rId2" Type="http://schemas.microsoft.com/office/2011/relationships/chartColorStyle" Target="colors4.xml"/><Relationship Id="rId1" Type="http://schemas.microsoft.com/office/2011/relationships/chartStyle" Target="style4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2128" b="1" i="0" u="none" strike="noStrike" kern="1200" spc="100" baseline="0">
                <a:solidFill>
                  <a:schemeClr val="lt1">
                    <a:lumMod val="95000"/>
                  </a:schemeClr>
                </a:solidFill>
                <a:effectLst>
                  <a:outerShdw blurRad="50800" dist="38100" dir="5400000" algn="t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pPr>
            <a:endParaRPr lang="ru-RU" dirty="0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2128" b="1" i="0" u="none" strike="noStrike" kern="1200" spc="100" baseline="0">
              <a:solidFill>
                <a:schemeClr val="lt1">
                  <a:lumMod val="95000"/>
                </a:schemeClr>
              </a:solidFill>
              <a:effectLst>
                <a:outerShdw blurRad="50800" dist="38100" dir="5400000" algn="t" rotWithShape="0">
                  <a:prstClr val="black">
                    <a:alpha val="40000"/>
                  </a:prstClr>
                </a:outerShdw>
              </a:effectLst>
              <a:latin typeface="+mn-lt"/>
              <a:ea typeface="+mn-ea"/>
              <a:cs typeface="+mn-cs"/>
            </a:defRPr>
          </a:pPr>
          <a:endParaRPr lang="ru-RU"/>
        </a:p>
      </c:txPr>
    </c:title>
    <c:autoTitleDeleted val="0"/>
    <c:view3D>
      <c:rotX val="15"/>
      <c:rotY val="2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>
        <c:manualLayout>
          <c:layoutTarget val="inner"/>
          <c:xMode val="edge"/>
          <c:yMode val="edge"/>
          <c:x val="8.3947538965036775E-2"/>
          <c:y val="8.9316063505091164E-2"/>
          <c:w val="0.68263682317488095"/>
          <c:h val="0.73304039600913073"/>
        </c:manualLayout>
      </c:layout>
      <c:bar3DChart>
        <c:barDir val="col"/>
        <c:grouping val="standard"/>
        <c:varyColors val="0"/>
        <c:ser>
          <c:idx val="1"/>
          <c:order val="0"/>
          <c:tx>
            <c:strRef>
              <c:f>Лист1!$B$1</c:f>
              <c:strCache>
                <c:ptCount val="1"/>
                <c:pt idx="0">
                  <c:v> количество команд с 2014 по 2018 гг.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  <a:sp3d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97" b="0" i="0" u="none" strike="noStrike" kern="1200" baseline="0">
                    <a:solidFill>
                      <a:schemeClr val="lt1">
                        <a:lumMod val="8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lt1">
                          <a:lumMod val="95000"/>
                          <a:alpha val="54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val>
            <c:numRef>
              <c:f>Лист1!$B$2:$B$6</c:f>
              <c:numCache>
                <c:formatCode>General</c:formatCode>
                <c:ptCount val="5"/>
                <c:pt idx="0">
                  <c:v>460</c:v>
                </c:pt>
                <c:pt idx="1">
                  <c:v>468</c:v>
                </c:pt>
                <c:pt idx="2">
                  <c:v>479</c:v>
                </c:pt>
                <c:pt idx="3">
                  <c:v>533</c:v>
                </c:pt>
                <c:pt idx="4">
                  <c:v>597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6135-6B46-9971-51B8FCB40F72}"/>
            </c:ext>
          </c:extLst>
        </c:ser>
        <c:ser>
          <c:idx val="2"/>
          <c:order val="1"/>
          <c:tx>
            <c:strRef>
              <c:f>Лист1!$C$1</c:f>
              <c:strCache>
                <c:ptCount val="1"/>
                <c:pt idx="0">
                  <c:v> </c:v>
                </c:pt>
              </c:strCache>
            </c:strRef>
          </c:tx>
          <c:spPr>
            <a:gradFill rotWithShape="1">
              <a:gsLst>
                <a:gs pos="0">
                  <a:schemeClr val="accent3">
                    <a:satMod val="103000"/>
                    <a:lumMod val="102000"/>
                    <a:tint val="94000"/>
                  </a:schemeClr>
                </a:gs>
                <a:gs pos="50000">
                  <a:schemeClr val="accent3">
                    <a:satMod val="110000"/>
                    <a:lumMod val="100000"/>
                    <a:shade val="100000"/>
                  </a:schemeClr>
                </a:gs>
                <a:gs pos="100000">
                  <a:schemeClr val="accent3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  <a:sp3d/>
          </c:spPr>
          <c:invertIfNegative val="0"/>
          <c:val>
            <c:numRef>
              <c:f>Лист1!$C$2:$C$6</c:f>
              <c:numCache>
                <c:formatCode>General</c:formatCode>
                <c:ptCount val="5"/>
              </c:numCache>
            </c:numRef>
          </c:val>
          <c:extLst>
            <c:ext xmlns:c16="http://schemas.microsoft.com/office/drawing/2014/chart" uri="{C3380CC4-5D6E-409C-BE32-E72D297353CC}">
              <c16:uniqueId val="{00000001-6135-6B46-9971-51B8FCB40F7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shape val="box"/>
        <c:axId val="132942416"/>
        <c:axId val="132944096"/>
        <c:axId val="131995504"/>
      </c:bar3DChart>
      <c:catAx>
        <c:axId val="132942416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dk1">
                <a:lumMod val="50000"/>
                <a:lumOff val="50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32944096"/>
        <c:crosses val="autoZero"/>
        <c:auto val="1"/>
        <c:lblAlgn val="ctr"/>
        <c:lblOffset val="100"/>
        <c:noMultiLvlLbl val="0"/>
      </c:catAx>
      <c:valAx>
        <c:axId val="132944096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dk1">
                  <a:lumMod val="50000"/>
                  <a:lumOff val="50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32942416"/>
        <c:crosses val="autoZero"/>
        <c:crossBetween val="between"/>
      </c:valAx>
      <c:serAx>
        <c:axId val="131995504"/>
        <c:scaling>
          <c:orientation val="minMax"/>
        </c:scaling>
        <c:delete val="1"/>
        <c:axPos val="b"/>
        <c:majorTickMark val="out"/>
        <c:minorTickMark val="none"/>
        <c:tickLblPos val="nextTo"/>
        <c:crossAx val="132944096"/>
        <c:crosses val="autoZero"/>
      </c:serAx>
      <c:spPr>
        <a:noFill/>
        <a:ln w="25400">
          <a:noFill/>
        </a:ln>
        <a:effectLst/>
      </c:spPr>
    </c:plotArea>
    <c:legend>
      <c:legendPos val="b"/>
      <c:legendEntry>
        <c:idx val="1"/>
        <c:delete val="1"/>
      </c:legendEntry>
      <c:layout>
        <c:manualLayout>
          <c:xMode val="edge"/>
          <c:yMode val="edge"/>
          <c:x val="0.18387484279308841"/>
          <c:y val="0.78056429747771683"/>
          <c:w val="0.52591333798118989"/>
          <c:h val="0.1715378845339915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lt1">
                  <a:lumMod val="85000"/>
                </a:schemeClr>
              </a:solidFill>
              <a:latin typeface="+mn-lt"/>
              <a:ea typeface="+mn-ea"/>
              <a:cs typeface="+mn-cs"/>
            </a:defRPr>
          </a:pPr>
          <a:endParaRPr lang="ru-R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gradFill flip="none" rotWithShape="1">
      <a:gsLst>
        <a:gs pos="0">
          <a:schemeClr val="dk1">
            <a:lumMod val="65000"/>
            <a:lumOff val="35000"/>
          </a:schemeClr>
        </a:gs>
        <a:gs pos="100000">
          <a:schemeClr val="dk1">
            <a:lumMod val="85000"/>
            <a:lumOff val="15000"/>
          </a:schemeClr>
        </a:gs>
      </a:gsLst>
      <a:path path="circle">
        <a:fillToRect l="50000" t="50000" r="50000" b="50000"/>
      </a:path>
      <a:tileRect/>
    </a:gradFill>
    <a:ln>
      <a:noFill/>
    </a:ln>
    <a:effectLst/>
  </c:spPr>
  <c:txPr>
    <a:bodyPr/>
    <a:lstStyle/>
    <a:p>
      <a:pPr>
        <a:defRPr/>
      </a:pPr>
      <a:endParaRPr lang="ru-RU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2128" b="1" i="0" u="none" strike="noStrike" kern="1200" spc="100" baseline="0">
                <a:solidFill>
                  <a:schemeClr val="lt1">
                    <a:lumMod val="95000"/>
                  </a:schemeClr>
                </a:solidFill>
                <a:effectLst>
                  <a:outerShdw blurRad="50800" dist="38100" dir="5400000" algn="t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pPr>
            <a:endParaRPr lang="ru-RU" dirty="0"/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2128" b="1" i="0" u="none" strike="noStrike" kern="1200" spc="100" baseline="0">
              <a:solidFill>
                <a:schemeClr val="lt1">
                  <a:lumMod val="95000"/>
                </a:schemeClr>
              </a:solidFill>
              <a:effectLst>
                <a:outerShdw blurRad="50800" dist="38100" dir="5400000" algn="t" rotWithShape="0">
                  <a:prstClr val="black">
                    <a:alpha val="40000"/>
                  </a:prstClr>
                </a:outerShdw>
              </a:effectLst>
              <a:latin typeface="+mn-lt"/>
              <a:ea typeface="+mn-ea"/>
              <a:cs typeface="+mn-cs"/>
            </a:defRPr>
          </a:pPr>
          <a:endParaRPr lang="ru-RU"/>
        </a:p>
      </c:txPr>
    </c:title>
    <c:autoTitleDeleted val="0"/>
    <c:view3D>
      <c:rotX val="15"/>
      <c:rotY val="2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>
        <c:manualLayout>
          <c:layoutTarget val="inner"/>
          <c:xMode val="edge"/>
          <c:yMode val="edge"/>
          <c:x val="8.3947538965036775E-2"/>
          <c:y val="8.9316063505091164E-2"/>
          <c:w val="0.68263682317488095"/>
          <c:h val="0.73304039600913073"/>
        </c:manualLayout>
      </c:layout>
      <c:bar3DChart>
        <c:barDir val="col"/>
        <c:grouping val="standard"/>
        <c:varyColors val="0"/>
        <c:ser>
          <c:idx val="1"/>
          <c:order val="0"/>
          <c:tx>
            <c:strRef>
              <c:f>Лист1!$B$1</c:f>
              <c:strCache>
                <c:ptCount val="1"/>
                <c:pt idx="0">
                  <c:v> количество мероприятий с 2015 по 2018 гг.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  <a:sp3d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97" b="0" i="0" u="none" strike="noStrike" kern="1200" baseline="0">
                    <a:solidFill>
                      <a:schemeClr val="lt1">
                        <a:lumMod val="8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lt1">
                          <a:lumMod val="95000"/>
                          <a:alpha val="54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val>
            <c:numRef>
              <c:f>Лист1!$B$2:$B$5</c:f>
              <c:numCache>
                <c:formatCode>General</c:formatCode>
                <c:ptCount val="4"/>
                <c:pt idx="0">
                  <c:v>43</c:v>
                </c:pt>
                <c:pt idx="1">
                  <c:v>26</c:v>
                </c:pt>
                <c:pt idx="2">
                  <c:v>32</c:v>
                </c:pt>
                <c:pt idx="3">
                  <c:v>30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3CC1-B043-8B4F-8B6DBFF890D6}"/>
            </c:ext>
          </c:extLst>
        </c:ser>
        <c:ser>
          <c:idx val="2"/>
          <c:order val="1"/>
          <c:tx>
            <c:strRef>
              <c:f>Лист1!$C$1</c:f>
              <c:strCache>
                <c:ptCount val="1"/>
                <c:pt idx="0">
                  <c:v> </c:v>
                </c:pt>
              </c:strCache>
            </c:strRef>
          </c:tx>
          <c:spPr>
            <a:gradFill rotWithShape="1">
              <a:gsLst>
                <a:gs pos="0">
                  <a:schemeClr val="accent3">
                    <a:satMod val="103000"/>
                    <a:lumMod val="102000"/>
                    <a:tint val="94000"/>
                  </a:schemeClr>
                </a:gs>
                <a:gs pos="50000">
                  <a:schemeClr val="accent3">
                    <a:satMod val="110000"/>
                    <a:lumMod val="100000"/>
                    <a:shade val="100000"/>
                  </a:schemeClr>
                </a:gs>
                <a:gs pos="100000">
                  <a:schemeClr val="accent3">
                    <a:lumMod val="99000"/>
                    <a:satMod val="120000"/>
                    <a:shade val="78000"/>
                  </a:schemeClr>
                </a:gs>
              </a:gsLst>
              <a:lin ang="5400000" scaled="0"/>
            </a:gra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  <a:sp3d/>
          </c:spPr>
          <c:invertIfNegative val="0"/>
          <c:val>
            <c:numRef>
              <c:f>Лист1!$C$2:$C$5</c:f>
              <c:numCache>
                <c:formatCode>General</c:formatCode>
                <c:ptCount val="4"/>
              </c:numCache>
            </c:numRef>
          </c:val>
          <c:extLst>
            <c:ext xmlns:c16="http://schemas.microsoft.com/office/drawing/2014/chart" uri="{C3380CC4-5D6E-409C-BE32-E72D297353CC}">
              <c16:uniqueId val="{00000001-3CC1-B043-8B4F-8B6DBFF890D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shape val="box"/>
        <c:axId val="132942416"/>
        <c:axId val="132944096"/>
        <c:axId val="131995504"/>
      </c:bar3DChart>
      <c:catAx>
        <c:axId val="132942416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dk1">
                <a:lumMod val="50000"/>
                <a:lumOff val="50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32944096"/>
        <c:crosses val="autoZero"/>
        <c:auto val="1"/>
        <c:lblAlgn val="ctr"/>
        <c:lblOffset val="100"/>
        <c:noMultiLvlLbl val="0"/>
      </c:catAx>
      <c:valAx>
        <c:axId val="132944096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dk1">
                  <a:lumMod val="50000"/>
                  <a:lumOff val="50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32942416"/>
        <c:crosses val="autoZero"/>
        <c:crossBetween val="between"/>
      </c:valAx>
      <c:serAx>
        <c:axId val="131995504"/>
        <c:scaling>
          <c:orientation val="minMax"/>
        </c:scaling>
        <c:delete val="1"/>
        <c:axPos val="b"/>
        <c:majorTickMark val="out"/>
        <c:minorTickMark val="none"/>
        <c:tickLblPos val="nextTo"/>
        <c:crossAx val="132944096"/>
        <c:crosses val="autoZero"/>
      </c:serAx>
      <c:spPr>
        <a:noFill/>
        <a:ln w="25400">
          <a:noFill/>
        </a:ln>
        <a:effectLst/>
      </c:spPr>
    </c:plotArea>
    <c:legend>
      <c:legendPos val="b"/>
      <c:legendEntry>
        <c:idx val="1"/>
        <c:delete val="1"/>
      </c:legendEntry>
      <c:layout>
        <c:manualLayout>
          <c:xMode val="edge"/>
          <c:yMode val="edge"/>
          <c:x val="0.18387484279308841"/>
          <c:y val="0.78056429747771683"/>
          <c:w val="0.52591333798118989"/>
          <c:h val="0.1715378845339915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lt1">
                  <a:lumMod val="85000"/>
                </a:schemeClr>
              </a:solidFill>
              <a:latin typeface="+mn-lt"/>
              <a:ea typeface="+mn-ea"/>
              <a:cs typeface="+mn-cs"/>
            </a:defRPr>
          </a:pPr>
          <a:endParaRPr lang="ru-R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gradFill flip="none" rotWithShape="1">
      <a:gsLst>
        <a:gs pos="0">
          <a:schemeClr val="dk1">
            <a:lumMod val="65000"/>
            <a:lumOff val="35000"/>
          </a:schemeClr>
        </a:gs>
        <a:gs pos="100000">
          <a:schemeClr val="dk1">
            <a:lumMod val="85000"/>
            <a:lumOff val="15000"/>
          </a:schemeClr>
        </a:gs>
      </a:gsLst>
      <a:path path="circle">
        <a:fillToRect l="50000" t="50000" r="50000" b="50000"/>
      </a:path>
      <a:tileRect/>
    </a:gradFill>
    <a:ln>
      <a:noFill/>
    </a:ln>
    <a:effectLst/>
  </c:spPr>
  <c:txPr>
    <a:bodyPr/>
    <a:lstStyle/>
    <a:p>
      <a:pPr>
        <a:defRPr/>
      </a:pPr>
      <a:endParaRPr lang="ru-RU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view3D>
      <c:rotX val="15"/>
      <c:rotY val="20"/>
      <c:depthPercent val="100"/>
      <c:rAngAx val="1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bar3DChart>
        <c:barDir val="col"/>
        <c:grouping val="percentStacked"/>
        <c:varyColors val="0"/>
        <c:ser>
          <c:idx val="0"/>
          <c:order val="0"/>
          <c:tx>
            <c:strRef>
              <c:f>Лист1!$B$1</c:f>
              <c:strCache>
                <c:ptCount val="1"/>
                <c:pt idx="0">
                  <c:v>бюджет</c:v>
                </c:pt>
              </c:strCache>
            </c:strRef>
          </c:tx>
          <c:spPr>
            <a:solidFill>
              <a:schemeClr val="bg1"/>
            </a:soli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  <a:sp3d/>
          </c:spPr>
          <c:invertIfNegative val="0"/>
          <c:cat>
            <c:numRef>
              <c:f>Лист1!$A$2:$A$6</c:f>
              <c:numCache>
                <c:formatCode>General</c:formatCode>
                <c:ptCount val="5"/>
                <c:pt idx="0">
                  <c:v>2014</c:v>
                </c:pt>
                <c:pt idx="1">
                  <c:v>2015</c:v>
                </c:pt>
                <c:pt idx="2">
                  <c:v>2016</c:v>
                </c:pt>
                <c:pt idx="3">
                  <c:v>2017</c:v>
                </c:pt>
                <c:pt idx="4">
                  <c:v>2018</c:v>
                </c:pt>
              </c:numCache>
            </c:numRef>
          </c:cat>
          <c:val>
            <c:numRef>
              <c:f>Лист1!$B$2:$B$6</c:f>
              <c:numCache>
                <c:formatCode>General</c:formatCode>
                <c:ptCount val="5"/>
                <c:pt idx="0">
                  <c:v>388</c:v>
                </c:pt>
                <c:pt idx="1">
                  <c:v>1839.8</c:v>
                </c:pt>
                <c:pt idx="2">
                  <c:v>1407</c:v>
                </c:pt>
                <c:pt idx="3">
                  <c:v>1156</c:v>
                </c:pt>
                <c:pt idx="4">
                  <c:v>716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12AF-B347-A50D-F6960E3A4848}"/>
            </c:ext>
          </c:extLst>
        </c:ser>
        <c:ser>
          <c:idx val="1"/>
          <c:order val="1"/>
          <c:tx>
            <c:strRef>
              <c:f>Лист1!$C$1</c:f>
              <c:strCache>
                <c:ptCount val="1"/>
                <c:pt idx="0">
                  <c:v>внебюджет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  <a:sp3d/>
          </c:spPr>
          <c:invertIfNegative val="0"/>
          <c:cat>
            <c:numRef>
              <c:f>Лист1!$A$2:$A$6</c:f>
              <c:numCache>
                <c:formatCode>General</c:formatCode>
                <c:ptCount val="5"/>
                <c:pt idx="0">
                  <c:v>2014</c:v>
                </c:pt>
                <c:pt idx="1">
                  <c:v>2015</c:v>
                </c:pt>
                <c:pt idx="2">
                  <c:v>2016</c:v>
                </c:pt>
                <c:pt idx="3">
                  <c:v>2017</c:v>
                </c:pt>
                <c:pt idx="4">
                  <c:v>2018</c:v>
                </c:pt>
              </c:numCache>
            </c:numRef>
          </c:cat>
          <c:val>
            <c:numRef>
              <c:f>Лист1!$C$2:$C$6</c:f>
              <c:numCache>
                <c:formatCode>General</c:formatCode>
                <c:ptCount val="5"/>
                <c:pt idx="0">
                  <c:v>595</c:v>
                </c:pt>
                <c:pt idx="1">
                  <c:v>853</c:v>
                </c:pt>
                <c:pt idx="2">
                  <c:v>1880</c:v>
                </c:pt>
                <c:pt idx="3">
                  <c:v>2829.4</c:v>
                </c:pt>
                <c:pt idx="4">
                  <c:v>5478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12AF-B347-A50D-F6960E3A484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shape val="box"/>
        <c:axId val="1891770959"/>
        <c:axId val="237128272"/>
        <c:axId val="0"/>
      </c:bar3DChart>
      <c:catAx>
        <c:axId val="189177095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237128272"/>
        <c:crosses val="autoZero"/>
        <c:auto val="1"/>
        <c:lblAlgn val="ctr"/>
        <c:lblOffset val="100"/>
        <c:noMultiLvlLbl val="0"/>
      </c:catAx>
      <c:valAx>
        <c:axId val="237128272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dk1">
                  <a:lumMod val="50000"/>
                  <a:lumOff val="50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891770959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lt1">
                  <a:lumMod val="85000"/>
                </a:schemeClr>
              </a:solidFill>
              <a:latin typeface="+mn-lt"/>
              <a:ea typeface="+mn-ea"/>
              <a:cs typeface="+mn-cs"/>
            </a:defRPr>
          </a:pPr>
          <a:endParaRPr lang="ru-R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gradFill flip="none" rotWithShape="1">
      <a:gsLst>
        <a:gs pos="0">
          <a:schemeClr val="dk1">
            <a:lumMod val="65000"/>
            <a:lumOff val="35000"/>
          </a:schemeClr>
        </a:gs>
        <a:gs pos="100000">
          <a:schemeClr val="dk1">
            <a:lumMod val="85000"/>
            <a:lumOff val="15000"/>
          </a:schemeClr>
        </a:gs>
      </a:gsLst>
      <a:path path="circle">
        <a:fillToRect l="50000" t="50000" r="50000" b="50000"/>
      </a:path>
      <a:tileRect/>
    </a:gradFill>
    <a:ln>
      <a:noFill/>
    </a:ln>
    <a:effectLst/>
  </c:spPr>
  <c:txPr>
    <a:bodyPr/>
    <a:lstStyle/>
    <a:p>
      <a:pPr>
        <a:defRPr/>
      </a:pPr>
      <a:endParaRPr lang="ru-RU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9.0317966471600106E-2"/>
          <c:y val="0.22498064912549245"/>
          <c:w val="0.71997909394758597"/>
          <c:h val="0.64693447408502658"/>
        </c:manualLayout>
      </c:layout>
      <c:areaChart>
        <c:grouping val="stacked"/>
        <c:varyColors val="0"/>
        <c:ser>
          <c:idx val="0"/>
          <c:order val="0"/>
          <c:tx>
            <c:strRef>
              <c:f>Лист1!$B$1</c:f>
              <c:strCache>
                <c:ptCount val="1"/>
                <c:pt idx="0">
                  <c:v>бюджет</c:v>
                </c:pt>
              </c:strCache>
            </c:strRef>
          </c:tx>
          <c:spPr>
            <a:solidFill>
              <a:schemeClr val="bg1"/>
            </a:soli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cat>
            <c:numRef>
              <c:f>Лист1!$A$2:$A$6</c:f>
              <c:numCache>
                <c:formatCode>General</c:formatCode>
                <c:ptCount val="5"/>
                <c:pt idx="0">
                  <c:v>2014</c:v>
                </c:pt>
                <c:pt idx="1">
                  <c:v>2015</c:v>
                </c:pt>
                <c:pt idx="2">
                  <c:v>2016</c:v>
                </c:pt>
                <c:pt idx="3">
                  <c:v>2017</c:v>
                </c:pt>
                <c:pt idx="4">
                  <c:v>2018</c:v>
                </c:pt>
              </c:numCache>
            </c:numRef>
          </c:cat>
          <c:val>
            <c:numRef>
              <c:f>Лист1!$B$2:$B$6</c:f>
              <c:numCache>
                <c:formatCode>General</c:formatCode>
                <c:ptCount val="5"/>
                <c:pt idx="0">
                  <c:v>388</c:v>
                </c:pt>
                <c:pt idx="1">
                  <c:v>1839.8</c:v>
                </c:pt>
                <c:pt idx="2">
                  <c:v>1407</c:v>
                </c:pt>
                <c:pt idx="3">
                  <c:v>1156</c:v>
                </c:pt>
                <c:pt idx="4">
                  <c:v>716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1EC-3643-B055-0E4E76432EDE}"/>
            </c:ext>
          </c:extLst>
        </c:ser>
        <c:ser>
          <c:idx val="1"/>
          <c:order val="1"/>
          <c:tx>
            <c:strRef>
              <c:f>Лист1!$C$1</c:f>
              <c:strCache>
                <c:ptCount val="1"/>
                <c:pt idx="0">
                  <c:v>внебюджет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>
              <a:outerShdw blurRad="57150" dist="19050" dir="5400000" algn="ctr" rotWithShape="0">
                <a:srgbClr val="000000">
                  <a:alpha val="63000"/>
                </a:srgbClr>
              </a:outerShdw>
            </a:effectLst>
          </c:spPr>
          <c:cat>
            <c:numRef>
              <c:f>Лист1!$A$2:$A$6</c:f>
              <c:numCache>
                <c:formatCode>General</c:formatCode>
                <c:ptCount val="5"/>
                <c:pt idx="0">
                  <c:v>2014</c:v>
                </c:pt>
                <c:pt idx="1">
                  <c:v>2015</c:v>
                </c:pt>
                <c:pt idx="2">
                  <c:v>2016</c:v>
                </c:pt>
                <c:pt idx="3">
                  <c:v>2017</c:v>
                </c:pt>
                <c:pt idx="4">
                  <c:v>2018</c:v>
                </c:pt>
              </c:numCache>
            </c:numRef>
          </c:cat>
          <c:val>
            <c:numRef>
              <c:f>Лист1!$C$2:$C$6</c:f>
              <c:numCache>
                <c:formatCode>General</c:formatCode>
                <c:ptCount val="5"/>
                <c:pt idx="0">
                  <c:v>595</c:v>
                </c:pt>
                <c:pt idx="1">
                  <c:v>853</c:v>
                </c:pt>
                <c:pt idx="2">
                  <c:v>1880</c:v>
                </c:pt>
                <c:pt idx="3">
                  <c:v>2829.4</c:v>
                </c:pt>
                <c:pt idx="4">
                  <c:v>5478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01EC-3643-B055-0E4E76432ED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890606719"/>
        <c:axId val="1890865023"/>
      </c:areaChart>
      <c:catAx>
        <c:axId val="1890606719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dk1">
                <a:lumMod val="50000"/>
                <a:lumOff val="50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890865023"/>
        <c:crosses val="autoZero"/>
        <c:auto val="1"/>
        <c:lblAlgn val="ctr"/>
        <c:lblOffset val="100"/>
        <c:noMultiLvlLbl val="0"/>
      </c:catAx>
      <c:valAx>
        <c:axId val="1890865023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dk1">
                  <a:lumMod val="50000"/>
                  <a:lumOff val="50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lt1">
                    <a:lumMod val="8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890606719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lt1">
                  <a:lumMod val="85000"/>
                </a:schemeClr>
              </a:solidFill>
              <a:latin typeface="+mn-lt"/>
              <a:ea typeface="+mn-ea"/>
              <a:cs typeface="+mn-cs"/>
            </a:defRPr>
          </a:pPr>
          <a:endParaRPr lang="ru-R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gradFill flip="none" rotWithShape="1">
      <a:gsLst>
        <a:gs pos="0">
          <a:schemeClr val="dk1">
            <a:lumMod val="65000"/>
            <a:lumOff val="35000"/>
          </a:schemeClr>
        </a:gs>
        <a:gs pos="100000">
          <a:schemeClr val="dk1">
            <a:lumMod val="85000"/>
            <a:lumOff val="15000"/>
          </a:schemeClr>
        </a:gs>
      </a:gsLst>
      <a:path path="circle">
        <a:fillToRect l="50000" t="50000" r="50000" b="50000"/>
      </a:path>
      <a:tileRect/>
    </a:gradFill>
    <a:ln>
      <a:noFill/>
    </a:ln>
    <a:effectLst/>
  </c:spPr>
  <c:txPr>
    <a:bodyPr/>
    <a:lstStyle/>
    <a:p>
      <a:pPr>
        <a:defRPr/>
      </a:pPr>
      <a:endParaRPr lang="ru-RU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309">
  <cs:axisTitle>
    <cs:lnRef idx="0"/>
    <cs:fillRef idx="0"/>
    <cs:effectRef idx="0"/>
    <cs:fontRef idx="minor">
      <a:schemeClr val="lt1">
        <a:lumMod val="85000"/>
      </a:schemeClr>
    </cs:fontRef>
    <cs:defRPr sz="1197" b="1" kern="1200" cap="all"/>
  </cs:axisTitle>
  <cs:categoryAxis>
    <cs:lnRef idx="0"/>
    <cs:fillRef idx="0"/>
    <cs:effectRef idx="0"/>
    <cs:fontRef idx="minor">
      <a:schemeClr val="lt1">
        <a:lumMod val="85000"/>
      </a:schemeClr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  <cs:defRPr sz="1197" kern="1200"/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dk1">
              <a:lumMod val="65000"/>
              <a:lumOff val="35000"/>
            </a:schemeClr>
          </a:gs>
          <a:gs pos="100000">
            <a:schemeClr val="dk1">
              <a:lumMod val="85000"/>
              <a:lumOff val="15000"/>
            </a:schemeClr>
          </a:gs>
        </a:gsLst>
        <a:path path="circle">
          <a:fillToRect l="50000" t="50000" r="50000" b="50000"/>
        </a:path>
        <a:tileRect/>
      </a:gradFill>
    </cs:spPr>
    <cs:defRPr sz="1330" kern="1200"/>
  </cs:chartArea>
  <cs:dataLabel>
    <cs:lnRef idx="0"/>
    <cs:fillRef idx="0"/>
    <cs:effectRef idx="0"/>
    <cs:fontRef idx="minor">
      <a:schemeClr val="lt1">
        <a:lumMod val="8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3"/>
    <cs:fontRef idx="minor">
      <a:schemeClr val="tx1"/>
    </cs:fontRef>
  </cs:dataPoint>
  <cs:dataPoint3D>
    <cs:lnRef idx="0"/>
    <cs:fillRef idx="3">
      <cs:styleClr val="auto"/>
    </cs:fillRef>
    <cs:effectRef idx="3"/>
    <cs:fontRef idx="minor">
      <a:schemeClr val="tx1"/>
    </cs:fontRef>
  </cs:dataPoint3D>
  <cs:dataPointLine>
    <cs:lnRef idx="0">
      <cs:styleClr val="auto"/>
    </cs:lnRef>
    <cs:fillRef idx="3"/>
    <cs:effectRef idx="3"/>
    <cs:fontRef idx="minor">
      <a:schemeClr val="tx1"/>
    </cs:fontRef>
    <cs:spPr>
      <a:ln w="349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3">
      <cs:styleClr val="auto"/>
    </cs:fillRef>
    <cs:effectRef idx="3"/>
    <cs:fontRef idx="minor">
      <a:schemeClr val="tx1"/>
    </cs:fontRef>
    <cs:spPr>
      <a:ln w="9525">
        <a:solidFill>
          <a:schemeClr val="phClr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3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lt1">
        <a:lumMod val="85000"/>
      </a:schemeClr>
    </cs:fontRef>
    <cs:spPr>
      <a:ln w="9525">
        <a:solidFill>
          <a:schemeClr val="lt1">
            <a:lumMod val="95000"/>
            <a:alpha val="54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>
        <a:solidFill>
          <a:schemeClr val="lt1">
            <a:lumMod val="95000"/>
            <a:alpha val="54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lt1">
            <a:lumMod val="9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>
        <a:solidFill>
          <a:schemeClr val="dk1">
            <a:lumMod val="60000"/>
            <a:lumOff val="40000"/>
          </a:schemeClr>
        </a:solidFill>
      </a:ln>
    </cs:spPr>
  </cs:gridlineMinor>
  <cs:hiLo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</a:ln>
    </cs:spPr>
  </cs:leaderLine>
  <cs:legend>
    <cs:lnRef idx="0"/>
    <cs:fillRef idx="0"/>
    <cs:effectRef idx="0"/>
    <cs:fontRef idx="minor">
      <a:schemeClr val="lt1">
        <a:lumMod val="85000"/>
      </a:schemeClr>
    </cs:fontRef>
    <cs:defRPr sz="1197" kern="1200"/>
  </cs:legend>
  <cs:plotArea>
    <cs:lnRef idx="0"/>
    <cs:fillRef idx="0"/>
    <cs:effectRef idx="0"/>
    <cs:fontRef idx="minor">
      <a:schemeClr val="tx1"/>
    </cs:fontRef>
  </cs:plotArea>
  <cs:plotArea3D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lt1">
        <a:lumMod val="85000"/>
      </a:schemeClr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  <cs:defRPr sz="1197" kern="1200"/>
  </cs:seriesAxis>
  <cs:seriesLine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  <a:alpha val="54000"/>
          </a:schemeClr>
        </a:solidFill>
        <a:round/>
      </a:ln>
    </cs:spPr>
  </cs:seriesLine>
  <cs:title>
    <cs:lnRef idx="0"/>
    <cs:fillRef idx="0"/>
    <cs:effectRef idx="0"/>
    <cs:fontRef idx="minor">
      <a:schemeClr val="lt1">
        <a:lumMod val="95000"/>
      </a:schemeClr>
    </cs:fontRef>
    <cs:defRPr sz="2128" b="1" kern="1200" spc="100" baseline="0">
      <a:effectLst>
        <a:outerShdw blurRad="50800" dist="38100" dir="5400000" algn="t" rotWithShape="0">
          <a:prstClr val="black">
            <a:alpha val="40000"/>
          </a:prstClr>
        </a:outerShdw>
      </a:effectLst>
    </cs:defRPr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lt1">
        <a:lumMod val="8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>
        <a:solidFill>
          <a:schemeClr val="lt1">
            <a:lumMod val="95000"/>
            <a:alpha val="54000"/>
          </a:schemeClr>
        </a:solidFill>
      </a:ln>
    </cs:spPr>
  </cs:upBar>
  <cs:valueAxis>
    <cs:lnRef idx="0"/>
    <cs:fillRef idx="0"/>
    <cs:effectRef idx="0"/>
    <cs:fontRef idx="minor">
      <a:schemeClr val="lt1">
        <a:lumMod val="85000"/>
      </a:schemeClr>
    </cs:fontRef>
    <cs:defRPr sz="1197" kern="1200"/>
  </cs:valueAxis>
  <cs:wall>
    <cs:lnRef idx="0"/>
    <cs:fillRef idx="0"/>
    <cs:effectRef idx="0"/>
    <cs:fontRef idx="minor">
      <a:schemeClr val="tx1"/>
    </cs:fontRef>
  </cs:wall>
</cs:chartStyle>
</file>

<file path=ppt/charts/style2.xml><?xml version="1.0" encoding="utf-8"?>
<cs:chartStyle xmlns:cs="http://schemas.microsoft.com/office/drawing/2012/chartStyle" xmlns:a="http://schemas.openxmlformats.org/drawingml/2006/main" id="309">
  <cs:axisTitle>
    <cs:lnRef idx="0"/>
    <cs:fillRef idx="0"/>
    <cs:effectRef idx="0"/>
    <cs:fontRef idx="minor">
      <a:schemeClr val="lt1">
        <a:lumMod val="85000"/>
      </a:schemeClr>
    </cs:fontRef>
    <cs:defRPr sz="1197" b="1" kern="1200" cap="all"/>
  </cs:axisTitle>
  <cs:categoryAxis>
    <cs:lnRef idx="0"/>
    <cs:fillRef idx="0"/>
    <cs:effectRef idx="0"/>
    <cs:fontRef idx="minor">
      <a:schemeClr val="lt1">
        <a:lumMod val="85000"/>
      </a:schemeClr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  <cs:defRPr sz="1197" kern="1200"/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dk1">
              <a:lumMod val="65000"/>
              <a:lumOff val="35000"/>
            </a:schemeClr>
          </a:gs>
          <a:gs pos="100000">
            <a:schemeClr val="dk1">
              <a:lumMod val="85000"/>
              <a:lumOff val="15000"/>
            </a:schemeClr>
          </a:gs>
        </a:gsLst>
        <a:path path="circle">
          <a:fillToRect l="50000" t="50000" r="50000" b="50000"/>
        </a:path>
        <a:tileRect/>
      </a:gradFill>
    </cs:spPr>
    <cs:defRPr sz="1330" kern="1200"/>
  </cs:chartArea>
  <cs:dataLabel>
    <cs:lnRef idx="0"/>
    <cs:fillRef idx="0"/>
    <cs:effectRef idx="0"/>
    <cs:fontRef idx="minor">
      <a:schemeClr val="lt1">
        <a:lumMod val="8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3"/>
    <cs:fontRef idx="minor">
      <a:schemeClr val="tx1"/>
    </cs:fontRef>
  </cs:dataPoint>
  <cs:dataPoint3D>
    <cs:lnRef idx="0"/>
    <cs:fillRef idx="3">
      <cs:styleClr val="auto"/>
    </cs:fillRef>
    <cs:effectRef idx="3"/>
    <cs:fontRef idx="minor">
      <a:schemeClr val="tx1"/>
    </cs:fontRef>
  </cs:dataPoint3D>
  <cs:dataPointLine>
    <cs:lnRef idx="0">
      <cs:styleClr val="auto"/>
    </cs:lnRef>
    <cs:fillRef idx="3"/>
    <cs:effectRef idx="3"/>
    <cs:fontRef idx="minor">
      <a:schemeClr val="tx1"/>
    </cs:fontRef>
    <cs:spPr>
      <a:ln w="349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3">
      <cs:styleClr val="auto"/>
    </cs:fillRef>
    <cs:effectRef idx="3"/>
    <cs:fontRef idx="minor">
      <a:schemeClr val="tx1"/>
    </cs:fontRef>
    <cs:spPr>
      <a:ln w="9525">
        <a:solidFill>
          <a:schemeClr val="phClr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3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lt1">
        <a:lumMod val="85000"/>
      </a:schemeClr>
    </cs:fontRef>
    <cs:spPr>
      <a:ln w="9525">
        <a:solidFill>
          <a:schemeClr val="lt1">
            <a:lumMod val="95000"/>
            <a:alpha val="54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>
        <a:solidFill>
          <a:schemeClr val="lt1">
            <a:lumMod val="95000"/>
            <a:alpha val="54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lt1">
            <a:lumMod val="9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>
        <a:solidFill>
          <a:schemeClr val="dk1">
            <a:lumMod val="60000"/>
            <a:lumOff val="40000"/>
          </a:schemeClr>
        </a:solidFill>
      </a:ln>
    </cs:spPr>
  </cs:gridlineMinor>
  <cs:hiLo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</a:ln>
    </cs:spPr>
  </cs:leaderLine>
  <cs:legend>
    <cs:lnRef idx="0"/>
    <cs:fillRef idx="0"/>
    <cs:effectRef idx="0"/>
    <cs:fontRef idx="minor">
      <a:schemeClr val="lt1">
        <a:lumMod val="85000"/>
      </a:schemeClr>
    </cs:fontRef>
    <cs:defRPr sz="1197" kern="1200"/>
  </cs:legend>
  <cs:plotArea>
    <cs:lnRef idx="0"/>
    <cs:fillRef idx="0"/>
    <cs:effectRef idx="0"/>
    <cs:fontRef idx="minor">
      <a:schemeClr val="tx1"/>
    </cs:fontRef>
  </cs:plotArea>
  <cs:plotArea3D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lt1">
        <a:lumMod val="85000"/>
      </a:schemeClr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  <cs:defRPr sz="1197" kern="1200"/>
  </cs:seriesAxis>
  <cs:seriesLine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  <a:alpha val="54000"/>
          </a:schemeClr>
        </a:solidFill>
        <a:round/>
      </a:ln>
    </cs:spPr>
  </cs:seriesLine>
  <cs:title>
    <cs:lnRef idx="0"/>
    <cs:fillRef idx="0"/>
    <cs:effectRef idx="0"/>
    <cs:fontRef idx="minor">
      <a:schemeClr val="lt1">
        <a:lumMod val="95000"/>
      </a:schemeClr>
    </cs:fontRef>
    <cs:defRPr sz="2128" b="1" kern="1200" spc="100" baseline="0">
      <a:effectLst>
        <a:outerShdw blurRad="50800" dist="38100" dir="5400000" algn="t" rotWithShape="0">
          <a:prstClr val="black">
            <a:alpha val="40000"/>
          </a:prstClr>
        </a:outerShdw>
      </a:effectLst>
    </cs:defRPr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lt1">
        <a:lumMod val="8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>
        <a:solidFill>
          <a:schemeClr val="lt1">
            <a:lumMod val="95000"/>
            <a:alpha val="54000"/>
          </a:schemeClr>
        </a:solidFill>
      </a:ln>
    </cs:spPr>
  </cs:upBar>
  <cs:valueAxis>
    <cs:lnRef idx="0"/>
    <cs:fillRef idx="0"/>
    <cs:effectRef idx="0"/>
    <cs:fontRef idx="minor">
      <a:schemeClr val="lt1">
        <a:lumMod val="85000"/>
      </a:schemeClr>
    </cs:fontRef>
    <cs:defRPr sz="1197" kern="1200"/>
  </cs:valueAxis>
  <cs:wall>
    <cs:lnRef idx="0"/>
    <cs:fillRef idx="0"/>
    <cs:effectRef idx="0"/>
    <cs:fontRef idx="minor">
      <a:schemeClr val="tx1"/>
    </cs:fontRef>
  </cs:wall>
</cs:chartStyle>
</file>

<file path=ppt/charts/style3.xml><?xml version="1.0" encoding="utf-8"?>
<cs:chartStyle xmlns:cs="http://schemas.microsoft.com/office/drawing/2012/chartStyle" xmlns:a="http://schemas.openxmlformats.org/drawingml/2006/main" id="294">
  <cs:axisTitle>
    <cs:lnRef idx="0"/>
    <cs:fillRef idx="0"/>
    <cs:effectRef idx="0"/>
    <cs:fontRef idx="minor">
      <a:schemeClr val="lt1">
        <a:lumMod val="85000"/>
      </a:schemeClr>
    </cs:fontRef>
    <cs:defRPr sz="1197" b="1" kern="1200" cap="all"/>
  </cs:axisTitle>
  <cs:categoryAxis>
    <cs:lnRef idx="0"/>
    <cs:fillRef idx="0"/>
    <cs:effectRef idx="0"/>
    <cs:fontRef idx="minor">
      <a:schemeClr val="lt1">
        <a:lumMod val="85000"/>
      </a:schemeClr>
    </cs:fontRef>
    <cs:spPr/>
    <cs:defRPr sz="1197" kern="1200"/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dk1">
              <a:lumMod val="65000"/>
              <a:lumOff val="35000"/>
            </a:schemeClr>
          </a:gs>
          <a:gs pos="100000">
            <a:schemeClr val="dk1">
              <a:lumMod val="85000"/>
              <a:lumOff val="15000"/>
            </a:schemeClr>
          </a:gs>
        </a:gsLst>
        <a:path path="circle">
          <a:fillToRect l="50000" t="50000" r="50000" b="50000"/>
        </a:path>
        <a:tileRect/>
      </a:gradFill>
    </cs:spPr>
    <cs:defRPr sz="1330" kern="1200"/>
  </cs:chartArea>
  <cs:dataLabel>
    <cs:lnRef idx="0"/>
    <cs:fillRef idx="0"/>
    <cs:effectRef idx="0"/>
    <cs:fontRef idx="minor">
      <a:schemeClr val="lt1">
        <a:lumMod val="8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3"/>
    <cs:fontRef idx="minor">
      <a:schemeClr val="tx1"/>
    </cs:fontRef>
  </cs:dataPoint>
  <cs:dataPoint3D>
    <cs:lnRef idx="0"/>
    <cs:fillRef idx="3">
      <cs:styleClr val="auto"/>
    </cs:fillRef>
    <cs:effectRef idx="3"/>
    <cs:fontRef idx="minor">
      <a:schemeClr val="tx1"/>
    </cs:fontRef>
  </cs:dataPoint3D>
  <cs:dataPointLine>
    <cs:lnRef idx="0">
      <cs:styleClr val="auto"/>
    </cs:lnRef>
    <cs:fillRef idx="3"/>
    <cs:effectRef idx="3"/>
    <cs:fontRef idx="minor">
      <a:schemeClr val="tx1"/>
    </cs:fontRef>
    <cs:spPr>
      <a:ln w="349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3">
      <cs:styleClr val="auto"/>
    </cs:fillRef>
    <cs:effectRef idx="3"/>
    <cs:fontRef idx="minor">
      <a:schemeClr val="tx1"/>
    </cs:fontRef>
    <cs:spPr>
      <a:ln w="9525">
        <a:solidFill>
          <a:schemeClr val="phClr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3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lt1">
        <a:lumMod val="85000"/>
      </a:schemeClr>
    </cs:fontRef>
    <cs:spPr>
      <a:ln w="9525">
        <a:solidFill>
          <a:schemeClr val="lt1">
            <a:lumMod val="95000"/>
            <a:alpha val="54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>
        <a:solidFill>
          <a:schemeClr val="lt1">
            <a:lumMod val="95000"/>
            <a:alpha val="54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lt1">
            <a:lumMod val="9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>
        <a:solidFill>
          <a:schemeClr val="dk1">
            <a:lumMod val="60000"/>
            <a:lumOff val="40000"/>
          </a:schemeClr>
        </a:solidFill>
      </a:ln>
    </cs:spPr>
  </cs:gridlineMinor>
  <cs:hiLo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</a:ln>
    </cs:spPr>
  </cs:leaderLine>
  <cs:legend>
    <cs:lnRef idx="0"/>
    <cs:fillRef idx="0"/>
    <cs:effectRef idx="0"/>
    <cs:fontRef idx="minor">
      <a:schemeClr val="lt1">
        <a:lumMod val="85000"/>
      </a:schemeClr>
    </cs:fontRef>
    <cs:defRPr sz="1197" kern="1200"/>
  </cs:legend>
  <cs:plotArea>
    <cs:lnRef idx="0"/>
    <cs:fillRef idx="0"/>
    <cs:effectRef idx="0"/>
    <cs:fontRef idx="minor">
      <a:schemeClr val="tx1"/>
    </cs:fontRef>
  </cs:plotArea>
  <cs:plotArea3D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lt1">
        <a:lumMod val="85000"/>
      </a:schemeClr>
    </cs:fontRef>
    <cs:spPr/>
    <cs:defRPr sz="1197" kern="1200"/>
  </cs:seriesAxis>
  <cs:seriesLine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  <a:alpha val="54000"/>
          </a:schemeClr>
        </a:solidFill>
        <a:round/>
      </a:ln>
    </cs:spPr>
  </cs:seriesLine>
  <cs:title>
    <cs:lnRef idx="0"/>
    <cs:fillRef idx="0"/>
    <cs:effectRef idx="0"/>
    <cs:fontRef idx="minor">
      <a:schemeClr val="lt1">
        <a:lumMod val="95000"/>
      </a:schemeClr>
    </cs:fontRef>
    <cs:defRPr sz="2128" b="1" kern="1200" spc="100" baseline="0">
      <a:effectLst>
        <a:outerShdw blurRad="50800" dist="38100" dir="5400000" algn="t" rotWithShape="0">
          <a:prstClr val="black">
            <a:alpha val="40000"/>
          </a:prstClr>
        </a:outerShdw>
      </a:effectLst>
    </cs:defRPr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lt1">
        <a:lumMod val="8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>
        <a:solidFill>
          <a:schemeClr val="lt1">
            <a:lumMod val="95000"/>
            <a:alpha val="54000"/>
          </a:schemeClr>
        </a:solidFill>
      </a:ln>
    </cs:spPr>
  </cs:upBar>
  <cs:valueAxis>
    <cs:lnRef idx="0"/>
    <cs:fillRef idx="0"/>
    <cs:effectRef idx="0"/>
    <cs:fontRef idx="minor">
      <a:schemeClr val="lt1">
        <a:lumMod val="85000"/>
      </a:schemeClr>
    </cs:fontRef>
    <cs:defRPr sz="1197" kern="1200"/>
  </cs:valueAxis>
  <cs:wall>
    <cs:lnRef idx="0"/>
    <cs:fillRef idx="0"/>
    <cs:effectRef idx="0"/>
    <cs:fontRef idx="minor">
      <a:schemeClr val="tx1"/>
    </cs:fontRef>
  </cs:wall>
</cs:chartStyle>
</file>

<file path=ppt/charts/style4.xml><?xml version="1.0" encoding="utf-8"?>
<cs:chartStyle xmlns:cs="http://schemas.microsoft.com/office/drawing/2012/chartStyle" xmlns:a="http://schemas.openxmlformats.org/drawingml/2006/main" id="309">
  <cs:axisTitle>
    <cs:lnRef idx="0"/>
    <cs:fillRef idx="0"/>
    <cs:effectRef idx="0"/>
    <cs:fontRef idx="minor">
      <a:schemeClr val="lt1">
        <a:lumMod val="85000"/>
      </a:schemeClr>
    </cs:fontRef>
    <cs:defRPr sz="1197" b="1" kern="1200" cap="all"/>
  </cs:axisTitle>
  <cs:categoryAxis>
    <cs:lnRef idx="0"/>
    <cs:fillRef idx="0"/>
    <cs:effectRef idx="0"/>
    <cs:fontRef idx="minor">
      <a:schemeClr val="lt1">
        <a:lumMod val="85000"/>
      </a:schemeClr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  <cs:defRPr sz="1197" kern="1200"/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dk1">
              <a:lumMod val="65000"/>
              <a:lumOff val="35000"/>
            </a:schemeClr>
          </a:gs>
          <a:gs pos="100000">
            <a:schemeClr val="dk1">
              <a:lumMod val="85000"/>
              <a:lumOff val="15000"/>
            </a:schemeClr>
          </a:gs>
        </a:gsLst>
        <a:path path="circle">
          <a:fillToRect l="50000" t="50000" r="50000" b="50000"/>
        </a:path>
        <a:tileRect/>
      </a:gradFill>
    </cs:spPr>
    <cs:defRPr sz="1330" kern="1200"/>
  </cs:chartArea>
  <cs:dataLabel>
    <cs:lnRef idx="0"/>
    <cs:fillRef idx="0"/>
    <cs:effectRef idx="0"/>
    <cs:fontRef idx="minor">
      <a:schemeClr val="lt1">
        <a:lumMod val="8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3">
      <cs:styleClr val="auto"/>
    </cs:fillRef>
    <cs:effectRef idx="3"/>
    <cs:fontRef idx="minor">
      <a:schemeClr val="tx1"/>
    </cs:fontRef>
  </cs:dataPoint>
  <cs:dataPoint3D>
    <cs:lnRef idx="0"/>
    <cs:fillRef idx="3">
      <cs:styleClr val="auto"/>
    </cs:fillRef>
    <cs:effectRef idx="3"/>
    <cs:fontRef idx="minor">
      <a:schemeClr val="tx1"/>
    </cs:fontRef>
  </cs:dataPoint3D>
  <cs:dataPointLine>
    <cs:lnRef idx="0">
      <cs:styleClr val="auto"/>
    </cs:lnRef>
    <cs:fillRef idx="3"/>
    <cs:effectRef idx="3"/>
    <cs:fontRef idx="minor">
      <a:schemeClr val="tx1"/>
    </cs:fontRef>
    <cs:spPr>
      <a:ln w="3492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3">
      <cs:styleClr val="auto"/>
    </cs:fillRef>
    <cs:effectRef idx="3"/>
    <cs:fontRef idx="minor">
      <a:schemeClr val="tx1"/>
    </cs:fontRef>
    <cs:spPr>
      <a:ln w="9525">
        <a:solidFill>
          <a:schemeClr val="phClr"/>
        </a:solidFill>
        <a:round/>
      </a:ln>
    </cs:spPr>
  </cs:dataPointMarker>
  <cs:dataPointMarkerLayout symbol="circle" size="6"/>
  <cs:dataPointWireframe>
    <cs:lnRef idx="0">
      <cs:styleClr val="auto"/>
    </cs:lnRef>
    <cs:fillRef idx="3"/>
    <cs:effectRef idx="3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lt1">
        <a:lumMod val="85000"/>
      </a:schemeClr>
    </cs:fontRef>
    <cs:spPr>
      <a:ln w="9525">
        <a:solidFill>
          <a:schemeClr val="lt1">
            <a:lumMod val="95000"/>
            <a:alpha val="54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>
        <a:solidFill>
          <a:schemeClr val="lt1">
            <a:lumMod val="95000"/>
            <a:alpha val="54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lt1">
            <a:lumMod val="9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>
        <a:solidFill>
          <a:schemeClr val="dk1">
            <a:lumMod val="60000"/>
            <a:lumOff val="40000"/>
          </a:schemeClr>
        </a:solidFill>
      </a:ln>
    </cs:spPr>
  </cs:gridlineMinor>
  <cs:hiLo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tx1"/>
    </cs:fontRef>
    <cs:spPr>
      <a:ln w="9525">
        <a:solidFill>
          <a:schemeClr val="lt1">
            <a:lumMod val="95000"/>
            <a:alpha val="54000"/>
          </a:schemeClr>
        </a:solidFill>
      </a:ln>
    </cs:spPr>
  </cs:leaderLine>
  <cs:legend>
    <cs:lnRef idx="0"/>
    <cs:fillRef idx="0"/>
    <cs:effectRef idx="0"/>
    <cs:fontRef idx="minor">
      <a:schemeClr val="lt1">
        <a:lumMod val="85000"/>
      </a:schemeClr>
    </cs:fontRef>
    <cs:defRPr sz="1197" kern="1200"/>
  </cs:legend>
  <cs:plotArea>
    <cs:lnRef idx="0"/>
    <cs:fillRef idx="0"/>
    <cs:effectRef idx="0"/>
    <cs:fontRef idx="minor">
      <a:schemeClr val="tx1"/>
    </cs:fontRef>
  </cs:plotArea>
  <cs:plotArea3D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lt1">
        <a:lumMod val="85000"/>
      </a:schemeClr>
    </cs:fontRef>
    <cs:spPr>
      <a:ln w="9525" cap="flat" cmpd="sng" algn="ctr">
        <a:solidFill>
          <a:schemeClr val="dk1">
            <a:lumMod val="50000"/>
            <a:lumOff val="50000"/>
          </a:schemeClr>
        </a:solidFill>
        <a:round/>
      </a:ln>
    </cs:spPr>
    <cs:defRPr sz="1197" kern="1200"/>
  </cs:seriesAxis>
  <cs:seriesLine>
    <cs:lnRef idx="0"/>
    <cs:fillRef idx="0"/>
    <cs:effectRef idx="0"/>
    <cs:fontRef idx="minor">
      <a:schemeClr val="lt1"/>
    </cs:fontRef>
    <cs:spPr>
      <a:ln w="9525" cap="flat" cmpd="sng" algn="ctr">
        <a:solidFill>
          <a:schemeClr val="lt1">
            <a:lumMod val="95000"/>
            <a:alpha val="54000"/>
          </a:schemeClr>
        </a:solidFill>
        <a:round/>
      </a:ln>
    </cs:spPr>
  </cs:seriesLine>
  <cs:title>
    <cs:lnRef idx="0"/>
    <cs:fillRef idx="0"/>
    <cs:effectRef idx="0"/>
    <cs:fontRef idx="minor">
      <a:schemeClr val="lt1">
        <a:lumMod val="95000"/>
      </a:schemeClr>
    </cs:fontRef>
    <cs:defRPr sz="2128" b="1" kern="1200" spc="100" baseline="0">
      <a:effectLst>
        <a:outerShdw blurRad="50800" dist="38100" dir="5400000" algn="t" rotWithShape="0">
          <a:prstClr val="black">
            <a:alpha val="40000"/>
          </a:prstClr>
        </a:outerShdw>
      </a:effectLst>
    </cs:defRPr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lt1">
        <a:lumMod val="8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>
        <a:solidFill>
          <a:schemeClr val="lt1">
            <a:lumMod val="95000"/>
            <a:alpha val="54000"/>
          </a:schemeClr>
        </a:solidFill>
      </a:ln>
    </cs:spPr>
  </cs:upBar>
  <cs:valueAxis>
    <cs:lnRef idx="0"/>
    <cs:fillRef idx="0"/>
    <cs:effectRef idx="0"/>
    <cs:fontRef idx="minor">
      <a:schemeClr val="lt1">
        <a:lumMod val="85000"/>
      </a:schemeClr>
    </cs:fontRef>
    <cs:defRPr sz="1197" kern="1200"/>
  </cs:valueAxis>
  <cs:wall>
    <cs:lnRef idx="0"/>
    <cs:fillRef idx="0"/>
    <cs:effectRef idx="0"/>
    <cs:fontRef idx="minor">
      <a:schemeClr val="tx1"/>
    </cs:fontRef>
  </cs:wall>
</cs:chartStyle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0T10:58:43.044" idx="2">
    <p:pos x="10" y="10"/>
    <p:text>На сегодняшний день выстроена понятная и прозрачная схема финансирования команд принимающих участие во Всероссийских соревнованиях. 
1. На начальном этапе, команды участвующие во Всероссийских соревнованиях в межрегиональном этапе получают минимальное финансирование (Например, оплата стартового взноса). 
</p:text>
    <p:extLst>
      <p:ext uri="{C676402C-5697-4E1C-873F-D02D1690AC5C}">
        <p15:threadingInfo xmlns:p15="http://schemas.microsoft.com/office/powerpoint/2012/main" timeZoneBias="-240"/>
      </p:ext>
    </p:extLst>
  </p:cm>
  <p:cm authorId="1" dt="2019-07-20T11:00:43.521" idx="3">
    <p:pos x="146" y="146"/>
    <p:text>2. С 2018 года мы ввели в практику Централизованного финансирования, которое предусматривает аккумулирование финансовых средств (бюджетных (субсидии и целевые средства), внебюджетных (спонсоры и родительские взносы) на счёте федерации баскетбола, откуда производится 100% оплата выездов на соревнования.   </p:text>
    <p:extLst>
      <p:ext uri="{C676402C-5697-4E1C-873F-D02D1690AC5C}">
        <p15:threadingInfo xmlns:p15="http://schemas.microsoft.com/office/powerpoint/2012/main" timeZoneBias="-240"/>
      </p:ext>
    </p:extLst>
  </p:cm>
  <p:cm authorId="1" dt="2019-07-20T11:06:45.900" idx="4">
    <p:pos x="282" y="282"/>
    <p:text>3. При участии команд в полуфинальных соревнованиях оплата до 70% за счёт внебюджетных источников. </p:text>
    <p:extLst>
      <p:ext uri="{C676402C-5697-4E1C-873F-D02D1690AC5C}">
        <p15:threadingInfo xmlns:p15="http://schemas.microsoft.com/office/powerpoint/2012/main" timeZoneBias="-240"/>
      </p:ext>
    </p:extLst>
  </p:cm>
  <p:cm authorId="1" dt="2019-07-20T11:25:43.202" idx="7">
    <p:pos x="282" y="418"/>
    <p:text>При содействии  БК "Купол-Родники" организация транспорта.</p:text>
    <p:extLst>
      <p:ext uri="{C676402C-5697-4E1C-873F-D02D1690AC5C}">
        <p15:threadingInfo xmlns:p15="http://schemas.microsoft.com/office/powerpoint/2012/main" timeZoneBias="-240">
          <p15:parentCm authorId="1" idx="4"/>
        </p15:threadingInfo>
      </p:ext>
    </p:extLst>
  </p:cm>
  <p:cm authorId="1" dt="2019-07-20T11:09:15.595" idx="5">
    <p:pos x="418" y="418"/>
    <p:text>При участии команды в финальных этапах Первенства России оплата 100%</p:text>
    <p:extLst>
      <p:ext uri="{C676402C-5697-4E1C-873F-D02D1690AC5C}">
        <p15:threadingInfo xmlns:p15="http://schemas.microsoft.com/office/powerpoint/2012/main" timeZoneBias="-240"/>
      </p:ext>
    </p:extLst>
  </p:cm>
  <p:cm authorId="1" dt="2019-07-20T11:23:34.432" idx="6">
    <p:pos x="418" y="554"/>
    <p:text>За счёт средств Министерства по физической культуре, спорту и молодёжной политике Удмуртской Республики. </p:text>
    <p:extLst>
      <p:ext uri="{C676402C-5697-4E1C-873F-D02D1690AC5C}">
        <p15:threadingInfo xmlns:p15="http://schemas.microsoft.com/office/powerpoint/2012/main" timeZoneBias="-240">
          <p15:parentCm authorId="1" idx="5"/>
        </p15:threadingInfo>
      </p:ext>
    </p:extLst>
  </p:cm>
</p:cmLst>
</file>

<file path=ppt/comments/comment2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2T10:54:03.366" idx="13">
    <p:pos x="1581" y="1958"/>
    <p:text>С целью объединения интересов спортивных школ республики и достижения наивысшего результата команду формирует победитель прошедшего Первенства, привлекая перспективных игроков, претендующих на попадание в команды ДЮБЛ. 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1:02:13.027" idx="14">
    <p:pos x="1581" y="2094"/>
    <p:text>Со своей стороны клуб принимает активное участие в подготовке сборных команд обеспечивая команду спортивным залом и транспортом.</p:text>
    <p:extLst>
      <p:ext uri="{C676402C-5697-4E1C-873F-D02D1690AC5C}">
        <p15:threadingInfo xmlns:p15="http://schemas.microsoft.com/office/powerpoint/2012/main" timeZoneBias="-240">
          <p15:parentCm authorId="1" idx="13"/>
        </p15:threadingInfo>
      </p:ext>
    </p:extLst>
  </p:cm>
  <p:cm authorId="1" dt="2019-07-22T11:15:18.943" idx="18">
    <p:pos x="2380" y="2368"/>
    <p:text>Совместно с АНО "Открытие" и заслуженным тренером России Павлом Эдмундовичем Гооге реализованы проекты по проведению баскетбольных интенсивов и профильных лагерей в Ижевске и в загородном лагере "Раздолье"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3:27:45.880" idx="19">
    <p:pos x="1715" y="2810"/>
    <p:text>Количество членов федерации увеличено с 5 до 35 человек 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4:23:37.511" idx="22">
    <p:pos x="1715" y="2946"/>
    <p:text>Это даёт дополнительные возможности коллегиального принятия решения по ключевым вопросам. </p:text>
    <p:extLst>
      <p:ext uri="{C676402C-5697-4E1C-873F-D02D1690AC5C}">
        <p15:threadingInfo xmlns:p15="http://schemas.microsoft.com/office/powerpoint/2012/main" timeZoneBias="-240">
          <p15:parentCm authorId="1" idx="19"/>
        </p15:threadingInfo>
      </p:ext>
    </p:extLst>
  </p:cm>
  <p:cm authorId="1" dt="2019-07-25T11:50:45.124" idx="45">
    <p:pos x="10" y="10"/>
    <p:text>На сегодняшний день выстроена понятная и прозрачная схема финансирования команд принимающих участие во Всероссийских соревнованиях. 
1.	На начальном этапе, команды участвующие во Всероссийских соревнованиях в межрегиональном этапе получают минимальное финансирование (Например, оплата стартового взноса)
2.	 С 2018 года мы ввели в практику Централизованного финансирования, которое предусматривает аккумулирование финансовых средств (бюджетных (субсидии и целевые средства), внебюджетных (спонсоры и родительские взносы) на счёте федерации баскетбола, откуда производится 100% оплата выездов на соревнования.
3.	 При участии команд в полуфинальных соревнованиях оплата до 70% за счёт внебюджетных источников. (При содействии  БК "Купол-Родники" организация транспорта). 
4.	При участии команды в финальных этапах Первенства России оплата 100% (За счёт средств Министерства по физической культуре, спорту и молодёжной политике Удмуртской Республики). 
</p:text>
    <p:extLst>
      <p:ext uri="{C676402C-5697-4E1C-873F-D02D1690AC5C}">
        <p15:threadingInfo xmlns:p15="http://schemas.microsoft.com/office/powerpoint/2012/main" timeZoneBias="-240"/>
      </p:ext>
    </p:extLst>
  </p:cm>
</p:cmLst>
</file>

<file path=ppt/comments/comment3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2T11:07:41.725" idx="15">
    <p:pos x="1907" y="2228"/>
    <p:text>2 мастер-класса с участием Президента РФБ Кириленко в 2015,2017 г. 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1:11:20.918" idx="16">
    <p:pos x="1907" y="2364"/>
    <p:text>Главного тренера сборной команды России Евгения Пашутина в 2014 г.</p:text>
    <p:extLst>
      <p:ext uri="{C676402C-5697-4E1C-873F-D02D1690AC5C}">
        <p15:threadingInfo xmlns:p15="http://schemas.microsoft.com/office/powerpoint/2012/main" timeZoneBias="-240">
          <p15:parentCm authorId="1" idx="15"/>
        </p15:threadingInfo>
      </p:ext>
    </p:extLst>
  </p:cm>
  <p:cm authorId="1" dt="2019-07-22T11:14:25.297" idx="17">
    <p:pos x="1907" y="2500"/>
    <p:text>Тренера по физической подготовке Владана Чубрича в 2014, 2019 г.</p:text>
    <p:extLst>
      <p:ext uri="{C676402C-5697-4E1C-873F-D02D1690AC5C}">
        <p15:threadingInfo xmlns:p15="http://schemas.microsoft.com/office/powerpoint/2012/main" timeZoneBias="-240">
          <p15:parentCm authorId="1" idx="15"/>
        </p15:threadingInfo>
      </p:ext>
    </p:extLst>
  </p:cm>
  <p:cm authorId="1" dt="2019-07-22T14:08:09.089" idx="20">
    <p:pos x="2029" y="2810"/>
    <p:text>РБЛ успешный проект который отметил 10-летие. Это полноценный чемпионат в который также включены Кубок РБЛ, плей-офф и проходит с октября по май. 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4:20:30.604" idx="21">
    <p:pos x="2029" y="2946"/>
    <p:text>Федерация полностью покрывает расходную часть соревнований за счёт взносов команд.</p:text>
    <p:extLst>
      <p:ext uri="{C676402C-5697-4E1C-873F-D02D1690AC5C}">
        <p15:threadingInfo xmlns:p15="http://schemas.microsoft.com/office/powerpoint/2012/main" timeZoneBias="-240">
          <p15:parentCm authorId="1" idx="20"/>
        </p15:threadingInfo>
      </p:ext>
    </p:extLst>
  </p:cm>
  <p:cm authorId="1" dt="2019-07-22T14:24:30.433" idx="23">
    <p:pos x="2029" y="3082"/>
    <p:text>В РБЛ отработаны механизмы юридического и финансового характера. </p:text>
    <p:extLst>
      <p:ext uri="{C676402C-5697-4E1C-873F-D02D1690AC5C}">
        <p15:threadingInfo xmlns:p15="http://schemas.microsoft.com/office/powerpoint/2012/main" timeZoneBias="-240">
          <p15:parentCm authorId="1" idx="20"/>
        </p15:threadingInfo>
      </p:ext>
    </p:extLst>
  </p:cm>
</p:cmLst>
</file>

<file path=ppt/comments/comment4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2T14:35:24.064" idx="25">
    <p:pos x="2938" y="2381"/>
    <p:text/>
    <p:extLst>
      <p:ext uri="{C676402C-5697-4E1C-873F-D02D1690AC5C}">
        <p15:threadingInfo xmlns:p15="http://schemas.microsoft.com/office/powerpoint/2012/main" timeZoneBias="-240"/>
      </p:ext>
    </p:extLst>
  </p:cm>
  <p:cm authorId="1" dt="2019-07-22T14:36:48.663" idx="26">
    <p:pos x="10" y="10"/>
    <p:text>Чемпионату ШБЛ КЭС-БАСКЕТ в Удмуртии уже 11 лет. Популярность школьного баскетбола и  количество участников планомерно выросло и достигло 597 команд. 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4:58:29.444" idx="27">
    <p:pos x="10" y="146"/>
    <p:text>Благодаря совместной работе с Минспорта Удмуртской Республики в школьный баскетбол вовлечены более 6000 школьников. </p:text>
    <p:extLst>
      <p:ext uri="{C676402C-5697-4E1C-873F-D02D1690AC5C}">
        <p15:threadingInfo xmlns:p15="http://schemas.microsoft.com/office/powerpoint/2012/main" timeZoneBias="-240">
          <p15:parentCm authorId="1" idx="26"/>
        </p15:threadingInfo>
      </p:ext>
    </p:extLst>
  </p:cm>
</p:cmLst>
</file>

<file path=ppt/comments/comment5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2T15:05:16.553" idx="28">
    <p:pos x="2278" y="1530"/>
    <p:text>Совместно с РФБ на протяжении 2-х лет подряд в Удмуртии реализован проект по популяризации и доступности баскетбола среди школьников Чемпионат "Джуниор НБА" </p:text>
    <p:extLst>
      <p:ext uri="{C676402C-5697-4E1C-873F-D02D1690AC5C}">
        <p15:threadingInfo xmlns:p15="http://schemas.microsoft.com/office/powerpoint/2012/main" timeZoneBias="-240"/>
      </p:ext>
    </p:extLst>
  </p:cm>
</p:cmLst>
</file>

<file path=ppt/comments/comment6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1T21:29:21.211" idx="8">
    <p:pos x="10" y="10"/>
    <p:text>Заключён договор о сотрудничестве с Удмуртским государственным университетом о развитии баскетбола. Договор о сотрудничестве заключен с БК "Университет" </p:text>
    <p:extLst>
      <p:ext uri="{C676402C-5697-4E1C-873F-D02D1690AC5C}">
        <p15:threadingInfo xmlns:p15="http://schemas.microsoft.com/office/powerpoint/2012/main" timeZoneBias="-240"/>
      </p:ext>
    </p:extLst>
  </p:cm>
  <p:cm authorId="1" dt="2019-07-21T21:35:08.314" idx="9">
    <p:pos x="10" y="146"/>
    <p:text>Перспективные спортсмены зачислены на бюджетное обучение.</p:text>
    <p:extLst>
      <p:ext uri="{C676402C-5697-4E1C-873F-D02D1690AC5C}">
        <p15:threadingInfo xmlns:p15="http://schemas.microsoft.com/office/powerpoint/2012/main" timeZoneBias="-240">
          <p15:parentCm authorId="1" idx="8"/>
        </p15:threadingInfo>
      </p:ext>
    </p:extLst>
  </p:cm>
  <p:cm authorId="1" dt="2019-07-21T21:36:10.330" idx="10">
    <p:pos x="146" y="146"/>
    <p:text>Заключён договор о финансировании команд с Банком ВТБ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4:32:04.742" idx="24">
    <p:pos x="146" y="282"/>
    <p:text>Это позволило привлечь дополнительное финансирование для команд и выйти на новый уровень соревновательной практики.</p:text>
    <p:extLst>
      <p:ext uri="{C676402C-5697-4E1C-873F-D02D1690AC5C}">
        <p15:threadingInfo xmlns:p15="http://schemas.microsoft.com/office/powerpoint/2012/main" timeZoneBias="-240">
          <p15:parentCm authorId="1" idx="10"/>
        </p15:threadingInfo>
      </p:ext>
    </p:extLst>
  </p:cm>
</p:cmLst>
</file>

<file path=ppt/comments/comment7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2T15:36:52.139" idx="29">
    <p:pos x="7571" y="70"/>
    <p:text>В республике ежегодно проходят межрегиональные турниры с участием ведущих спортивных школ России из Москвы, Санкт-Петербурга, Пермского края, Самары, Казани.</p:text>
    <p:extLst>
      <p:ext uri="{C676402C-5697-4E1C-873F-D02D1690AC5C}">
        <p15:threadingInfo xmlns:p15="http://schemas.microsoft.com/office/powerpoint/2012/main" timeZoneBias="-240"/>
      </p:ext>
    </p:extLst>
  </p:cm>
  <p:cm authorId="1" dt="2019-07-22T15:39:40.046" idx="30">
    <p:pos x="7571" y="206"/>
    <p:text>Turtle CUP на призы Мастер спорта международного класса Марии Черепановой знаковый турнир воспитанницы СДЮСШОР №3 г. Ижевска. </p:text>
    <p:extLst>
      <p:ext uri="{C676402C-5697-4E1C-873F-D02D1690AC5C}">
        <p15:threadingInfo xmlns:p15="http://schemas.microsoft.com/office/powerpoint/2012/main" timeZoneBias="-240">
          <p15:parentCm authorId="1" idx="29"/>
        </p15:threadingInfo>
      </p:ext>
    </p:extLst>
  </p:cm>
  <p:cm authorId="1" dt="2019-07-22T15:40:23.698" idx="31">
    <p:pos x="7571" y="342"/>
    <p:text>Турнир на призы "Федерации баскетбола "УДМУРТИЯ"</p:text>
    <p:extLst>
      <p:ext uri="{C676402C-5697-4E1C-873F-D02D1690AC5C}">
        <p15:threadingInfo xmlns:p15="http://schemas.microsoft.com/office/powerpoint/2012/main" timeZoneBias="-240">
          <p15:parentCm authorId="1" idx="29"/>
        </p15:threadingInfo>
      </p:ext>
    </p:extLst>
  </p:cm>
  <p:cm authorId="1" dt="2019-07-23T09:35:11.734" idx="32">
    <p:pos x="7571" y="478"/>
    <p:text>Турнир на призы "ИЭМЗ "Купол" совместно с БК "Купол-Родники"</p:text>
    <p:extLst>
      <p:ext uri="{C676402C-5697-4E1C-873F-D02D1690AC5C}">
        <p15:threadingInfo xmlns:p15="http://schemas.microsoft.com/office/powerpoint/2012/main" timeZoneBias="-240">
          <p15:parentCm authorId="1" idx="29"/>
        </p15:threadingInfo>
      </p:ext>
    </p:extLst>
  </p:cm>
</p:cmLst>
</file>

<file path=ppt/comments/comment8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3T10:04:44.364" idx="35">
    <p:pos x="10" y="10"/>
    <p:text>Краткосрочные курсы РФБ,  1 чел., 2015 г. 
Краткосрочные курсы РФБ,  1 чел., 2016 г. 
Тренерская конференция г. Пермь 2017 г. – 12 человек, 
«Сертификат РФБ» – 2 чел., 2018 г. 
</p:text>
    <p:extLst>
      <p:ext uri="{C676402C-5697-4E1C-873F-D02D1690AC5C}">
        <p15:threadingInfo xmlns:p15="http://schemas.microsoft.com/office/powerpoint/2012/main" timeZoneBias="-240"/>
      </p:ext>
    </p:extLst>
  </p:cm>
</p:cmLst>
</file>

<file path=ppt/comments/comment9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3T10:38:13.358" idx="36">
    <p:pos x="10" y="10"/>
    <p:text>Илья Буланов - лучший атакующий защитник Первенства России и вошёл в символическую пятёрку турнира. </p:text>
    <p:extLst>
      <p:ext uri="{C676402C-5697-4E1C-873F-D02D1690AC5C}">
        <p15:threadingInfo xmlns:p15="http://schemas.microsoft.com/office/powerpoint/2012/main" timeZoneBias="-240"/>
      </p:ext>
    </p:extLst>
  </p:cm>
</p:cmLst>
</file>

<file path=ppt/comments/comment10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3T10:52:13.088" idx="37">
    <p:pos x="2355" y="2470"/>
    <p:text>В декабре 2018 года «Федерация баскетбола «УДМУРТИЯ» подписала договор о реализации Президентского гранта в рамках проекта охраны здоровья и пропаганды здорового образа жизни «Мы ЗА адаптивный спорт». 
Благодаря активной социальной программе проект вошёл в десятку лучших на территории России. В 2019 году  решины ряд задач существенно влияющих на популяризацию адаптивного спорта, доступности участия в мероприятиях, снижение напряжённости в социуме и участие людей с ограниченными возможностями здоровья в различных соревнованиях наравне с другими. 
 	Мы твёрдо убеждены, что переходный период становления личности инвалида, в особенности молодых людей, пройдёт безболезненно находясь в команде-союзе не только со здоровыми, но и с лицами ОВЗ (ограниченными возможностями здоровья) более старшего возраста. 
	Результатами нашей работы стало устранение социальных ограничений лиц с ОВЗ путём тесного взаимодействия со здоровыми людьми.  Улучшение социальных контактов в процессе взаимоотношений инвалида и его социальной среды. Повышение самооценки и понимания значимости его личности в обществе. Преодоление пространственно-средового барьера и улучшение логистики перемещений членов команды инвалидов-колясочников. 
Цели проекта: 
- Интеграция людей с ОВЗ в общество посредством баскетбола на колясках. 
- Увеличение числа людей с ОВЗ, принимающих активное участие в мероприятиях в рамках реализации проекта. 
- Объединение вокруг баскетбольной команды инвалидов-колясочников союза друзей (здоровых и лиц с ОВЗ). 
Задачи проекта: 
 -  Организовать учебно-тренировочный процесс команды по баскетболу на колясках;  - Привлечь лиц с ОВЗ к активным занятиям физической культурой и участие в массовых спортивных мероприятиях;
 - Воспитать толерантное отношение подрастающего поколения к лицам с ОВЗ.
 - Организовать волонтёрский отряд для помощи в проведении мероприятий проекта. 
 - Реализовать собственные достижения лиц с ОВЗ при выполнении поставленных целей в соревнованиях и устранения фактора «ущербности» во взаимодействии с другими спортсменами. 
 - Создать условия для неформального общения в компании, объединённой общими интересами и увлечениями. 
 - Создать условия для привлечения детей-инвалидов к занятиям по баскетболу на колясках. 
	Куратором проекта является Заслуженный работник физической культуры и спорта Удмуртской Республики Безумов Николай Николаевич. 
</p:text>
    <p:extLst>
      <p:ext uri="{C676402C-5697-4E1C-873F-D02D1690AC5C}">
        <p15:threadingInfo xmlns:p15="http://schemas.microsoft.com/office/powerpoint/2012/main" timeZoneBias="-240"/>
      </p:ext>
    </p:extLst>
  </p:cm>
</p:cmLst>
</file>

<file path=ppt/comments/comment1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3T11:06:58.231" idx="38">
    <p:pos x="10" y="10"/>
    <p:text>В софинансировании с Фондом президентских грантов приобретен автомобиль Wolksvagen и прицеп. Также приобретены 3 коляски для детской команды.  </p:text>
    <p:extLst>
      <p:ext uri="{C676402C-5697-4E1C-873F-D02D1690AC5C}">
        <p15:threadingInfo xmlns:p15="http://schemas.microsoft.com/office/powerpoint/2012/main" timeZoneBias="-240"/>
      </p:ext>
    </p:extLst>
  </p:cm>
  <p:cm authorId="1" dt="2019-07-23T11:09:46.863" idx="39">
    <p:pos x="146" y="146"/>
    <p:text>Реализуя успешный проект мы двигаемся дальше и стираем границы созиализации инвалидов. Мы продолжаем работать в популяризации и доступности баскетбола на колясках и подали заявку на реализацию следующего проекта. </p:text>
    <p:extLst>
      <p:ext uri="{C676402C-5697-4E1C-873F-D02D1690AC5C}">
        <p15:threadingInfo xmlns:p15="http://schemas.microsoft.com/office/powerpoint/2012/main" timeZoneBias="-240"/>
      </p:ext>
    </p:extLst>
  </p:cm>
</p:cmLst>
</file>

<file path=ppt/comments/comment12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9-07-23T11:16:46.312" idx="41">
    <p:pos x="10" y="10"/>
    <p:text>Финансирование в 2014 г. 983 тыс. </p:text>
    <p:extLst>
      <p:ext uri="{C676402C-5697-4E1C-873F-D02D1690AC5C}">
        <p15:threadingInfo xmlns:p15="http://schemas.microsoft.com/office/powerpoint/2012/main" timeZoneBias="-240"/>
      </p:ext>
    </p:extLst>
  </p:cm>
  <p:cm authorId="1" dt="2019-07-23T11:17:33.519" idx="42">
    <p:pos x="10" y="146"/>
    <p:text>2015 г. 2693 тыс. 2016 г. 2669 тыс. </p:text>
    <p:extLst>
      <p:ext uri="{C676402C-5697-4E1C-873F-D02D1690AC5C}">
        <p15:threadingInfo xmlns:p15="http://schemas.microsoft.com/office/powerpoint/2012/main" timeZoneBias="-240">
          <p15:parentCm authorId="1" idx="41"/>
        </p15:threadingInfo>
      </p:ext>
    </p:extLst>
  </p:cm>
  <p:cm authorId="1" dt="2019-07-23T11:18:59.652" idx="43">
    <p:pos x="10" y="282"/>
    <p:text>2017 г. 3988</p:text>
    <p:extLst>
      <p:ext uri="{C676402C-5697-4E1C-873F-D02D1690AC5C}">
        <p15:threadingInfo xmlns:p15="http://schemas.microsoft.com/office/powerpoint/2012/main" timeZoneBias="-240">
          <p15:parentCm authorId="1" idx="41"/>
        </p15:threadingInfo>
      </p:ext>
    </p:extLst>
  </p:cm>
  <p:cm authorId="1" dt="2019-07-23T11:19:46.106" idx="44">
    <p:pos x="10" y="418"/>
    <p:text>2018 г. 6235 тыс.</p:text>
    <p:extLst>
      <p:ext uri="{C676402C-5697-4E1C-873F-D02D1690AC5C}">
        <p15:threadingInfo xmlns:p15="http://schemas.microsoft.com/office/powerpoint/2012/main" timeZoneBias="-240">
          <p15:parentCm authorId="1" idx="41"/>
        </p15:threadingInfo>
      </p:ext>
    </p:extLst>
  </p:cm>
</p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5D8999D-6553-BC40-8C79-6F3FCE1090F2}" type="datetimeFigureOut">
              <a:rPr lang="ru-RU" smtClean="0"/>
              <a:t>25.07.2019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r>
              <a:rPr lang="ru-RU"/>
              <a:t>Образец текста
Второй уровень
Третий уровень
Четвертый уровень
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E88E4D1-0580-EE48-B6A2-26968E7A778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8129936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/>
              <a:t>На сегодняшний день выстроена понятная и прозрачная схема финансирования команд принимающих участие во Всероссийских соревнованиях. </a:t>
            </a:r>
          </a:p>
          <a:p>
            <a:pPr marL="228600" indent="-228600">
              <a:buFont typeface="+mj-lt"/>
              <a:buAutoNum type="arabicPeriod"/>
            </a:pPr>
            <a:r>
              <a:rPr lang="ru-RU" dirty="0"/>
              <a:t>На начальном этапе, команды </a:t>
            </a:r>
            <a:r>
              <a:rPr lang="ru-RU" dirty="0" err="1"/>
              <a:t>участ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E88E4D1-0580-EE48-B6A2-26968E7A778A}" type="slidenum">
              <a:rPr lang="ru-RU" smtClean="0"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0160845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7AFFB9B-9FB8-469E-96F9-4D32314110B6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0706366"/>
      </p:ext>
    </p:extLst>
  </p:cSld>
  <p:clrMapOvr>
    <a:masterClrMapping/>
  </p:clrMapOvr>
  <p:transition spd="med">
    <p:pull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7147483"/>
      </p:ext>
    </p:extLst>
  </p:cSld>
  <p:clrMapOvr>
    <a:masterClrMapping/>
  </p:clrMapOvr>
  <p:transition spd="med">
    <p:pull/>
  </p:transition>
  <p:hf sldNum="0"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7F47CF-67C9-420C-80A5-E2069FF0C2DF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5342105"/>
      </p:ext>
    </p:extLst>
  </p:cSld>
  <p:clrMapOvr>
    <a:masterClrMapping/>
  </p:clrMapOvr>
  <p:transition spd="med">
    <p:pull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3686267"/>
      </p:ext>
    </p:extLst>
  </p:cSld>
  <p:clrMapOvr>
    <a:masterClrMapping/>
  </p:clrMapOvr>
  <p:transition spd="med">
    <p:pull/>
  </p:transition>
  <p:hf sldNum="0" hdr="0" ft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6901343"/>
      </p:ext>
    </p:extLst>
  </p:cSld>
  <p:clrMapOvr>
    <a:masterClrMapping/>
  </p:clrMapOvr>
  <p:transition spd="med">
    <p:pull/>
  </p:transition>
  <p:hf sldNum="0"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7649AC-CB8F-4FF1-9A34-5861C74DD0A7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56644432"/>
      </p:ext>
    </p:extLst>
  </p:cSld>
  <p:clrMapOvr>
    <a:masterClrMapping/>
  </p:clrMapOvr>
  <p:transition spd="med">
    <p:pull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C5CECA-2D3A-4680-9B49-752200DE467C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10172789"/>
      </p:ext>
    </p:extLst>
  </p:cSld>
  <p:clrMapOvr>
    <a:masterClrMapping/>
  </p:clrMapOvr>
  <p:transition spd="med">
    <p:pull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6633246"/>
      </p:ext>
    </p:extLst>
  </p:cSld>
  <p:clrMapOvr>
    <a:masterClrMapping/>
  </p:clrMapOvr>
  <p:transition spd="med">
    <p:pull/>
  </p:transition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2EF78E3-FDA3-4D28-AAA2-0B81F349A39D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6587177"/>
      </p:ext>
    </p:extLst>
  </p:cSld>
  <p:clrMapOvr>
    <a:masterClrMapping/>
  </p:clrMapOvr>
  <p:transition spd="med">
    <p:pull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98919757"/>
      </p:ext>
    </p:extLst>
  </p:cSld>
  <p:clrMapOvr>
    <a:masterClrMapping/>
  </p:clrMapOvr>
  <p:transition spd="med">
    <p:pull/>
  </p:transition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46663965"/>
      </p:ext>
    </p:extLst>
  </p:cSld>
  <p:clrMapOvr>
    <a:masterClrMapping/>
  </p:clrMapOvr>
  <p:transition spd="med">
    <p:pull/>
  </p:transition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
Второй уровень
Третий уровень
Четвертый уровень
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35BB1C6-BF8F-4481-8AB2-603A1C8A906A}" type="datetimeFigureOut">
              <a:rPr lang="en-US" smtClean="0"/>
              <a:t>7/25/19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077637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4" r:id="rId1"/>
    <p:sldLayoutId id="2147483785" r:id="rId2"/>
    <p:sldLayoutId id="2147483786" r:id="rId3"/>
    <p:sldLayoutId id="2147483787" r:id="rId4"/>
    <p:sldLayoutId id="2147483788" r:id="rId5"/>
    <p:sldLayoutId id="2147483789" r:id="rId6"/>
    <p:sldLayoutId id="2147483790" r:id="rId7"/>
    <p:sldLayoutId id="2147483791" r:id="rId8"/>
    <p:sldLayoutId id="2147483792" r:id="rId9"/>
    <p:sldLayoutId id="2147483793" r:id="rId10"/>
    <p:sldLayoutId id="2147483794" r:id="rId11"/>
  </p:sldLayoutIdLst>
  <p:transition spd="med">
    <p:pull/>
  </p:transition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hyperlink" Target="mailto:fbudm@yandex.ru" TargetMode="Externa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5.jpg"/><Relationship Id="rId4" Type="http://schemas.openxmlformats.org/officeDocument/2006/relationships/image" Target="../media/image4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comments" Target="../comments/comment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8.jpg"/><Relationship Id="rId5" Type="http://schemas.openxmlformats.org/officeDocument/2006/relationships/image" Target="../media/image7.jpg"/><Relationship Id="rId4" Type="http://schemas.openxmlformats.org/officeDocument/2006/relationships/image" Target="../media/image2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10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6" Type="http://schemas.openxmlformats.org/officeDocument/2006/relationships/comments" Target="../comments/comment2.xml"/><Relationship Id="rId5" Type="http://schemas.openxmlformats.org/officeDocument/2006/relationships/image" Target="../media/image13.jpg"/><Relationship Id="rId4" Type="http://schemas.openxmlformats.org/officeDocument/2006/relationships/image" Target="../media/image12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9.xml"/><Relationship Id="rId5" Type="http://schemas.openxmlformats.org/officeDocument/2006/relationships/comments" Target="../comments/comment3.xml"/><Relationship Id="rId4" Type="http://schemas.openxmlformats.org/officeDocument/2006/relationships/image" Target="../media/image15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4" Type="http://schemas.openxmlformats.org/officeDocument/2006/relationships/comments" Target="../comments/commen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9.jpg"/><Relationship Id="rId5" Type="http://schemas.openxmlformats.org/officeDocument/2006/relationships/image" Target="../media/image18.jpg"/><Relationship Id="rId4" Type="http://schemas.openxmlformats.org/officeDocument/2006/relationships/image" Target="../media/image17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9.xml"/><Relationship Id="rId6" Type="http://schemas.openxmlformats.org/officeDocument/2006/relationships/comments" Target="../comments/comment5.xml"/><Relationship Id="rId5" Type="http://schemas.openxmlformats.org/officeDocument/2006/relationships/image" Target="../media/image22.jpg"/><Relationship Id="rId4" Type="http://schemas.openxmlformats.org/officeDocument/2006/relationships/image" Target="../media/image21.jp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5" Type="http://schemas.openxmlformats.org/officeDocument/2006/relationships/comments" Target="../comments/comment6.xml"/><Relationship Id="rId4" Type="http://schemas.openxmlformats.org/officeDocument/2006/relationships/image" Target="../media/image24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6" Type="http://schemas.openxmlformats.org/officeDocument/2006/relationships/comments" Target="../comments/comment7.xml"/><Relationship Id="rId5" Type="http://schemas.openxmlformats.org/officeDocument/2006/relationships/image" Target="../media/image26.jpg"/><Relationship Id="rId4" Type="http://schemas.openxmlformats.org/officeDocument/2006/relationships/image" Target="../media/image5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29.jpg"/><Relationship Id="rId4" Type="http://schemas.openxmlformats.org/officeDocument/2006/relationships/image" Target="../media/image28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32.jpg"/><Relationship Id="rId4" Type="http://schemas.openxmlformats.org/officeDocument/2006/relationships/image" Target="../media/image31.jp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Relationship Id="rId6" Type="http://schemas.openxmlformats.org/officeDocument/2006/relationships/comments" Target="../comments/comment8.xml"/><Relationship Id="rId5" Type="http://schemas.openxmlformats.org/officeDocument/2006/relationships/image" Target="../media/image35.jpg"/><Relationship Id="rId4" Type="http://schemas.openxmlformats.org/officeDocument/2006/relationships/image" Target="../media/image34.JP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5.xml"/><Relationship Id="rId5" Type="http://schemas.openxmlformats.org/officeDocument/2006/relationships/comments" Target="../comments/comment9.xml"/><Relationship Id="rId4" Type="http://schemas.openxmlformats.org/officeDocument/2006/relationships/image" Target="../media/image37.jp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38.JPG"/><Relationship Id="rId1" Type="http://schemas.openxmlformats.org/officeDocument/2006/relationships/slideLayout" Target="../slideLayouts/slideLayout8.xml"/><Relationship Id="rId6" Type="http://schemas.openxmlformats.org/officeDocument/2006/relationships/comments" Target="../comments/comment10.xml"/><Relationship Id="rId5" Type="http://schemas.openxmlformats.org/officeDocument/2006/relationships/image" Target="../media/image40.jpg"/><Relationship Id="rId4" Type="http://schemas.openxmlformats.org/officeDocument/2006/relationships/image" Target="../media/image39.jp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5.xml"/><Relationship Id="rId6" Type="http://schemas.openxmlformats.org/officeDocument/2006/relationships/comments" Target="../comments/comment11.xml"/><Relationship Id="rId5" Type="http://schemas.openxmlformats.org/officeDocument/2006/relationships/image" Target="../media/image43.jpg"/><Relationship Id="rId4" Type="http://schemas.openxmlformats.org/officeDocument/2006/relationships/image" Target="../media/image42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44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4.xml"/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5.xml"/><Relationship Id="rId5" Type="http://schemas.openxmlformats.org/officeDocument/2006/relationships/comments" Target="../comments/comment12.xml"/><Relationship Id="rId4" Type="http://schemas.openxmlformats.org/officeDocument/2006/relationships/image" Target="../media/image2.jp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9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FB13A6E-1771-C347-894F-09FDBDF627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  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E94B830C-C934-7949-AE14-ACECE831465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  <a:p>
            <a:endParaRPr lang="ru-RU" dirty="0"/>
          </a:p>
        </p:txBody>
      </p:sp>
      <p:pic>
        <p:nvPicPr>
          <p:cNvPr id="20" name="LOGO.mp4">
            <a:hlinkClick r:id="" action="ppaction://media"/>
            <a:extLst>
              <a:ext uri="{FF2B5EF4-FFF2-40B4-BE49-F238E27FC236}">
                <a16:creationId xmlns:a16="http://schemas.microsoft.com/office/drawing/2014/main" id="{4279B1A7-CE49-BA40-8AB5-8F09FFFFAD3F}"/>
              </a:ext>
            </a:extLst>
          </p:cNvPr>
          <p:cNvPicPr>
            <a:picLocks noGrp="1" noChangeAspect="1"/>
          </p:cNvPicPr>
          <p:nvPr>
            <p:ph sz="half" idx="4294967295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820652" y="1449022"/>
            <a:ext cx="8550695" cy="4311380"/>
          </a:xfrm>
        </p:spPr>
      </p:pic>
    </p:spTree>
    <p:extLst>
      <p:ext uri="{BB962C8B-B14F-4D97-AF65-F5344CB8AC3E}">
        <p14:creationId xmlns:p14="http://schemas.microsoft.com/office/powerpoint/2010/main" val="3201499387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037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0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FB13A6E-1771-C347-894F-09FDBDF627C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67037" y="1119105"/>
            <a:ext cx="11304853" cy="2387600"/>
          </a:xfrm>
        </p:spPr>
        <p:txBody>
          <a:bodyPr>
            <a:normAutofit/>
          </a:bodyPr>
          <a:lstStyle/>
          <a:p>
            <a:r>
              <a:rPr lang="ru-RU" sz="4000" b="1" dirty="0"/>
              <a:t>Региональная программа развития баскетбола.  </a:t>
            </a:r>
            <a:endParaRPr lang="ru-RU" b="1" dirty="0"/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E94B830C-C934-7949-AE14-ACECE831465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67037" y="4264502"/>
            <a:ext cx="11304853" cy="1747880"/>
          </a:xfrm>
        </p:spPr>
        <p:txBody>
          <a:bodyPr>
            <a:normAutofit lnSpcReduction="10000"/>
          </a:bodyPr>
          <a:lstStyle/>
          <a:p>
            <a:endParaRPr lang="ru-RU" dirty="0"/>
          </a:p>
          <a:p>
            <a:r>
              <a:rPr lang="ru-RU" dirty="0"/>
              <a:t>Материалы по итогам работы в 2014-2018 гг.  </a:t>
            </a:r>
            <a:endParaRPr lang="ru-RU" sz="1800" dirty="0"/>
          </a:p>
          <a:p>
            <a:r>
              <a:rPr lang="ru-RU" dirty="0"/>
              <a:t>сайт: </a:t>
            </a:r>
            <a:r>
              <a:rPr lang="ru-RU" b="1" u="sng" dirty="0" err="1"/>
              <a:t>udmbasket.ru</a:t>
            </a:r>
            <a:r>
              <a:rPr lang="ru-RU" dirty="0"/>
              <a:t>, эл. почта: </a:t>
            </a:r>
            <a:r>
              <a:rPr lang="ru-RU" b="1" u="sng" dirty="0"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fbudm@yandex.ru</a:t>
            </a:r>
            <a:r>
              <a:rPr lang="ru-RU" sz="1800" b="1" u="sng" dirty="0">
                <a:effectLst/>
              </a:rPr>
              <a:t> </a:t>
            </a:r>
          </a:p>
          <a:p>
            <a:r>
              <a:rPr lang="en-US" b="1" u="sng" dirty="0" err="1">
                <a:effectLst/>
              </a:rPr>
              <a:t>vk.com</a:t>
            </a:r>
            <a:r>
              <a:rPr lang="en-US" b="1" u="sng" dirty="0">
                <a:effectLst/>
              </a:rPr>
              <a:t>/</a:t>
            </a:r>
            <a:r>
              <a:rPr lang="en-US" b="1" u="sng" dirty="0" err="1">
                <a:effectLst/>
              </a:rPr>
              <a:t>udmbasket</a:t>
            </a:r>
            <a:r>
              <a:rPr lang="en-US" b="1" u="sng" dirty="0"/>
              <a:t>   </a:t>
            </a:r>
            <a:r>
              <a:rPr lang="en-US" b="1" u="sng" dirty="0" err="1"/>
              <a:t>facebook.com</a:t>
            </a:r>
            <a:r>
              <a:rPr lang="en-US" b="1" u="sng" dirty="0"/>
              <a:t>/</a:t>
            </a:r>
            <a:r>
              <a:rPr lang="en-US" b="1" u="sng" dirty="0" err="1"/>
              <a:t>udmbasket</a:t>
            </a:r>
            <a:r>
              <a:rPr lang="en-US" b="1" u="sng" dirty="0"/>
              <a:t> </a:t>
            </a:r>
            <a:endParaRPr lang="ru-RU" b="1" u="sng" dirty="0">
              <a:effectLst/>
            </a:endParaRPr>
          </a:p>
          <a:p>
            <a:endParaRPr lang="ru-RU" sz="1800" b="1" dirty="0"/>
          </a:p>
          <a:p>
            <a:endParaRPr lang="ru-RU" dirty="0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893AFDD3-AA24-5C4B-AE8F-EADD061BB0E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3173" y="504111"/>
            <a:ext cx="3489434" cy="15004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0056004"/>
      </p:ext>
    </p:extLst>
  </p:cSld>
  <p:clrMapOvr>
    <a:masterClrMapping/>
  </p:clrMapOvr>
  <p:transition spd="med">
    <p:pull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pic>
        <p:nvPicPr>
          <p:cNvPr id="9" name="Объект 8">
            <a:extLst>
              <a:ext uri="{FF2B5EF4-FFF2-40B4-BE49-F238E27FC236}">
                <a16:creationId xmlns:a16="http://schemas.microsoft.com/office/drawing/2014/main" id="{F27F9856-0CC2-144E-931C-61654ED13CBA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2"/>
          <a:srcRect l="6360" r="6360"/>
          <a:stretch>
            <a:fillRect/>
          </a:stretch>
        </p:blipFill>
        <p:spPr>
          <a:xfrm>
            <a:off x="6182314" y="84613"/>
            <a:ext cx="3247169" cy="2563994"/>
          </a:xfrm>
        </p:spPr>
      </p:pic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9" y="1844984"/>
            <a:ext cx="4589968" cy="4024004"/>
          </a:xfrm>
        </p:spPr>
        <p:txBody>
          <a:bodyPr>
            <a:normAutofit fontScale="92500" lnSpcReduction="10000"/>
          </a:bodyPr>
          <a:lstStyle/>
          <a:p>
            <a:r>
              <a:rPr lang="ru-RU" sz="2600" b="1" dirty="0"/>
              <a:t>Задачи Программы развития</a:t>
            </a:r>
          </a:p>
          <a:p>
            <a:endParaRPr lang="ru-RU" sz="1800" dirty="0"/>
          </a:p>
          <a:p>
            <a:pPr marL="342900" lvl="0" indent="-342900">
              <a:buFont typeface="+mj-lt"/>
              <a:buAutoNum type="arabicPeriod"/>
            </a:pPr>
            <a:r>
              <a:rPr lang="ru-RU" sz="2000" dirty="0"/>
              <a:t>Организовать системную работу по подготовке спортсменов в районных центрах;</a:t>
            </a:r>
          </a:p>
          <a:p>
            <a:pPr marL="342900" lvl="0" indent="-342900">
              <a:buFont typeface="+mj-lt"/>
              <a:buAutoNum type="arabicPeriod"/>
            </a:pPr>
            <a:r>
              <a:rPr lang="ru-RU" sz="2000" dirty="0"/>
              <a:t>Создать условия для взаимодействия между ДЮСШ и БК «КУПОЛ-РОДНИКИ»;</a:t>
            </a:r>
          </a:p>
          <a:p>
            <a:pPr marL="342900" lvl="0" indent="-342900">
              <a:buFont typeface="+mj-lt"/>
              <a:buAutoNum type="arabicPeriod"/>
            </a:pPr>
            <a:r>
              <a:rPr lang="ru-RU" sz="2000" dirty="0"/>
              <a:t>Организовать женскую баскетбольную команду  БК «РОДНИКИ» и команду ДЮБЛ (девушки);</a:t>
            </a:r>
          </a:p>
          <a:p>
            <a:pPr marL="342900" lvl="0" indent="-342900">
              <a:buFont typeface="+mj-lt"/>
              <a:buAutoNum type="arabicPeriod"/>
            </a:pPr>
            <a:r>
              <a:rPr lang="ru-RU" sz="2000" dirty="0"/>
              <a:t>Наладить организацию и проведение Чемпионатов, Спартакиад среди студенческих команд;</a:t>
            </a:r>
          </a:p>
          <a:p>
            <a:pPr algn="just"/>
            <a:endParaRPr lang="ru-RU" sz="2000" dirty="0"/>
          </a:p>
          <a:p>
            <a:endParaRPr lang="ru-RU" sz="2000" dirty="0"/>
          </a:p>
          <a:p>
            <a:endParaRPr lang="ru-RU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28548" y="5110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9F00147-DED2-B54B-9DDD-BBF878A64460}"/>
              </a:ext>
            </a:extLst>
          </p:cNvPr>
          <p:cNvSpPr txBox="1"/>
          <p:nvPr/>
        </p:nvSpPr>
        <p:spPr>
          <a:xfrm>
            <a:off x="10444480" y="1686560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15" name="Рисунок 14">
            <a:extLst>
              <a:ext uri="{FF2B5EF4-FFF2-40B4-BE49-F238E27FC236}">
                <a16:creationId xmlns:a16="http://schemas.microsoft.com/office/drawing/2014/main" id="{5EB2E0CD-B5E6-1F4B-A5F6-E309120E086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7240" y="2221523"/>
            <a:ext cx="3794760" cy="2529840"/>
          </a:xfrm>
          <a:prstGeom prst="rect">
            <a:avLst/>
          </a:prstGeom>
        </p:spPr>
      </p:pic>
      <p:pic>
        <p:nvPicPr>
          <p:cNvPr id="17" name="Рисунок 16">
            <a:extLst>
              <a:ext uri="{FF2B5EF4-FFF2-40B4-BE49-F238E27FC236}">
                <a16:creationId xmlns:a16="http://schemas.microsoft.com/office/drawing/2014/main" id="{2B81DEB9-0D34-3047-9970-D6C48A68622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182314" y="4324279"/>
            <a:ext cx="3799840" cy="25337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5791660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40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2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1062D76-0709-1D47-956E-E3733BB5564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59296D8E-DBD3-BF45-9CC5-0E2DFACC2A05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7802" r="7802"/>
          <a:stretch>
            <a:fillRect/>
          </a:stretch>
        </p:blipFill>
        <p:spPr>
          <a:xfrm>
            <a:off x="8463280" y="71120"/>
            <a:ext cx="3616961" cy="2855985"/>
          </a:xfrm>
        </p:spPr>
      </p:pic>
      <p:sp>
        <p:nvSpPr>
          <p:cNvPr id="4" name="Текст 3">
            <a:extLst>
              <a:ext uri="{FF2B5EF4-FFF2-40B4-BE49-F238E27FC236}">
                <a16:creationId xmlns:a16="http://schemas.microsoft.com/office/drawing/2014/main" id="{6C6351B3-0EBF-8849-B00D-5EC215A0253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111224"/>
            <a:ext cx="4870132" cy="4248935"/>
          </a:xfrm>
        </p:spPr>
        <p:txBody>
          <a:bodyPr>
            <a:normAutofit/>
          </a:bodyPr>
          <a:lstStyle/>
          <a:p>
            <a:r>
              <a:rPr lang="ru-RU" sz="2400" b="1" dirty="0"/>
              <a:t>Задачи Программы</a:t>
            </a:r>
            <a:r>
              <a:rPr lang="en-US" sz="2400" b="1" dirty="0"/>
              <a:t> </a:t>
            </a:r>
            <a:r>
              <a:rPr lang="ru-RU" sz="2400" b="1" dirty="0"/>
              <a:t>развития</a:t>
            </a:r>
          </a:p>
          <a:p>
            <a:pPr marL="342900" indent="-342900">
              <a:buFont typeface="+mj-lt"/>
              <a:buAutoNum type="arabicPeriod" startAt="5"/>
            </a:pPr>
            <a:r>
              <a:rPr lang="ru-RU" sz="2000" dirty="0"/>
              <a:t>Организовать работу по формированию сборных команд Удмуртской Республики;</a:t>
            </a:r>
          </a:p>
          <a:p>
            <a:pPr marL="342900" indent="-342900">
              <a:buFont typeface="+mj-lt"/>
              <a:buAutoNum type="arabicPeriod" startAt="5"/>
            </a:pPr>
            <a:r>
              <a:rPr lang="ru-RU" sz="2000" dirty="0"/>
              <a:t>Усилить работу по проведению учебно-тренировочных сборов;</a:t>
            </a:r>
          </a:p>
          <a:p>
            <a:pPr marL="342900" indent="-342900">
              <a:buFont typeface="+mj-lt"/>
              <a:buAutoNum type="arabicPeriod" startAt="5"/>
            </a:pPr>
            <a:r>
              <a:rPr lang="ru-RU" sz="2000" dirty="0"/>
              <a:t>Наладить взаимодействие структур при проведении Чемпионатов и Первенств Удмуртской Республики;</a:t>
            </a:r>
          </a:p>
          <a:p>
            <a:pPr marL="342900" indent="-342900">
              <a:buFont typeface="+mj-lt"/>
              <a:buAutoNum type="arabicPeriod" startAt="5"/>
            </a:pPr>
            <a:endParaRPr lang="ru-RU" dirty="0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681A2FFE-B61A-4343-8730-9AAD0D73003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788" y="457200"/>
            <a:ext cx="2977055" cy="1280134"/>
          </a:xfrm>
          <a:prstGeom prst="rect">
            <a:avLst/>
          </a:prstGeom>
        </p:spPr>
      </p:pic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96732A56-0FF7-B941-BCF4-FF2C77CA646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575041" y="4455193"/>
            <a:ext cx="3616960" cy="2404713"/>
          </a:xfrm>
          <a:prstGeom prst="rect">
            <a:avLst/>
          </a:prstGeom>
        </p:spPr>
      </p:pic>
      <p:pic>
        <p:nvPicPr>
          <p:cNvPr id="15" name="Рисунок 14">
            <a:extLst>
              <a:ext uri="{FF2B5EF4-FFF2-40B4-BE49-F238E27FC236}">
                <a16:creationId xmlns:a16="http://schemas.microsoft.com/office/drawing/2014/main" id="{154C3C02-A2F5-A84C-A16A-14ED0DA66C09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622109" y="2255285"/>
            <a:ext cx="3779066" cy="25124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6803255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5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5073332" cy="4099560"/>
          </a:xfrm>
        </p:spPr>
        <p:txBody>
          <a:bodyPr/>
          <a:lstStyle/>
          <a:p>
            <a:r>
              <a:rPr lang="ru-RU" sz="2400" b="1" dirty="0"/>
              <a:t>Задачи Программы развития</a:t>
            </a:r>
          </a:p>
          <a:p>
            <a:endParaRPr lang="ru-RU" dirty="0"/>
          </a:p>
          <a:p>
            <a:pPr marL="342900" indent="-342900">
              <a:buFont typeface="+mj-lt"/>
              <a:buAutoNum type="arabicPeriod" startAt="8"/>
            </a:pPr>
            <a:r>
              <a:rPr lang="ru-RU" sz="2000" dirty="0"/>
              <a:t>Продолжить популяризацию любительского баскетбола в рамках проведения «Республиканской баскетбольной лиги» и межрегиональных турниров среди ветеранов. </a:t>
            </a:r>
          </a:p>
          <a:p>
            <a:pPr marL="342900" indent="-342900">
              <a:buFont typeface="+mj-lt"/>
              <a:buAutoNum type="arabicPeriod" startAt="8"/>
            </a:pPr>
            <a:r>
              <a:rPr lang="ru-RU" sz="2000" dirty="0"/>
              <a:t>Организовать  республиканскую специализированную  спортивную школу. </a:t>
            </a:r>
          </a:p>
          <a:p>
            <a:endParaRPr lang="ru-RU" sz="1800" dirty="0"/>
          </a:p>
          <a:p>
            <a:pPr algn="just"/>
            <a:endParaRPr lang="ru-RU" sz="2400" dirty="0"/>
          </a:p>
          <a:p>
            <a:endParaRPr lang="ru-RU" sz="2400" dirty="0"/>
          </a:p>
          <a:p>
            <a:endParaRPr lang="ru-RU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1268" y="365124"/>
            <a:ext cx="3143988" cy="1351915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7C94ED18-23E9-7B46-96A4-012E7174612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365" y="70872"/>
            <a:ext cx="5060315" cy="3148773"/>
          </a:xfrm>
          <a:prstGeom prst="rect">
            <a:avLst/>
          </a:prstGeom>
        </p:spPr>
      </p:pic>
      <p:pic>
        <p:nvPicPr>
          <p:cNvPr id="19" name="Рисунок 18">
            <a:extLst>
              <a:ext uri="{FF2B5EF4-FFF2-40B4-BE49-F238E27FC236}">
                <a16:creationId xmlns:a16="http://schemas.microsoft.com/office/drawing/2014/main" id="{A94FE978-3933-ED4E-8817-09F2DDA10C33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4"/>
          <a:srcRect t="4891" b="4891"/>
          <a:stretch>
            <a:fillRect/>
          </a:stretch>
        </p:blipFill>
        <p:spPr>
          <a:xfrm>
            <a:off x="7101840" y="3465513"/>
            <a:ext cx="5048885" cy="3300412"/>
          </a:xfrm>
        </p:spPr>
      </p:pic>
    </p:spTree>
    <p:extLst>
      <p:ext uri="{BB962C8B-B14F-4D97-AF65-F5344CB8AC3E}">
        <p14:creationId xmlns:p14="http://schemas.microsoft.com/office/powerpoint/2010/main" val="3741809745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175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03947C0-F6FD-6E4B-AB47-E60B8A330C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F1E1EEC0-8970-0347-B072-9858F37C194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45794" y="2057400"/>
            <a:ext cx="4843806" cy="4221480"/>
          </a:xfrm>
        </p:spPr>
        <p:txBody>
          <a:bodyPr>
            <a:normAutofit/>
          </a:bodyPr>
          <a:lstStyle/>
          <a:p>
            <a:r>
              <a:rPr lang="ru-RU" sz="2400" b="1" dirty="0"/>
              <a:t>Результаты работы:</a:t>
            </a:r>
          </a:p>
          <a:p>
            <a:pPr marL="457200" indent="-457200">
              <a:buFont typeface="+mj-lt"/>
              <a:buAutoNum type="arabicPeriod"/>
            </a:pPr>
            <a:r>
              <a:rPr lang="ru-RU" sz="2000" dirty="0"/>
              <a:t>Определён порядок формирования сборных команд Удмуртской Республики  во взаимодействии с БК «Купол-Родники»;</a:t>
            </a:r>
          </a:p>
          <a:p>
            <a:pPr marL="457200" indent="-457200">
              <a:buFont typeface="+mj-lt"/>
              <a:buAutoNum type="arabicPeriod"/>
            </a:pPr>
            <a:r>
              <a:rPr lang="ru-RU" sz="2000" dirty="0"/>
              <a:t>Реализована система поощрения лучших спортсменов. </a:t>
            </a:r>
          </a:p>
          <a:p>
            <a:pPr marL="457200" indent="-457200">
              <a:buFont typeface="+mj-lt"/>
              <a:buAutoNum type="arabicPeriod"/>
            </a:pPr>
            <a:r>
              <a:rPr lang="ru-RU" sz="2000" dirty="0"/>
              <a:t>Увеличено количество членов федерации. 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63F11CF0-7E18-E04B-BD88-7B4155C6433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9788" y="457200"/>
            <a:ext cx="3180080" cy="1367435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4101BD84-DA22-FF4E-A893-D23658C71F9B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8069" r="8069"/>
          <a:stretch>
            <a:fillRect/>
          </a:stretch>
        </p:blipFill>
        <p:spPr>
          <a:xfrm>
            <a:off x="8392160" y="111760"/>
            <a:ext cx="3668713" cy="2920093"/>
          </a:xfrm>
        </p:spPr>
      </p:pic>
      <p:pic>
        <p:nvPicPr>
          <p:cNvPr id="21" name="Рисунок 20">
            <a:extLst>
              <a:ext uri="{FF2B5EF4-FFF2-40B4-BE49-F238E27FC236}">
                <a16:creationId xmlns:a16="http://schemas.microsoft.com/office/drawing/2014/main" id="{AD728944-74F9-B14A-9230-A09FAB52BCD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82724" y="2154873"/>
            <a:ext cx="3927011" cy="2621280"/>
          </a:xfrm>
          <a:prstGeom prst="rect">
            <a:avLst/>
          </a:prstGeom>
        </p:spPr>
      </p:pic>
      <p:pic>
        <p:nvPicPr>
          <p:cNvPr id="23" name="Рисунок 22">
            <a:extLst>
              <a:ext uri="{FF2B5EF4-FFF2-40B4-BE49-F238E27FC236}">
                <a16:creationId xmlns:a16="http://schemas.microsoft.com/office/drawing/2014/main" id="{68D0BB1D-8660-B34E-AE93-A5C8E9C6957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267995" y="4287520"/>
            <a:ext cx="3792878" cy="25317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5814915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2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225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425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2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03947C0-F6FD-6E4B-AB47-E60B8A330C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A1E8F2DB-126F-254D-8CEE-27E4934E6833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2"/>
          <a:srcRect l="13275" r="13275"/>
          <a:stretch>
            <a:fillRect/>
          </a:stretch>
        </p:blipFill>
        <p:spPr>
          <a:xfrm>
            <a:off x="7294880" y="62747"/>
            <a:ext cx="3749040" cy="3402766"/>
          </a:xfrm>
        </p:spPr>
      </p:pic>
      <p:sp>
        <p:nvSpPr>
          <p:cNvPr id="4" name="Текст 3">
            <a:extLst>
              <a:ext uri="{FF2B5EF4-FFF2-40B4-BE49-F238E27FC236}">
                <a16:creationId xmlns:a16="http://schemas.microsoft.com/office/drawing/2014/main" id="{F1E1EEC0-8970-0347-B072-9858F37C194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45794" y="2057400"/>
            <a:ext cx="4843806" cy="4221480"/>
          </a:xfrm>
        </p:spPr>
        <p:txBody>
          <a:bodyPr>
            <a:normAutofit/>
          </a:bodyPr>
          <a:lstStyle/>
          <a:p>
            <a:r>
              <a:rPr lang="ru-RU" sz="2400" b="1" dirty="0"/>
              <a:t>Результаты работы:</a:t>
            </a:r>
          </a:p>
          <a:p>
            <a:endParaRPr lang="ru-RU" sz="2000" dirty="0"/>
          </a:p>
          <a:p>
            <a:pPr marL="457200" indent="-457200">
              <a:buFont typeface="+mj-lt"/>
              <a:buAutoNum type="arabicPeriod" startAt="4"/>
            </a:pPr>
            <a:r>
              <a:rPr lang="ru-RU" sz="2000" dirty="0"/>
              <a:t>Организованы мастер-классы с участием ведущих спортсменов и специалистов. </a:t>
            </a:r>
            <a:endParaRPr lang="en-US" sz="2000" dirty="0"/>
          </a:p>
          <a:p>
            <a:pPr marL="457200" indent="-457200">
              <a:buFont typeface="+mj-lt"/>
              <a:buAutoNum type="arabicPeriod" startAt="4"/>
            </a:pPr>
            <a:r>
              <a:rPr lang="ru-RU" sz="2000" dirty="0"/>
              <a:t>Чемпионат РБЛ объединил 18 команд и является самодостаточным и успешным проектом.</a:t>
            </a:r>
            <a:endParaRPr lang="en-US" sz="2000" dirty="0"/>
          </a:p>
          <a:p>
            <a:pPr marL="457200" indent="-457200">
              <a:buFont typeface="+mj-lt"/>
              <a:buAutoNum type="arabicPeriod" startAt="4"/>
            </a:pPr>
            <a:endParaRPr lang="ru-RU" sz="2000" dirty="0"/>
          </a:p>
          <a:p>
            <a:endParaRPr lang="ru-RU" sz="2000" dirty="0"/>
          </a:p>
          <a:p>
            <a:pPr marL="457200" indent="-457200">
              <a:buFont typeface="+mj-lt"/>
              <a:buAutoNum type="arabicPeriod" startAt="4"/>
            </a:pPr>
            <a:endParaRPr lang="ru-RU" sz="2000" dirty="0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63F11CF0-7E18-E04B-BD88-7B4155C6433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76960" y="365125"/>
            <a:ext cx="3180080" cy="1367435"/>
          </a:xfrm>
          <a:prstGeom prst="rect">
            <a:avLst/>
          </a:prstGeom>
        </p:spPr>
      </p:pic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9CA590B6-5721-C44C-B2EF-ACC34A006A6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038340" y="3710939"/>
            <a:ext cx="4483100" cy="29887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0523031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2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5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2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03947C0-F6FD-6E4B-AB47-E60B8A330C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F1E1EEC0-8970-0347-B072-9858F37C194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45794" y="2057400"/>
            <a:ext cx="4843806" cy="4221480"/>
          </a:xfrm>
        </p:spPr>
        <p:txBody>
          <a:bodyPr>
            <a:normAutofit/>
          </a:bodyPr>
          <a:lstStyle/>
          <a:p>
            <a:r>
              <a:rPr lang="ru-RU" sz="2400" b="1" dirty="0"/>
              <a:t>Результаты работы:</a:t>
            </a:r>
          </a:p>
          <a:p>
            <a:endParaRPr lang="ru-RU" sz="2000" dirty="0"/>
          </a:p>
          <a:p>
            <a:pPr marL="457200" indent="-457200">
              <a:buFont typeface="+mj-lt"/>
              <a:buAutoNum type="arabicPeriod" startAt="6"/>
            </a:pPr>
            <a:r>
              <a:rPr lang="ru-RU" sz="2000" dirty="0"/>
              <a:t>Успешно реализуются проекты физкультурно-спортивной направленности: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dirty="0"/>
              <a:t>Чемпионат ШБЛ «КЭС-</a:t>
            </a:r>
            <a:r>
              <a:rPr lang="ru-RU" sz="2000" dirty="0" err="1"/>
              <a:t>Баскет</a:t>
            </a:r>
            <a:r>
              <a:rPr lang="ru-RU" sz="2000" dirty="0"/>
              <a:t>»  </a:t>
            </a:r>
          </a:p>
          <a:p>
            <a:endParaRPr lang="ru-RU" sz="2000" dirty="0"/>
          </a:p>
          <a:p>
            <a:pPr marL="457200" indent="-457200">
              <a:buFont typeface="+mj-lt"/>
              <a:buAutoNum type="arabicPeriod" startAt="4"/>
            </a:pPr>
            <a:endParaRPr lang="ru-RU" sz="2000" dirty="0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63F11CF0-7E18-E04B-BD88-7B4155C6433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9788" y="457200"/>
            <a:ext cx="3180080" cy="1367435"/>
          </a:xfrm>
          <a:prstGeom prst="rect">
            <a:avLst/>
          </a:prstGeom>
        </p:spPr>
      </p:pic>
      <p:graphicFrame>
        <p:nvGraphicFramePr>
          <p:cNvPr id="12" name="Объект 7">
            <a:extLst>
              <a:ext uri="{FF2B5EF4-FFF2-40B4-BE49-F238E27FC236}">
                <a16:creationId xmlns:a16="http://schemas.microsoft.com/office/drawing/2014/main" id="{71C209B8-A394-824E-A39A-1AB50C46B1B0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877809828"/>
              </p:ext>
            </p:extLst>
          </p:nvPr>
        </p:nvGraphicFramePr>
        <p:xfrm>
          <a:off x="6177280" y="1079183"/>
          <a:ext cx="5852160" cy="477266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3714391705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3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2" grpId="0">
        <p:bldAsOne/>
      </p:bldGraphic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6605C9A-B2EE-6A44-9971-4E63EF7F9E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7A33F1D6-D007-0C41-9B1B-FD311CDADCA7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2"/>
          <a:srcRect l="7785" r="7785"/>
          <a:stretch>
            <a:fillRect/>
          </a:stretch>
        </p:blipFill>
        <p:spPr>
          <a:xfrm>
            <a:off x="7782560" y="0"/>
            <a:ext cx="4262119" cy="3365408"/>
          </a:xfrm>
        </p:spPr>
      </p:pic>
      <p:sp>
        <p:nvSpPr>
          <p:cNvPr id="4" name="Текст 3">
            <a:extLst>
              <a:ext uri="{FF2B5EF4-FFF2-40B4-BE49-F238E27FC236}">
                <a16:creationId xmlns:a16="http://schemas.microsoft.com/office/drawing/2014/main" id="{82FB98F0-203E-9B4C-BBE7-57071807AC4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3465512"/>
            <a:ext cx="4992052" cy="3301048"/>
          </a:xfrm>
        </p:spPr>
        <p:txBody>
          <a:bodyPr/>
          <a:lstStyle/>
          <a:p>
            <a:endParaRPr lang="ru-RU" dirty="0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52C2C435-80DF-5449-84C7-C15487A153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9788" y="573583"/>
            <a:ext cx="3180080" cy="1367435"/>
          </a:xfrm>
          <a:prstGeom prst="rect">
            <a:avLst/>
          </a:prstGeom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B14BC34B-DBD8-AE4A-A417-80B9F792A6F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8429" y="3465513"/>
            <a:ext cx="4402931" cy="3301047"/>
          </a:xfrm>
          <a:prstGeom prst="rect">
            <a:avLst/>
          </a:prstGeom>
        </p:spPr>
      </p:pic>
      <p:pic>
        <p:nvPicPr>
          <p:cNvPr id="17" name="Рисунок 16">
            <a:extLst>
              <a:ext uri="{FF2B5EF4-FFF2-40B4-BE49-F238E27FC236}">
                <a16:creationId xmlns:a16="http://schemas.microsoft.com/office/drawing/2014/main" id="{637330AF-AF2A-3144-88F4-627CEFCE58C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782560" y="3465513"/>
            <a:ext cx="4409440" cy="3316081"/>
          </a:xfrm>
          <a:prstGeom prst="rect">
            <a:avLst/>
          </a:prstGeom>
        </p:spPr>
      </p:pic>
      <p:pic>
        <p:nvPicPr>
          <p:cNvPr id="21" name="Рисунок 20">
            <a:extLst>
              <a:ext uri="{FF2B5EF4-FFF2-40B4-BE49-F238E27FC236}">
                <a16:creationId xmlns:a16="http://schemas.microsoft.com/office/drawing/2014/main" id="{DBE4E75A-3B8B-CC4E-9C79-AA985C34CC4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567517" y="996808"/>
            <a:ext cx="7056965" cy="47046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7107574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25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25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9500"/>
                            </p:stCondLst>
                            <p:childTnLst>
                              <p:par>
                                <p:cTn id="17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9" dur="325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A0CE8160-A736-7E46-AFFC-98E5225AF51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00EE3280-17F8-D744-9394-637DAE43073E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2"/>
          <a:srcRect l="7777" r="7777"/>
          <a:stretch>
            <a:fillRect/>
          </a:stretch>
        </p:blipFill>
        <p:spPr>
          <a:xfrm>
            <a:off x="6979920" y="138114"/>
            <a:ext cx="4213983" cy="3327399"/>
          </a:xfrm>
        </p:spPr>
      </p:pic>
      <p:sp>
        <p:nvSpPr>
          <p:cNvPr id="4" name="Текст 3">
            <a:extLst>
              <a:ext uri="{FF2B5EF4-FFF2-40B4-BE49-F238E27FC236}">
                <a16:creationId xmlns:a16="http://schemas.microsoft.com/office/drawing/2014/main" id="{9DD084D2-9EF1-8A4B-8F26-5FA3B8442555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ru-RU" sz="2400" b="1" dirty="0"/>
              <a:t>Результаты работы:</a:t>
            </a:r>
          </a:p>
          <a:p>
            <a:pPr marL="285750" indent="-285750">
              <a:buFont typeface="Wingdings" pitchFamily="2" charset="2"/>
              <a:buChar char="Ø"/>
            </a:pPr>
            <a:r>
              <a:rPr lang="ru-RU" sz="2000" dirty="0"/>
              <a:t>Чемпионат «</a:t>
            </a:r>
            <a:r>
              <a:rPr lang="ru-RU" sz="2000" dirty="0" err="1"/>
              <a:t>Джуниор</a:t>
            </a:r>
            <a:r>
              <a:rPr lang="ru-RU" sz="2000" dirty="0"/>
              <a:t> НБА»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5CFD9AFC-7A24-8848-96AD-CB7DC1933E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76960" y="457200"/>
            <a:ext cx="3180080" cy="1367435"/>
          </a:xfrm>
          <a:prstGeom prst="rect">
            <a:avLst/>
          </a:prstGeom>
        </p:spPr>
      </p:pic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6B314937-34F0-4441-8F76-2A93241D981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7904" y="3556000"/>
            <a:ext cx="4952033" cy="3302000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9306E5B4-4A78-5745-95CE-8313D6110C4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51600" y="3556000"/>
            <a:ext cx="5232400" cy="32396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1858365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5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25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5073332" cy="4191000"/>
          </a:xfrm>
        </p:spPr>
        <p:txBody>
          <a:bodyPr/>
          <a:lstStyle/>
          <a:p>
            <a:r>
              <a:rPr lang="ru-RU" sz="2400" b="1" dirty="0"/>
              <a:t>Результаты работы:</a:t>
            </a:r>
          </a:p>
          <a:p>
            <a:r>
              <a:rPr lang="ru-RU" sz="2000" dirty="0"/>
              <a:t>Сформированы  студенческие команды: 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dirty="0"/>
              <a:t>Женская команда </a:t>
            </a:r>
            <a:r>
              <a:rPr lang="ru-RU" sz="2000" dirty="0" err="1"/>
              <a:t>УдГУ</a:t>
            </a:r>
            <a:r>
              <a:rPr lang="ru-RU" sz="2000" dirty="0"/>
              <a:t> участница Высшей лиги Чемпионата АСБ 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dirty="0"/>
              <a:t>Мужская команда </a:t>
            </a:r>
            <a:r>
              <a:rPr lang="ru-RU" sz="2000" dirty="0" err="1"/>
              <a:t>УдГУ</a:t>
            </a:r>
            <a:r>
              <a:rPr lang="ru-RU" sz="2000" dirty="0"/>
              <a:t> участники «Студенческой лиги ВТБ» </a:t>
            </a:r>
          </a:p>
          <a:p>
            <a:r>
              <a:rPr lang="ru-RU" sz="2000" b="1" dirty="0"/>
              <a:t> </a:t>
            </a:r>
          </a:p>
          <a:p>
            <a:pPr algn="just"/>
            <a:endParaRPr lang="ru-RU" sz="2000" dirty="0"/>
          </a:p>
          <a:p>
            <a:endParaRPr lang="ru-RU" sz="2000" dirty="0"/>
          </a:p>
          <a:p>
            <a:endParaRPr lang="ru-RU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25FDAF77-4952-3143-91F0-36854FF7F8F5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8067" r="8067"/>
          <a:stretch>
            <a:fillRect/>
          </a:stretch>
        </p:blipFill>
        <p:spPr>
          <a:xfrm>
            <a:off x="7498080" y="84898"/>
            <a:ext cx="4572000" cy="3317168"/>
          </a:xfr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CE765A10-0F72-FE45-898D-2192D98F19F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39840" y="3545840"/>
            <a:ext cx="4876800" cy="3145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9240060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275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>
            <a:normAutofit/>
          </a:bodyPr>
          <a:lstStyle/>
          <a:p>
            <a:r>
              <a:rPr lang="ru-RU" sz="2000" b="1" dirty="0"/>
              <a:t>Результаты работы:</a:t>
            </a:r>
            <a:endParaRPr lang="ru-RU" dirty="0"/>
          </a:p>
          <a:p>
            <a:pPr marL="457200" indent="-457200" algn="just">
              <a:buFont typeface="+mj-lt"/>
              <a:buAutoNum type="arabicPeriod" startAt="7"/>
            </a:pPr>
            <a:r>
              <a:rPr lang="ru-RU" sz="2000" dirty="0"/>
              <a:t>Сформирован календарь мероприятий и отлажена система проведения межрегиональных турниров</a:t>
            </a:r>
            <a:r>
              <a:rPr lang="ru-RU" sz="1900" dirty="0"/>
              <a:t>. </a:t>
            </a:r>
            <a:endParaRPr lang="ru-RU" sz="1300" dirty="0"/>
          </a:p>
          <a:p>
            <a:endParaRPr lang="ru-RU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DDB93BE6-91C8-AE4E-BA6E-6C872C9BDD7D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tretch>
            <a:fillRect/>
          </a:stretch>
        </p:blipFill>
        <p:spPr>
          <a:xfrm>
            <a:off x="6197600" y="111760"/>
            <a:ext cx="5821680" cy="3238500"/>
          </a:xfrm>
        </p:spPr>
      </p:pic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05FC8C74-B12C-CE40-BBAA-7E572309A93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8864" y="3609146"/>
            <a:ext cx="4872329" cy="3177734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1EBB8495-26A1-8A4A-B92E-EF0136A62F2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752246" y="3538026"/>
            <a:ext cx="4872329" cy="32488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8031949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5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75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25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>
            <a:normAutofit/>
          </a:bodyPr>
          <a:lstStyle/>
          <a:p>
            <a:r>
              <a:rPr lang="ru-RU" sz="2000" b="1" dirty="0"/>
              <a:t>Результаты работы. </a:t>
            </a:r>
          </a:p>
          <a:p>
            <a:pPr marL="457200" indent="-457200" algn="ctr">
              <a:buFont typeface="+mj-lt"/>
              <a:buAutoNum type="arabicPeriod" startAt="8"/>
            </a:pPr>
            <a:r>
              <a:rPr lang="ru-RU" sz="2000" b="1" dirty="0"/>
              <a:t>Летние проекты: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b="1" dirty="0"/>
              <a:t>Республиканская лига 3х3 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b="1" dirty="0"/>
              <a:t>Лига 5х5 среди мужских и женских команд </a:t>
            </a:r>
          </a:p>
          <a:p>
            <a:pPr marL="800100" lvl="1" indent="-342900">
              <a:buFont typeface="Wingdings" pitchFamily="2" charset="2"/>
              <a:buChar char="Ø"/>
            </a:pPr>
            <a:endParaRPr lang="ru-RU" sz="1800" b="1" dirty="0"/>
          </a:p>
          <a:p>
            <a:pPr marL="800100" lvl="1" indent="-342900">
              <a:buFont typeface="Wingdings" pitchFamily="2" charset="2"/>
              <a:buChar char="Ø"/>
            </a:pPr>
            <a:endParaRPr lang="ru-RU" sz="2400" b="1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79E68CCE-5B93-8046-9D86-4177CCE709E2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7802" r="7802"/>
          <a:stretch>
            <a:fillRect/>
          </a:stretch>
        </p:blipFill>
        <p:spPr>
          <a:xfrm>
            <a:off x="8300407" y="164465"/>
            <a:ext cx="3613781" cy="2853474"/>
          </a:xfr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E00B078B-1E4A-D147-BC04-8A722EB08B3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74695" y="2180749"/>
            <a:ext cx="3842610" cy="2560739"/>
          </a:xfrm>
          <a:prstGeom prst="rect">
            <a:avLst/>
          </a:prstGeom>
        </p:spPr>
      </p:pic>
      <p:pic>
        <p:nvPicPr>
          <p:cNvPr id="18" name="Рисунок 17">
            <a:extLst>
              <a:ext uri="{FF2B5EF4-FFF2-40B4-BE49-F238E27FC236}">
                <a16:creationId xmlns:a16="http://schemas.microsoft.com/office/drawing/2014/main" id="{C8AE1AB0-D6D6-F243-BDDA-F58463FAACF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300407" y="3840481"/>
            <a:ext cx="3750505" cy="2499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7860306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5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25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>
            <a:normAutofit/>
          </a:bodyPr>
          <a:lstStyle/>
          <a:p>
            <a:r>
              <a:rPr lang="ru-RU" sz="2000" b="1" dirty="0"/>
              <a:t>Результаты работы. </a:t>
            </a:r>
          </a:p>
          <a:p>
            <a:pPr algn="ctr"/>
            <a:r>
              <a:rPr lang="ru-RU" sz="2000" b="1" dirty="0"/>
              <a:t>Летние проекты: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b="1" dirty="0"/>
              <a:t>Уличный баскетбол в рамках проекта «Голос улиц»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b="1" dirty="0"/>
              <a:t>«Ночной баскетбол»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b="1" dirty="0"/>
              <a:t>«Оранжевый четверг» в рамках проекта «Дворовый спорт» </a:t>
            </a:r>
            <a:endParaRPr lang="ru-RU" sz="2000" dirty="0"/>
          </a:p>
          <a:p>
            <a:pPr marL="800100" lvl="1" indent="-342900">
              <a:buFont typeface="Wingdings" pitchFamily="2" charset="2"/>
              <a:buChar char="Ø"/>
            </a:pPr>
            <a:endParaRPr lang="ru-RU" sz="1800" b="1" dirty="0"/>
          </a:p>
          <a:p>
            <a:pPr marL="800100" lvl="1" indent="-342900">
              <a:buFont typeface="Wingdings" pitchFamily="2" charset="2"/>
              <a:buChar char="Ø"/>
            </a:pPr>
            <a:endParaRPr lang="ru-RU" sz="2400" b="1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90476F77-D6D2-614E-915A-F0FBA8D2254E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7858" r="7858"/>
          <a:stretch>
            <a:fillRect/>
          </a:stretch>
        </p:blipFill>
        <p:spPr>
          <a:xfrm>
            <a:off x="7995921" y="286248"/>
            <a:ext cx="3675916" cy="2902536"/>
          </a:xfrm>
        </p:spPr>
      </p:pic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0942176E-EC65-8646-9968-CC94178D93F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65694" y="1812104"/>
            <a:ext cx="3967237" cy="2976880"/>
          </a:xfrm>
          <a:prstGeom prst="rect">
            <a:avLst/>
          </a:prstGeom>
        </p:spPr>
      </p:pic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CC477C39-3E82-5F48-A99E-D38B5B02B75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995921" y="3789680"/>
            <a:ext cx="3847662" cy="28876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3504612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5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25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4880292" cy="3811588"/>
          </a:xfrm>
        </p:spPr>
        <p:txBody>
          <a:bodyPr>
            <a:normAutofit/>
          </a:bodyPr>
          <a:lstStyle/>
          <a:p>
            <a:r>
              <a:rPr lang="ru-RU" sz="2400" b="1" dirty="0"/>
              <a:t>Результаты работы. </a:t>
            </a:r>
            <a:endParaRPr lang="en-US" sz="2400" b="1" dirty="0"/>
          </a:p>
          <a:p>
            <a:pPr marL="457200" indent="-457200">
              <a:buFont typeface="+mj-lt"/>
              <a:buAutoNum type="arabicPeriod" startAt="9"/>
            </a:pPr>
            <a:r>
              <a:rPr lang="ru-RU" sz="2000" dirty="0"/>
              <a:t>Повышение качества образования тренеров ДЮСШ.</a:t>
            </a:r>
          </a:p>
          <a:p>
            <a:pPr marL="457200" indent="-457200">
              <a:buFont typeface="+mj-lt"/>
              <a:buAutoNum type="arabicPeriod" startAt="9"/>
            </a:pPr>
            <a:r>
              <a:rPr lang="ru-RU" sz="2000" dirty="0"/>
              <a:t>Индивидуальные образовательные проекты в «Школе молодого арбитра»</a:t>
            </a:r>
          </a:p>
          <a:p>
            <a:pPr marL="342900" indent="-342900">
              <a:buFont typeface="Wingdings" pitchFamily="2" charset="2"/>
              <a:buChar char="Ø"/>
            </a:pPr>
            <a:endParaRPr lang="ru-RU" sz="2400" b="1" dirty="0"/>
          </a:p>
          <a:p>
            <a:pPr marL="342900" indent="-342900">
              <a:buFont typeface="Wingdings" pitchFamily="2" charset="2"/>
              <a:buChar char="Ø"/>
            </a:pPr>
            <a:endParaRPr lang="ru-RU" sz="2400" b="1" dirty="0"/>
          </a:p>
          <a:p>
            <a:pPr marL="342900" indent="-342900">
              <a:buFont typeface="Wingdings" pitchFamily="2" charset="2"/>
              <a:buChar char="Ø"/>
            </a:pPr>
            <a:endParaRPr lang="ru-RU" sz="2400" b="1" dirty="0"/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2AC545C7-A138-8F47-9CC3-847FB6CBFD26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7785" r="7785"/>
          <a:stretch>
            <a:fillRect/>
          </a:stretch>
        </p:blipFill>
        <p:spPr>
          <a:xfrm>
            <a:off x="7995920" y="225426"/>
            <a:ext cx="3877628" cy="3061810"/>
          </a:xfrm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70FC1621-34F1-774C-81FF-55F5B255CD2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84020" y="4120055"/>
            <a:ext cx="3934985" cy="2622298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103A0207-36C7-A248-AD98-CF9D69F27BA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38635" y="4120055"/>
            <a:ext cx="5714605" cy="25398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865051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25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5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25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>
            <a:extLst>
              <a:ext uri="{FF2B5EF4-FFF2-40B4-BE49-F238E27FC236}">
                <a16:creationId xmlns:a16="http://schemas.microsoft.com/office/drawing/2014/main" id="{294E9B86-D5EF-914A-AE80-05A11BF78A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9" name="Текст 8">
            <a:extLst>
              <a:ext uri="{FF2B5EF4-FFF2-40B4-BE49-F238E27FC236}">
                <a16:creationId xmlns:a16="http://schemas.microsoft.com/office/drawing/2014/main" id="{DF33F275-6912-424E-A5B7-F5FAE38FAF0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/>
              <a:t>Результаты работы</a:t>
            </a:r>
          </a:p>
        </p:txBody>
      </p:sp>
      <p:sp>
        <p:nvSpPr>
          <p:cNvPr id="10" name="Объект 9">
            <a:extLst>
              <a:ext uri="{FF2B5EF4-FFF2-40B4-BE49-F238E27FC236}">
                <a16:creationId xmlns:a16="http://schemas.microsoft.com/office/drawing/2014/main" id="{C3E46A0F-4F06-DA42-B7C0-040C5A4E032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3852227" cy="3479165"/>
          </a:xfrm>
        </p:spPr>
        <p:txBody>
          <a:bodyPr>
            <a:normAutofit/>
          </a:bodyPr>
          <a:lstStyle/>
          <a:p>
            <a:r>
              <a:rPr lang="ru-RU" sz="2000" dirty="0"/>
              <a:t>Соревновательная деятельность и количество проведённых мероприятий физкультурно-спортивной направленности в 2014-2018 гг.  </a:t>
            </a:r>
          </a:p>
        </p:txBody>
      </p:sp>
      <p:sp>
        <p:nvSpPr>
          <p:cNvPr id="11" name="Текст 10">
            <a:extLst>
              <a:ext uri="{FF2B5EF4-FFF2-40B4-BE49-F238E27FC236}">
                <a16:creationId xmlns:a16="http://schemas.microsoft.com/office/drawing/2014/main" id="{10FD437E-EC66-1549-B077-1958E1A1D38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C497A38E-8196-3745-81C4-CA696528224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graphicFrame>
        <p:nvGraphicFramePr>
          <p:cNvPr id="12" name="Объект 7">
            <a:extLst>
              <a:ext uri="{FF2B5EF4-FFF2-40B4-BE49-F238E27FC236}">
                <a16:creationId xmlns:a16="http://schemas.microsoft.com/office/drawing/2014/main" id="{D6FEC92E-94F3-3A4D-AB05-A47048F6C5B2}"/>
              </a:ext>
            </a:extLst>
          </p:cNvPr>
          <p:cNvGraphicFramePr>
            <a:graphicFrameLocks noGrp="1"/>
          </p:cNvGraphicFramePr>
          <p:nvPr>
            <p:ph sz="quarter" idx="4"/>
            <p:extLst>
              <p:ext uri="{D42A27DB-BD31-4B8C-83A1-F6EECF244321}">
                <p14:modId xmlns:p14="http://schemas.microsoft.com/office/powerpoint/2010/main" val="1439125428"/>
              </p:ext>
            </p:extLst>
          </p:nvPr>
        </p:nvGraphicFramePr>
        <p:xfrm>
          <a:off x="4866640" y="1690688"/>
          <a:ext cx="7081520" cy="449897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540864332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4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2" grpId="0">
        <p:bldAsOne/>
      </p:bldGraphic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>
            <a:extLst>
              <a:ext uri="{FF2B5EF4-FFF2-40B4-BE49-F238E27FC236}">
                <a16:creationId xmlns:a16="http://schemas.microsoft.com/office/drawing/2014/main" id="{294E9B86-D5EF-914A-AE80-05A11BF78A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9" name="Текст 8">
            <a:extLst>
              <a:ext uri="{FF2B5EF4-FFF2-40B4-BE49-F238E27FC236}">
                <a16:creationId xmlns:a16="http://schemas.microsoft.com/office/drawing/2014/main" id="{DF33F275-6912-424E-A5B7-F5FAE38FAF0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/>
              <a:t>Результаты работы  </a:t>
            </a:r>
          </a:p>
        </p:txBody>
      </p:sp>
      <p:sp>
        <p:nvSpPr>
          <p:cNvPr id="10" name="Объект 9">
            <a:extLst>
              <a:ext uri="{FF2B5EF4-FFF2-40B4-BE49-F238E27FC236}">
                <a16:creationId xmlns:a16="http://schemas.microsoft.com/office/drawing/2014/main" id="{C3E46A0F-4F06-DA42-B7C0-040C5A4E0323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ru-RU" dirty="0"/>
              <a:t> </a:t>
            </a:r>
            <a:r>
              <a:rPr lang="ru-RU" sz="2000" dirty="0"/>
              <a:t>Спортивные результаты</a:t>
            </a:r>
            <a:r>
              <a:rPr lang="en-US" sz="2000" dirty="0"/>
              <a:t> </a:t>
            </a:r>
            <a:endParaRPr lang="ru-RU" sz="1800" dirty="0"/>
          </a:p>
          <a:p>
            <a:pPr>
              <a:buFont typeface="Wingdings" pitchFamily="2" charset="2"/>
              <a:buChar char="Ø"/>
            </a:pPr>
            <a:r>
              <a:rPr lang="ru-RU" sz="2000" dirty="0"/>
              <a:t>Всероссийские соревнования. Финальный этап Первенства России среди команд юношей 2004 г.р. – 10 место. </a:t>
            </a:r>
          </a:p>
          <a:p>
            <a:pPr>
              <a:buFont typeface="Wingdings" pitchFamily="2" charset="2"/>
              <a:buChar char="Ø"/>
            </a:pPr>
            <a:r>
              <a:rPr lang="ru-RU" sz="2000" dirty="0"/>
              <a:t>Летняя спартакиада учащихся. 2 этап. Отборочные соревнования Приволжского федерального округа – 1 место. </a:t>
            </a:r>
          </a:p>
          <a:p>
            <a:pPr>
              <a:buFont typeface="Wingdings" pitchFamily="2" charset="2"/>
              <a:buChar char="Ø"/>
            </a:pPr>
            <a:r>
              <a:rPr lang="ru-RU" sz="2000" dirty="0"/>
              <a:t>Летняя спартакиада учащихся. 3 этап. </a:t>
            </a:r>
          </a:p>
          <a:p>
            <a:pPr marL="0" indent="0">
              <a:buNone/>
            </a:pPr>
            <a:r>
              <a:rPr lang="ru-RU" sz="2000" dirty="0"/>
              <a:t>    - 9 место. </a:t>
            </a:r>
          </a:p>
          <a:p>
            <a:pPr marL="0" indent="0">
              <a:buNone/>
            </a:pPr>
            <a:r>
              <a:rPr lang="ru-RU" sz="2000" dirty="0"/>
              <a:t>	</a:t>
            </a:r>
          </a:p>
          <a:p>
            <a:pPr>
              <a:buFont typeface="Wingdings" pitchFamily="2" charset="2"/>
              <a:buChar char="Ø"/>
            </a:pPr>
            <a:endParaRPr lang="ru-RU" sz="2000" dirty="0"/>
          </a:p>
          <a:p>
            <a:pPr>
              <a:buFont typeface="Wingdings" pitchFamily="2" charset="2"/>
              <a:buChar char="Ø"/>
            </a:pPr>
            <a:endParaRPr lang="ru-RU" sz="2400" dirty="0"/>
          </a:p>
          <a:p>
            <a:pPr>
              <a:buFont typeface="Wingdings" pitchFamily="2" charset="2"/>
              <a:buChar char="Ø"/>
            </a:pPr>
            <a:endParaRPr lang="ru-RU" dirty="0"/>
          </a:p>
        </p:txBody>
      </p:sp>
      <p:sp>
        <p:nvSpPr>
          <p:cNvPr id="11" name="Текст 10">
            <a:extLst>
              <a:ext uri="{FF2B5EF4-FFF2-40B4-BE49-F238E27FC236}">
                <a16:creationId xmlns:a16="http://schemas.microsoft.com/office/drawing/2014/main" id="{10FD437E-EC66-1549-B077-1958E1A1D38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C497A38E-8196-3745-81C4-CA696528224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F95A73E5-5209-9049-A763-0FCB98FF1A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72200" y="3478530"/>
            <a:ext cx="4231640" cy="3173730"/>
          </a:xfrm>
          <a:prstGeom prst="rect">
            <a:avLst/>
          </a:prstGeom>
        </p:spPr>
      </p:pic>
      <p:pic>
        <p:nvPicPr>
          <p:cNvPr id="12" name="Объект 11">
            <a:extLst>
              <a:ext uri="{FF2B5EF4-FFF2-40B4-BE49-F238E27FC236}">
                <a16:creationId xmlns:a16="http://schemas.microsoft.com/office/drawing/2014/main" id="{CC601980-5767-5142-826D-9429A2EB636D}"/>
              </a:ext>
            </a:extLst>
          </p:cNvPr>
          <p:cNvPicPr>
            <a:picLocks noGrp="1" noChangeAspect="1"/>
          </p:cNvPicPr>
          <p:nvPr>
            <p:ph sz="quarter" idx="4"/>
          </p:nvPr>
        </p:nvPicPr>
        <p:blipFill>
          <a:blip r:embed="rId4"/>
          <a:stretch>
            <a:fillRect/>
          </a:stretch>
        </p:blipFill>
        <p:spPr>
          <a:xfrm>
            <a:off x="8016240" y="118839"/>
            <a:ext cx="3891280" cy="2918460"/>
          </a:xfrm>
        </p:spPr>
      </p:pic>
    </p:spTree>
    <p:extLst>
      <p:ext uri="{BB962C8B-B14F-4D97-AF65-F5344CB8AC3E}">
        <p14:creationId xmlns:p14="http://schemas.microsoft.com/office/powerpoint/2010/main" val="800411460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25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Заголовок 10">
            <a:extLst>
              <a:ext uri="{FF2B5EF4-FFF2-40B4-BE49-F238E27FC236}">
                <a16:creationId xmlns:a16="http://schemas.microsoft.com/office/drawing/2014/main" id="{DF078ED4-A849-D240-BF0A-130B2AF5743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4" name="Объект 13">
            <a:extLst>
              <a:ext uri="{FF2B5EF4-FFF2-40B4-BE49-F238E27FC236}">
                <a16:creationId xmlns:a16="http://schemas.microsoft.com/office/drawing/2014/main" id="{A3D70A85-EE0C-3D42-8E62-8F3900768CD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664961" y="154457"/>
            <a:ext cx="4958080" cy="3302081"/>
          </a:xfrm>
        </p:spPr>
      </p:pic>
      <p:sp>
        <p:nvSpPr>
          <p:cNvPr id="8" name="Текст 7">
            <a:extLst>
              <a:ext uri="{FF2B5EF4-FFF2-40B4-BE49-F238E27FC236}">
                <a16:creationId xmlns:a16="http://schemas.microsoft.com/office/drawing/2014/main" id="{66B0EAD6-C0C0-7F48-8343-C34A5EEA77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4981892" cy="4323080"/>
          </a:xfrm>
        </p:spPr>
        <p:txBody>
          <a:bodyPr>
            <a:normAutofit/>
          </a:bodyPr>
          <a:lstStyle/>
          <a:p>
            <a:r>
              <a:rPr lang="ru-RU" sz="2400" b="1" dirty="0"/>
              <a:t>Результаты работы</a:t>
            </a:r>
          </a:p>
          <a:p>
            <a:pPr marL="342900" indent="-342900">
              <a:buFont typeface="Wingdings" pitchFamily="2" charset="2"/>
              <a:buChar char="Ø"/>
            </a:pPr>
            <a:r>
              <a:rPr lang="ru-RU" sz="2000" dirty="0"/>
              <a:t>Федерация баскетбола «УДМУРТИЯ» победитель Президентского гранта  по направлению охраны здоровья граждан и пропаганды здорового образа жизни с проектом  «мы </a:t>
            </a:r>
            <a:r>
              <a:rPr lang="ru-RU" sz="2000" i="1" dirty="0"/>
              <a:t>За адаптивный спорт»</a:t>
            </a:r>
          </a:p>
        </p:txBody>
      </p:sp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6E8F2D56-64F4-984F-BEE4-31332BC28CE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pic>
        <p:nvPicPr>
          <p:cNvPr id="18" name="Рисунок 17">
            <a:extLst>
              <a:ext uri="{FF2B5EF4-FFF2-40B4-BE49-F238E27FC236}">
                <a16:creationId xmlns:a16="http://schemas.microsoft.com/office/drawing/2014/main" id="{D266102A-2866-E947-853A-D01224A765F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20800" y="4236720"/>
            <a:ext cx="3846056" cy="2564539"/>
          </a:xfrm>
          <a:prstGeom prst="rect">
            <a:avLst/>
          </a:prstGeom>
        </p:spPr>
      </p:pic>
      <p:pic>
        <p:nvPicPr>
          <p:cNvPr id="20" name="Рисунок 19">
            <a:extLst>
              <a:ext uri="{FF2B5EF4-FFF2-40B4-BE49-F238E27FC236}">
                <a16:creationId xmlns:a16="http://schemas.microsoft.com/office/drawing/2014/main" id="{BFD3988F-77F5-3D4C-93D3-6C3B7904E99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664961" y="3497164"/>
            <a:ext cx="4958080" cy="3304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5955284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3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5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3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70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3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Заголовок 6">
            <a:extLst>
              <a:ext uri="{FF2B5EF4-FFF2-40B4-BE49-F238E27FC236}">
                <a16:creationId xmlns:a16="http://schemas.microsoft.com/office/drawing/2014/main" id="{0E73073B-9420-4749-870F-2203E95B86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8" name="Текст 7">
            <a:extLst>
              <a:ext uri="{FF2B5EF4-FFF2-40B4-BE49-F238E27FC236}">
                <a16:creationId xmlns:a16="http://schemas.microsoft.com/office/drawing/2014/main" id="{66B0EAD6-C0C0-7F48-8343-C34A5EEA779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/>
              <a:t>Президентский Грант «мы </a:t>
            </a:r>
            <a:r>
              <a:rPr lang="ru-RU" i="1" dirty="0"/>
              <a:t>ЗА </a:t>
            </a:r>
            <a:r>
              <a:rPr lang="ru-RU" dirty="0"/>
              <a:t>адаптивный спорт</a:t>
            </a:r>
            <a:r>
              <a:rPr lang="ru-RU" i="1" dirty="0"/>
              <a:t>»</a:t>
            </a:r>
          </a:p>
        </p:txBody>
      </p:sp>
      <p:sp>
        <p:nvSpPr>
          <p:cNvPr id="10" name="Текст 9">
            <a:extLst>
              <a:ext uri="{FF2B5EF4-FFF2-40B4-BE49-F238E27FC236}">
                <a16:creationId xmlns:a16="http://schemas.microsoft.com/office/drawing/2014/main" id="{C556FC8F-B001-4B4D-92E6-EAF3769EE44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ru-RU" i="1" dirty="0"/>
          </a:p>
        </p:txBody>
      </p:sp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6E8F2D56-64F4-984F-BEE4-31332BC28C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pic>
        <p:nvPicPr>
          <p:cNvPr id="11" name="Объект 10">
            <a:extLst>
              <a:ext uri="{FF2B5EF4-FFF2-40B4-BE49-F238E27FC236}">
                <a16:creationId xmlns:a16="http://schemas.microsoft.com/office/drawing/2014/main" id="{CB16D2C0-778B-EC42-A44A-2938247E602D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7406641" y="37148"/>
            <a:ext cx="4409440" cy="3307080"/>
          </a:xfrm>
        </p:spPr>
      </p:pic>
      <p:pic>
        <p:nvPicPr>
          <p:cNvPr id="15" name="Объект 14">
            <a:extLst>
              <a:ext uri="{FF2B5EF4-FFF2-40B4-BE49-F238E27FC236}">
                <a16:creationId xmlns:a16="http://schemas.microsoft.com/office/drawing/2014/main" id="{3EF550D1-132E-234D-90A5-AE79B374991B}"/>
              </a:ext>
            </a:extLst>
          </p:cNvPr>
          <p:cNvPicPr>
            <a:picLocks noGrp="1" noChangeAspect="1"/>
          </p:cNvPicPr>
          <p:nvPr>
            <p:ph sz="quarter" idx="4"/>
          </p:nvPr>
        </p:nvPicPr>
        <p:blipFill>
          <a:blip r:embed="rId4"/>
          <a:stretch>
            <a:fillRect/>
          </a:stretch>
        </p:blipFill>
        <p:spPr>
          <a:xfrm>
            <a:off x="1183481" y="3393638"/>
            <a:ext cx="4404519" cy="3303389"/>
          </a:xfrm>
        </p:spPr>
      </p:pic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4442E657-9DE3-EE43-ADA4-A89FDB05A41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879285" y="3465513"/>
            <a:ext cx="4936796" cy="32918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4118918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4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4000"/>
                            </p:stCondLst>
                            <p:childTnLst>
                              <p:par>
                                <p:cTn id="9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1" dur="4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8000"/>
                            </p:stCondLst>
                            <p:childTnLst>
                              <p:par>
                                <p:cTn id="13" presetID="18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4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Заголовок 6">
            <a:extLst>
              <a:ext uri="{FF2B5EF4-FFF2-40B4-BE49-F238E27FC236}">
                <a16:creationId xmlns:a16="http://schemas.microsoft.com/office/drawing/2014/main" id="{138728E9-2674-8540-936E-0A3A8A1D54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9" name="Без названия.mp4">
            <a:hlinkClick r:id="" action="ppaction://media"/>
            <a:extLst>
              <a:ext uri="{FF2B5EF4-FFF2-40B4-BE49-F238E27FC236}">
                <a16:creationId xmlns:a16="http://schemas.microsoft.com/office/drawing/2014/main" id="{A3890E96-A31C-E148-9C70-B861FE6BBDD3}"/>
              </a:ext>
            </a:extLst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87363" y="365125"/>
            <a:ext cx="11255375" cy="6330950"/>
          </a:xfrm>
        </p:spPr>
      </p:pic>
    </p:spTree>
    <p:extLst>
      <p:ext uri="{BB962C8B-B14F-4D97-AF65-F5344CB8AC3E}">
        <p14:creationId xmlns:p14="http://schemas.microsoft.com/office/powerpoint/2010/main" val="3727875383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225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57023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>
            <a:extLst>
              <a:ext uri="{FF2B5EF4-FFF2-40B4-BE49-F238E27FC236}">
                <a16:creationId xmlns:a16="http://schemas.microsoft.com/office/drawing/2014/main" id="{878F8B84-86CE-3047-B1F7-20BF0157D1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775C75B3-4A4B-6541-8F67-D5966A210D5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/>
              <a:t>Сравнительный анализ финансирования в 2014 - 2018 гг.   </a:t>
            </a:r>
          </a:p>
        </p:txBody>
      </p:sp>
      <p:graphicFrame>
        <p:nvGraphicFramePr>
          <p:cNvPr id="11" name="Объект 10">
            <a:extLst>
              <a:ext uri="{FF2B5EF4-FFF2-40B4-BE49-F238E27FC236}">
                <a16:creationId xmlns:a16="http://schemas.microsoft.com/office/drawing/2014/main" id="{DADD28DD-6149-EC45-88C9-3D9AC830666A}"/>
              </a:ext>
            </a:extLst>
          </p:cNvPr>
          <p:cNvGraphicFramePr>
            <a:graphicFrameLocks noGrp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2877688440"/>
              </p:ext>
            </p:extLst>
          </p:nvPr>
        </p:nvGraphicFramePr>
        <p:xfrm>
          <a:off x="839789" y="2505075"/>
          <a:ext cx="5332412" cy="368458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8" name="Текст 7">
            <a:extLst>
              <a:ext uri="{FF2B5EF4-FFF2-40B4-BE49-F238E27FC236}">
                <a16:creationId xmlns:a16="http://schemas.microsoft.com/office/drawing/2014/main" id="{A4DCE4E5-163F-5E42-9925-561174BA7E6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>
            <a:normAutofit/>
          </a:bodyPr>
          <a:lstStyle/>
          <a:p>
            <a:r>
              <a:rPr lang="ru-RU" dirty="0"/>
              <a:t>Бюджетное финансирование  Внебюджетное финансирование </a:t>
            </a:r>
          </a:p>
        </p:txBody>
      </p:sp>
      <p:graphicFrame>
        <p:nvGraphicFramePr>
          <p:cNvPr id="12" name="Объект 11">
            <a:extLst>
              <a:ext uri="{FF2B5EF4-FFF2-40B4-BE49-F238E27FC236}">
                <a16:creationId xmlns:a16="http://schemas.microsoft.com/office/drawing/2014/main" id="{3AC30616-418E-1043-855A-F5CF27E5CA9C}"/>
              </a:ext>
            </a:extLst>
          </p:cNvPr>
          <p:cNvGraphicFramePr>
            <a:graphicFrameLocks noGrp="1"/>
          </p:cNvGraphicFramePr>
          <p:nvPr>
            <p:ph sz="quarter" idx="4"/>
            <p:extLst>
              <p:ext uri="{D42A27DB-BD31-4B8C-83A1-F6EECF244321}">
                <p14:modId xmlns:p14="http://schemas.microsoft.com/office/powerpoint/2010/main" val="418872433"/>
              </p:ext>
            </p:extLst>
          </p:nvPr>
        </p:nvGraphicFramePr>
        <p:xfrm>
          <a:off x="6172200" y="2505075"/>
          <a:ext cx="5183188" cy="368458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10" name="Рисунок 9">
            <a:extLst>
              <a:ext uri="{FF2B5EF4-FFF2-40B4-BE49-F238E27FC236}">
                <a16:creationId xmlns:a16="http://schemas.microsoft.com/office/drawing/2014/main" id="{72E2C615-7580-5146-8262-05839E5F013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788" y="387839"/>
            <a:ext cx="2977055" cy="12801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5153249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4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4000"/>
                            </p:stCondLst>
                            <p:childTnLst>
                              <p:par>
                                <p:cTn id="9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4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1" grpId="1">
        <p:bldAsOne/>
      </p:bldGraphic>
      <p:bldGraphic spid="12" grpId="0">
        <p:bldAsOne/>
      </p:bldGraphic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>
            <a:extLst>
              <a:ext uri="{FF2B5EF4-FFF2-40B4-BE49-F238E27FC236}">
                <a16:creationId xmlns:a16="http://schemas.microsoft.com/office/drawing/2014/main" id="{0C7FD406-C5DF-F442-90DE-883DB91C6B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br>
              <a:rPr lang="ru-RU" dirty="0"/>
            </a:br>
            <a:r>
              <a:rPr lang="ru-RU" b="1" dirty="0"/>
              <a:t>Федерация баскетбола «УДМУРТИЯ» </a:t>
            </a:r>
            <a:br>
              <a:rPr lang="ru-RU" b="1" dirty="0"/>
            </a:br>
            <a:r>
              <a:rPr lang="ru-RU" b="1" dirty="0"/>
              <a:t>аккредитована на следующий цикл 2018-2022 г. </a:t>
            </a:r>
            <a:br>
              <a:rPr lang="ru-RU" b="1" dirty="0"/>
            </a:br>
            <a:r>
              <a:rPr lang="ru-RU" b="1" dirty="0"/>
              <a:t> </a:t>
            </a:r>
          </a:p>
        </p:txBody>
      </p:sp>
      <p:pic>
        <p:nvPicPr>
          <p:cNvPr id="10" name="Объект 9">
            <a:extLst>
              <a:ext uri="{FF2B5EF4-FFF2-40B4-BE49-F238E27FC236}">
                <a16:creationId xmlns:a16="http://schemas.microsoft.com/office/drawing/2014/main" id="{A1DA1B60-EEF6-1646-A6D0-ED8AA37E015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449386" y="1856104"/>
            <a:ext cx="3091434" cy="4382135"/>
          </a:xfrm>
        </p:spPr>
      </p:pic>
    </p:spTree>
    <p:extLst>
      <p:ext uri="{BB962C8B-B14F-4D97-AF65-F5344CB8AC3E}">
        <p14:creationId xmlns:p14="http://schemas.microsoft.com/office/powerpoint/2010/main" val="284003397"/>
      </p:ext>
    </p:extLst>
  </p:cSld>
  <p:clrMapOvr>
    <a:masterClrMapping/>
  </p:clrMapOvr>
  <p:transition spd="med">
    <p:pull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ru-RU" sz="2000" b="1" dirty="0"/>
              <a:t>Результаты работы</a:t>
            </a:r>
          </a:p>
          <a:p>
            <a:endParaRPr lang="ru-RU" dirty="0"/>
          </a:p>
          <a:p>
            <a:pPr marL="457200" indent="-457200">
              <a:buFont typeface="+mj-lt"/>
              <a:buAutoNum type="arabicPeriod" startAt="8"/>
            </a:pPr>
            <a:endParaRPr lang="ru-RU" sz="2000" dirty="0"/>
          </a:p>
          <a:p>
            <a:pPr marL="285750" indent="-285750">
              <a:buFont typeface="Wingdings" pitchFamily="2" charset="2"/>
              <a:buChar char="Ø"/>
            </a:pPr>
            <a:r>
              <a:rPr lang="ru-RU" sz="2000" dirty="0"/>
              <a:t>Не решена задача по созданию республиканской спортивной школы по баскетболу. </a:t>
            </a:r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B65A7C80-382D-704C-8FB5-436CFBA026BA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7777" r="7777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1511189822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425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2E003B5-DEE6-494B-9217-529BECB5E7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ru-RU"/>
            </a:br>
            <a:r>
              <a:rPr lang="ru-RU"/>
              <a:t>                      </a:t>
            </a:r>
            <a:br>
              <a:rPr lang="en-US"/>
            </a:br>
            <a:endParaRPr lang="ru-RU" dirty="0"/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83DDA8D7-A7AD-0445-A580-1DF83292D292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ru-RU" sz="2000" b="1" dirty="0"/>
              <a:t>Результаты работы</a:t>
            </a:r>
          </a:p>
          <a:p>
            <a:endParaRPr lang="ru-RU" dirty="0"/>
          </a:p>
          <a:p>
            <a:pPr marL="457200" indent="-457200">
              <a:buFont typeface="+mj-lt"/>
              <a:buAutoNum type="arabicPeriod" startAt="8"/>
            </a:pPr>
            <a:endParaRPr lang="ru-RU" sz="2000" dirty="0"/>
          </a:p>
          <a:p>
            <a:pPr marL="285750" indent="-285750">
              <a:buFont typeface="Wingdings" pitchFamily="2" charset="2"/>
              <a:buChar char="Ø"/>
            </a:pPr>
            <a:r>
              <a:rPr lang="ru-RU" sz="2000" dirty="0"/>
              <a:t>Не решена задача по организации женской баскетбольной команды для участия в Чемпионате России. </a:t>
            </a:r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7F261D61-46FC-6A43-A610-62307CA545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65125"/>
            <a:ext cx="2977055" cy="12801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46FF12D-E7BD-4446-AC62-A7711132A34D}"/>
              </a:ext>
            </a:extLst>
          </p:cNvPr>
          <p:cNvSpPr txBox="1"/>
          <p:nvPr/>
        </p:nvSpPr>
        <p:spPr>
          <a:xfrm>
            <a:off x="5065986" y="412005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1AB2BB8-FEE2-2F42-8D10-D4891B4D1106}"/>
              </a:ext>
            </a:extLst>
          </p:cNvPr>
          <p:cNvSpPr txBox="1"/>
          <p:nvPr/>
        </p:nvSpPr>
        <p:spPr>
          <a:xfrm>
            <a:off x="2617076" y="264860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ru-RU" dirty="0"/>
          </a:p>
        </p:txBody>
      </p:sp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80090CF3-EC7C-A947-87EC-F56D3286ACC8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>
          <a:blip r:embed="rId3"/>
          <a:srcRect l="7900" r="7900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3913309382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4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>
            <a:extLst>
              <a:ext uri="{FF2B5EF4-FFF2-40B4-BE49-F238E27FC236}">
                <a16:creationId xmlns:a16="http://schemas.microsoft.com/office/drawing/2014/main" id="{D5D84008-CB82-1840-AFC4-4CA0C4DDE4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/>
              <a:t>Благодарим за внимание! </a:t>
            </a:r>
          </a:p>
        </p:txBody>
      </p:sp>
      <p:pic>
        <p:nvPicPr>
          <p:cNvPr id="8" name="Объект 7">
            <a:extLst>
              <a:ext uri="{FF2B5EF4-FFF2-40B4-BE49-F238E27FC236}">
                <a16:creationId xmlns:a16="http://schemas.microsoft.com/office/drawing/2014/main" id="{824953CB-1B29-0443-965E-71D147BF4A1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55207" y="2249182"/>
            <a:ext cx="6369132" cy="2738727"/>
          </a:xfrm>
        </p:spPr>
      </p:pic>
    </p:spTree>
    <p:extLst>
      <p:ext uri="{BB962C8B-B14F-4D97-AF65-F5344CB8AC3E}">
        <p14:creationId xmlns:p14="http://schemas.microsoft.com/office/powerpoint/2010/main" val="2476412364"/>
      </p:ext>
    </p:extLst>
  </p:cSld>
  <p:clrMapOvr>
    <a:masterClrMapping/>
  </p:clrMapOvr>
  <p:transition spd="med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4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Тема Office">
  <a:themeElements>
    <a:clrScheme name="Тема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1D9A78"/>
      </a:accent1>
      <a:accent2>
        <a:srgbClr val="8BC145"/>
      </a:accent2>
      <a:accent3>
        <a:srgbClr val="36AFCE"/>
      </a:accent3>
      <a:accent4>
        <a:srgbClr val="1D6FA9"/>
      </a:accent4>
      <a:accent5>
        <a:srgbClr val="B74919"/>
      </a:accent5>
      <a:accent6>
        <a:srgbClr val="F19D19"/>
      </a:accent6>
      <a:hlink>
        <a:srgbClr val="0563C1"/>
      </a:hlink>
      <a:folHlink>
        <a:srgbClr val="954F72"/>
      </a:folHlink>
    </a:clrScheme>
    <a:fontScheme name="Тема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Тема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13540</TotalTime>
  <Words>492</Words>
  <Application>Microsoft Macintosh PowerPoint</Application>
  <PresentationFormat>Широкоэкранный</PresentationFormat>
  <Paragraphs>96</Paragraphs>
  <Slides>25</Slides>
  <Notes>1</Notes>
  <HiddenSlides>0</HiddenSlides>
  <MMClips>2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25</vt:i4>
      </vt:variant>
    </vt:vector>
  </HeadingPairs>
  <TitlesOfParts>
    <vt:vector size="30" baseType="lpstr">
      <vt:lpstr>Arial</vt:lpstr>
      <vt:lpstr>Calibri</vt:lpstr>
      <vt:lpstr>Calibri Light</vt:lpstr>
      <vt:lpstr>Wingdings</vt:lpstr>
      <vt:lpstr>Тема Office</vt:lpstr>
      <vt:lpstr>  </vt:lpstr>
      <vt:lpstr>Региональная программа развития баскетбола.  </vt:lpstr>
      <vt:lpstr>                        </vt:lpstr>
      <vt:lpstr>Презентация PowerPoint</vt:lpstr>
      <vt:lpstr>                        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                        </vt:lpstr>
      <vt:lpstr>                        </vt:lpstr>
      <vt:lpstr>                        </vt:lpstr>
      <vt:lpstr>                        </vt:lpstr>
      <vt:lpstr>                        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 Федерация баскетбола «УДМУРТИЯ»  аккредитована на следующий цикл 2018-2022 г.   </vt:lpstr>
      <vt:lpstr>                        </vt:lpstr>
      <vt:lpstr>                        </vt:lpstr>
      <vt:lpstr>Благодарим за внимание! 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 ОТЧЁТНОЕ СОБРАНИЕ </dc:title>
  <dc:creator>Sergey Belyakov</dc:creator>
  <cp:lastModifiedBy>Sergey Belyakov</cp:lastModifiedBy>
  <cp:revision>97</cp:revision>
  <dcterms:created xsi:type="dcterms:W3CDTF">2019-03-19T08:47:40Z</dcterms:created>
  <dcterms:modified xsi:type="dcterms:W3CDTF">2019-07-25T09:44:53Z</dcterms:modified>
</cp:coreProperties>
</file>