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image" Target="../media/image2.jpg"/><Relationship Id="rId2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image" Target="../media/image2.jpg"/><Relationship Id="rId2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2D03F-319E-7040-A82E-BC219E724F5D}" type="doc">
      <dgm:prSet loTypeId="urn:microsoft.com/office/officeart/2008/layout/BendingPictureSemiTransparentTex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44C2E-6A8E-DC4B-BDBB-32297C62295C}">
      <dgm:prSet/>
      <dgm:spPr/>
      <dgm:t>
        <a:bodyPr/>
        <a:lstStyle/>
        <a:p>
          <a:pPr rtl="0"/>
          <a:r>
            <a:rPr lang="ru-RU" dirty="0" smtClean="0"/>
            <a:t>Для развития любого проекта необходима поддержка</a:t>
          </a:r>
          <a:endParaRPr lang="ru-RU" dirty="0"/>
        </a:p>
      </dgm:t>
    </dgm:pt>
    <dgm:pt modelId="{8612B886-A392-2840-82EF-AC60ED801F24}" type="parTrans" cxnId="{D7F91971-AA3F-2845-8826-EB550091E4CB}">
      <dgm:prSet/>
      <dgm:spPr/>
      <dgm:t>
        <a:bodyPr/>
        <a:lstStyle/>
        <a:p>
          <a:endParaRPr lang="ru-RU"/>
        </a:p>
      </dgm:t>
    </dgm:pt>
    <dgm:pt modelId="{BBF5E2A7-8895-7C42-A6B4-77F82E7D4D28}" type="sibTrans" cxnId="{D7F91971-AA3F-2845-8826-EB550091E4CB}">
      <dgm:prSet/>
      <dgm:spPr/>
      <dgm:t>
        <a:bodyPr/>
        <a:lstStyle/>
        <a:p>
          <a:endParaRPr lang="ru-RU"/>
        </a:p>
      </dgm:t>
    </dgm:pt>
    <dgm:pt modelId="{92A7D3A8-9A87-D348-BBA9-85754EA68A5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На западе очень развит институт спонсорства и партнерства даже на самых «некоммерческих» проектах</a:t>
          </a:r>
          <a:endParaRPr lang="ru-RU" dirty="0">
            <a:solidFill>
              <a:schemeClr val="tx1"/>
            </a:solidFill>
          </a:endParaRPr>
        </a:p>
      </dgm:t>
    </dgm:pt>
    <dgm:pt modelId="{A4D18AA5-EE62-564B-BF83-B7A5AAC97D30}" type="parTrans" cxnId="{80FF4F49-AB12-F040-8702-8BF1C38524A3}">
      <dgm:prSet/>
      <dgm:spPr/>
      <dgm:t>
        <a:bodyPr/>
        <a:lstStyle/>
        <a:p>
          <a:endParaRPr lang="ru-RU"/>
        </a:p>
      </dgm:t>
    </dgm:pt>
    <dgm:pt modelId="{3CF847CA-5A0E-6745-B185-D8A704BAB938}" type="sibTrans" cxnId="{80FF4F49-AB12-F040-8702-8BF1C38524A3}">
      <dgm:prSet/>
      <dgm:spPr/>
      <dgm:t>
        <a:bodyPr/>
        <a:lstStyle/>
        <a:p>
          <a:endParaRPr lang="ru-RU"/>
        </a:p>
      </dgm:t>
    </dgm:pt>
    <dgm:pt modelId="{34AC594C-31C7-F644-8AB2-AA5A09B2F54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Спонсоры должны четко понимать дивиденды, получаемые от </a:t>
          </a:r>
          <a:r>
            <a:rPr lang="ru-RU" dirty="0" err="1" smtClean="0">
              <a:solidFill>
                <a:schemeClr val="tx1"/>
              </a:solidFill>
            </a:rPr>
            <a:t>сотрудничесва</a:t>
          </a:r>
          <a:endParaRPr lang="ru-RU" dirty="0">
            <a:solidFill>
              <a:schemeClr val="tx1"/>
            </a:solidFill>
          </a:endParaRPr>
        </a:p>
      </dgm:t>
    </dgm:pt>
    <dgm:pt modelId="{3CD679A6-12EE-1D42-9D7D-3DE6B8E34CF4}" type="parTrans" cxnId="{3A2FB90C-956E-8146-AF32-8159318ADEE2}">
      <dgm:prSet/>
      <dgm:spPr/>
      <dgm:t>
        <a:bodyPr/>
        <a:lstStyle/>
        <a:p>
          <a:endParaRPr lang="ru-RU"/>
        </a:p>
      </dgm:t>
    </dgm:pt>
    <dgm:pt modelId="{3814ACB6-A87E-F148-8028-239A35A7E925}" type="sibTrans" cxnId="{3A2FB90C-956E-8146-AF32-8159318ADEE2}">
      <dgm:prSet/>
      <dgm:spPr/>
      <dgm:t>
        <a:bodyPr/>
        <a:lstStyle/>
        <a:p>
          <a:endParaRPr lang="ru-RU"/>
        </a:p>
      </dgm:t>
    </dgm:pt>
    <dgm:pt modelId="{F4571FBA-80E6-7540-9895-BF806CFA6E8A}">
      <dgm:prSet/>
      <dgm:spPr/>
      <dgm:t>
        <a:bodyPr/>
        <a:lstStyle/>
        <a:p>
          <a:pPr rtl="0"/>
          <a:r>
            <a:rPr lang="ru-RU" smtClean="0"/>
            <a:t>Положительные и отрицательные примеры спонсорства</a:t>
          </a:r>
          <a:endParaRPr lang="ru-RU"/>
        </a:p>
      </dgm:t>
    </dgm:pt>
    <dgm:pt modelId="{00920D30-268A-4646-82E8-C27660E705D8}" type="parTrans" cxnId="{34A3470D-34F3-B743-AD8A-BB7B15F9DDF0}">
      <dgm:prSet/>
      <dgm:spPr/>
      <dgm:t>
        <a:bodyPr/>
        <a:lstStyle/>
        <a:p>
          <a:endParaRPr lang="ru-RU"/>
        </a:p>
      </dgm:t>
    </dgm:pt>
    <dgm:pt modelId="{3B552D30-AF96-CC47-A520-2AC064F1C1E5}" type="sibTrans" cxnId="{34A3470D-34F3-B743-AD8A-BB7B15F9DDF0}">
      <dgm:prSet/>
      <dgm:spPr/>
      <dgm:t>
        <a:bodyPr/>
        <a:lstStyle/>
        <a:p>
          <a:endParaRPr lang="ru-RU"/>
        </a:p>
      </dgm:t>
    </dgm:pt>
    <dgm:pt modelId="{466FB8C7-AD26-1A4C-89B3-554E0B1F3D23}" type="pres">
      <dgm:prSet presAssocID="{B6C2D03F-319E-7040-A82E-BC219E724F5D}" presName="Name0" presStyleCnt="0">
        <dgm:presLayoutVars>
          <dgm:dir/>
          <dgm:resizeHandles val="exact"/>
        </dgm:presLayoutVars>
      </dgm:prSet>
      <dgm:spPr/>
    </dgm:pt>
    <dgm:pt modelId="{2F0BE5C0-CF08-414D-BE1F-71FAEA41700B}" type="pres">
      <dgm:prSet presAssocID="{8CE44C2E-6A8E-DC4B-BDBB-32297C62295C}" presName="composite" presStyleCnt="0"/>
      <dgm:spPr/>
    </dgm:pt>
    <dgm:pt modelId="{EE58828B-5BC2-7D4F-B828-D9AD642E65AD}" type="pres">
      <dgm:prSet presAssocID="{8CE44C2E-6A8E-DC4B-BDBB-32297C62295C}" presName="rect1" presStyleLbl="bgShp" presStyleIdx="0" presStyleCnt="4" custLinFactNeighborX="-32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8E92806-EF3C-704B-855D-BE14983B986F}" type="pres">
      <dgm:prSet presAssocID="{8CE44C2E-6A8E-DC4B-BDBB-32297C62295C}" presName="rect2" presStyleLbl="trBgShp" presStyleIdx="0" presStyleCnt="4" custLinFactY="-100000" custLinFactNeighborX="-32" custLinFactNeighborY="-151661">
        <dgm:presLayoutVars>
          <dgm:bulletEnabled val="1"/>
        </dgm:presLayoutVars>
      </dgm:prSet>
      <dgm:spPr/>
    </dgm:pt>
    <dgm:pt modelId="{9088B6A2-EC5A-CF46-BAB1-31897C5D87EB}" type="pres">
      <dgm:prSet presAssocID="{BBF5E2A7-8895-7C42-A6B4-77F82E7D4D28}" presName="sibTrans" presStyleCnt="0"/>
      <dgm:spPr/>
    </dgm:pt>
    <dgm:pt modelId="{BCE9FE40-2D13-9043-A408-7CD87BFB5E40}" type="pres">
      <dgm:prSet presAssocID="{92A7D3A8-9A87-D348-BBA9-85754EA68A58}" presName="composite" presStyleCnt="0"/>
      <dgm:spPr/>
    </dgm:pt>
    <dgm:pt modelId="{CE07AEAF-8E21-AC46-B226-416B16224881}" type="pres">
      <dgm:prSet presAssocID="{92A7D3A8-9A87-D348-BBA9-85754EA68A58}" presName="rect1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DE1933C-CB71-7C41-84B0-5C069E817EF9}" type="pres">
      <dgm:prSet presAssocID="{92A7D3A8-9A87-D348-BBA9-85754EA68A58}" presName="rect2" presStyleLbl="trBgShp" presStyleIdx="1" presStyleCnt="4" custLinFactY="-38977" custLinFactNeighborX="-1932" custLinFactNeighborY="-100000">
        <dgm:presLayoutVars>
          <dgm:bulletEnabled val="1"/>
        </dgm:presLayoutVars>
      </dgm:prSet>
      <dgm:spPr/>
    </dgm:pt>
    <dgm:pt modelId="{4CC33849-C619-BE46-B64E-9613E37D4330}" type="pres">
      <dgm:prSet presAssocID="{3CF847CA-5A0E-6745-B185-D8A704BAB938}" presName="sibTrans" presStyleCnt="0"/>
      <dgm:spPr/>
    </dgm:pt>
    <dgm:pt modelId="{9F08962A-29E7-4343-86E9-3D46707B4227}" type="pres">
      <dgm:prSet presAssocID="{34AC594C-31C7-F644-8AB2-AA5A09B2F54F}" presName="composite" presStyleCnt="0"/>
      <dgm:spPr/>
    </dgm:pt>
    <dgm:pt modelId="{D876E48C-B651-A144-9882-B3B6FDCA7E1B}" type="pres">
      <dgm:prSet presAssocID="{34AC594C-31C7-F644-8AB2-AA5A09B2F54F}" presName="rect1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B58D172-90FD-5B47-85C4-D6D754708494}" type="pres">
      <dgm:prSet presAssocID="{34AC594C-31C7-F644-8AB2-AA5A09B2F54F}" presName="rect2" presStyleLbl="trBgShp" presStyleIdx="2" presStyleCnt="4">
        <dgm:presLayoutVars>
          <dgm:bulletEnabled val="1"/>
        </dgm:presLayoutVars>
      </dgm:prSet>
      <dgm:spPr/>
    </dgm:pt>
    <dgm:pt modelId="{F9F4898D-BA8C-1F46-871F-CA84D857DF4B}" type="pres">
      <dgm:prSet presAssocID="{3814ACB6-A87E-F148-8028-239A35A7E925}" presName="sibTrans" presStyleCnt="0"/>
      <dgm:spPr/>
    </dgm:pt>
    <dgm:pt modelId="{CC8393C9-CB9B-454A-9175-CB5631480B3C}" type="pres">
      <dgm:prSet presAssocID="{F4571FBA-80E6-7540-9895-BF806CFA6E8A}" presName="composite" presStyleCnt="0"/>
      <dgm:spPr/>
    </dgm:pt>
    <dgm:pt modelId="{6D020D57-6A4A-6847-8015-4DB87C7FC297}" type="pres">
      <dgm:prSet presAssocID="{F4571FBA-80E6-7540-9895-BF806CFA6E8A}" presName="rect1" presStyleLbl="bgShp" presStyleIdx="3" presStyleCnt="4" custScaleX="146958" custScaleY="75103" custLinFactNeighborX="-386" custLinFactNeighborY="297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1AD1CA1-EB2B-5648-8785-FD24031D7C38}" type="pres">
      <dgm:prSet presAssocID="{F4571FBA-80E6-7540-9895-BF806CFA6E8A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2ACC9F67-584D-4C4E-8D1A-8A1FCF6FD3A6}" type="presOf" srcId="{B6C2D03F-319E-7040-A82E-BC219E724F5D}" destId="{466FB8C7-AD26-1A4C-89B3-554E0B1F3D23}" srcOrd="0" destOrd="0" presId="urn:microsoft.com/office/officeart/2008/layout/BendingPictureSemiTransparentText"/>
    <dgm:cxn modelId="{34A3470D-34F3-B743-AD8A-BB7B15F9DDF0}" srcId="{B6C2D03F-319E-7040-A82E-BC219E724F5D}" destId="{F4571FBA-80E6-7540-9895-BF806CFA6E8A}" srcOrd="3" destOrd="0" parTransId="{00920D30-268A-4646-82E8-C27660E705D8}" sibTransId="{3B552D30-AF96-CC47-A520-2AC064F1C1E5}"/>
    <dgm:cxn modelId="{80FF4F49-AB12-F040-8702-8BF1C38524A3}" srcId="{B6C2D03F-319E-7040-A82E-BC219E724F5D}" destId="{92A7D3A8-9A87-D348-BBA9-85754EA68A58}" srcOrd="1" destOrd="0" parTransId="{A4D18AA5-EE62-564B-BF83-B7A5AAC97D30}" sibTransId="{3CF847CA-5A0E-6745-B185-D8A704BAB938}"/>
    <dgm:cxn modelId="{D7F91971-AA3F-2845-8826-EB550091E4CB}" srcId="{B6C2D03F-319E-7040-A82E-BC219E724F5D}" destId="{8CE44C2E-6A8E-DC4B-BDBB-32297C62295C}" srcOrd="0" destOrd="0" parTransId="{8612B886-A392-2840-82EF-AC60ED801F24}" sibTransId="{BBF5E2A7-8895-7C42-A6B4-77F82E7D4D28}"/>
    <dgm:cxn modelId="{6407A49A-DB74-E84D-B154-66E1ACDDB762}" type="presOf" srcId="{34AC594C-31C7-F644-8AB2-AA5A09B2F54F}" destId="{FB58D172-90FD-5B47-85C4-D6D754708494}" srcOrd="0" destOrd="0" presId="urn:microsoft.com/office/officeart/2008/layout/BendingPictureSemiTransparentText"/>
    <dgm:cxn modelId="{B8EA645F-72EC-974D-BC33-2C3F34C044BF}" type="presOf" srcId="{8CE44C2E-6A8E-DC4B-BDBB-32297C62295C}" destId="{B8E92806-EF3C-704B-855D-BE14983B986F}" srcOrd="0" destOrd="0" presId="urn:microsoft.com/office/officeart/2008/layout/BendingPictureSemiTransparentText"/>
    <dgm:cxn modelId="{ACE53D36-8C2A-1144-A110-990BB85DB6FB}" type="presOf" srcId="{92A7D3A8-9A87-D348-BBA9-85754EA68A58}" destId="{4DE1933C-CB71-7C41-84B0-5C069E817EF9}" srcOrd="0" destOrd="0" presId="urn:microsoft.com/office/officeart/2008/layout/BendingPictureSemiTransparentText"/>
    <dgm:cxn modelId="{3A2FB90C-956E-8146-AF32-8159318ADEE2}" srcId="{B6C2D03F-319E-7040-A82E-BC219E724F5D}" destId="{34AC594C-31C7-F644-8AB2-AA5A09B2F54F}" srcOrd="2" destOrd="0" parTransId="{3CD679A6-12EE-1D42-9D7D-3DE6B8E34CF4}" sibTransId="{3814ACB6-A87E-F148-8028-239A35A7E925}"/>
    <dgm:cxn modelId="{783C0692-DB13-0145-B352-94929FFB2DD6}" type="presOf" srcId="{F4571FBA-80E6-7540-9895-BF806CFA6E8A}" destId="{81AD1CA1-EB2B-5648-8785-FD24031D7C38}" srcOrd="0" destOrd="0" presId="urn:microsoft.com/office/officeart/2008/layout/BendingPictureSemiTransparentText"/>
    <dgm:cxn modelId="{11B48096-2E26-544C-8D80-C74C7FC04090}" type="presParOf" srcId="{466FB8C7-AD26-1A4C-89B3-554E0B1F3D23}" destId="{2F0BE5C0-CF08-414D-BE1F-71FAEA41700B}" srcOrd="0" destOrd="0" presId="urn:microsoft.com/office/officeart/2008/layout/BendingPictureSemiTransparentText"/>
    <dgm:cxn modelId="{8C6EB3D5-09FF-9645-94E1-0E8A7CB23DEB}" type="presParOf" srcId="{2F0BE5C0-CF08-414D-BE1F-71FAEA41700B}" destId="{EE58828B-5BC2-7D4F-B828-D9AD642E65AD}" srcOrd="0" destOrd="0" presId="urn:microsoft.com/office/officeart/2008/layout/BendingPictureSemiTransparentText"/>
    <dgm:cxn modelId="{0724B4B9-FE78-2A4A-B9A6-3901F2468538}" type="presParOf" srcId="{2F0BE5C0-CF08-414D-BE1F-71FAEA41700B}" destId="{B8E92806-EF3C-704B-855D-BE14983B986F}" srcOrd="1" destOrd="0" presId="urn:microsoft.com/office/officeart/2008/layout/BendingPictureSemiTransparentText"/>
    <dgm:cxn modelId="{8F6D88CD-A11D-C94E-A65F-4214D89DCBC6}" type="presParOf" srcId="{466FB8C7-AD26-1A4C-89B3-554E0B1F3D23}" destId="{9088B6A2-EC5A-CF46-BAB1-31897C5D87EB}" srcOrd="1" destOrd="0" presId="urn:microsoft.com/office/officeart/2008/layout/BendingPictureSemiTransparentText"/>
    <dgm:cxn modelId="{76E67B79-8B49-9342-817E-371ED946F906}" type="presParOf" srcId="{466FB8C7-AD26-1A4C-89B3-554E0B1F3D23}" destId="{BCE9FE40-2D13-9043-A408-7CD87BFB5E40}" srcOrd="2" destOrd="0" presId="urn:microsoft.com/office/officeart/2008/layout/BendingPictureSemiTransparentText"/>
    <dgm:cxn modelId="{DB109FF5-430C-6A45-BA5D-8D21BEB9AA91}" type="presParOf" srcId="{BCE9FE40-2D13-9043-A408-7CD87BFB5E40}" destId="{CE07AEAF-8E21-AC46-B226-416B16224881}" srcOrd="0" destOrd="0" presId="urn:microsoft.com/office/officeart/2008/layout/BendingPictureSemiTransparentText"/>
    <dgm:cxn modelId="{D8EBC286-B297-474C-85F6-2E87CF8B5367}" type="presParOf" srcId="{BCE9FE40-2D13-9043-A408-7CD87BFB5E40}" destId="{4DE1933C-CB71-7C41-84B0-5C069E817EF9}" srcOrd="1" destOrd="0" presId="urn:microsoft.com/office/officeart/2008/layout/BendingPictureSemiTransparentText"/>
    <dgm:cxn modelId="{966AED26-9692-C84F-BCC2-B7CFC384BA95}" type="presParOf" srcId="{466FB8C7-AD26-1A4C-89B3-554E0B1F3D23}" destId="{4CC33849-C619-BE46-B64E-9613E37D4330}" srcOrd="3" destOrd="0" presId="urn:microsoft.com/office/officeart/2008/layout/BendingPictureSemiTransparentText"/>
    <dgm:cxn modelId="{C5268891-F79C-BC4E-AD4D-76C7FFD097CE}" type="presParOf" srcId="{466FB8C7-AD26-1A4C-89B3-554E0B1F3D23}" destId="{9F08962A-29E7-4343-86E9-3D46707B4227}" srcOrd="4" destOrd="0" presId="urn:microsoft.com/office/officeart/2008/layout/BendingPictureSemiTransparentText"/>
    <dgm:cxn modelId="{52C459BC-388B-0749-A99F-C29912DAFA2E}" type="presParOf" srcId="{9F08962A-29E7-4343-86E9-3D46707B4227}" destId="{D876E48C-B651-A144-9882-B3B6FDCA7E1B}" srcOrd="0" destOrd="0" presId="urn:microsoft.com/office/officeart/2008/layout/BendingPictureSemiTransparentText"/>
    <dgm:cxn modelId="{A972C339-EDFA-0649-A5DE-D45D4BB66982}" type="presParOf" srcId="{9F08962A-29E7-4343-86E9-3D46707B4227}" destId="{FB58D172-90FD-5B47-85C4-D6D754708494}" srcOrd="1" destOrd="0" presId="urn:microsoft.com/office/officeart/2008/layout/BendingPictureSemiTransparentText"/>
    <dgm:cxn modelId="{0DBFE144-2EDD-DB40-969B-3B5F1A3C1D73}" type="presParOf" srcId="{466FB8C7-AD26-1A4C-89B3-554E0B1F3D23}" destId="{F9F4898D-BA8C-1F46-871F-CA84D857DF4B}" srcOrd="5" destOrd="0" presId="urn:microsoft.com/office/officeart/2008/layout/BendingPictureSemiTransparentText"/>
    <dgm:cxn modelId="{AE001981-0087-2248-8580-48420CB66850}" type="presParOf" srcId="{466FB8C7-AD26-1A4C-89B3-554E0B1F3D23}" destId="{CC8393C9-CB9B-454A-9175-CB5631480B3C}" srcOrd="6" destOrd="0" presId="urn:microsoft.com/office/officeart/2008/layout/BendingPictureSemiTransparentText"/>
    <dgm:cxn modelId="{78166BA7-200F-214E-A16D-DC3E0E6EBF1B}" type="presParOf" srcId="{CC8393C9-CB9B-454A-9175-CB5631480B3C}" destId="{6D020D57-6A4A-6847-8015-4DB87C7FC297}" srcOrd="0" destOrd="0" presId="urn:microsoft.com/office/officeart/2008/layout/BendingPictureSemiTransparentText"/>
    <dgm:cxn modelId="{3FD11D2F-E503-2749-99BE-A9FB3992037C}" type="presParOf" srcId="{CC8393C9-CB9B-454A-9175-CB5631480B3C}" destId="{81AD1CA1-EB2B-5648-8785-FD24031D7C3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8828B-5BC2-7D4F-B828-D9AD642E65AD}">
      <dsp:nvSpPr>
        <dsp:cNvPr id="0" name=""/>
        <dsp:cNvSpPr/>
      </dsp:nvSpPr>
      <dsp:spPr>
        <a:xfrm>
          <a:off x="6" y="136512"/>
          <a:ext cx="2568026" cy="2201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E92806-EF3C-704B-855D-BE14983B986F}">
      <dsp:nvSpPr>
        <dsp:cNvPr id="0" name=""/>
        <dsp:cNvSpPr/>
      </dsp:nvSpPr>
      <dsp:spPr>
        <a:xfrm>
          <a:off x="6" y="347848"/>
          <a:ext cx="2568026" cy="5282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Для развития любого проекта необходима поддержка</a:t>
          </a:r>
          <a:endParaRPr lang="ru-RU" sz="1100" kern="1200" dirty="0"/>
        </a:p>
      </dsp:txBody>
      <dsp:txXfrm>
        <a:off x="6" y="347848"/>
        <a:ext cx="2568026" cy="528264"/>
      </dsp:txXfrm>
    </dsp:sp>
    <dsp:sp modelId="{CE07AEAF-8E21-AC46-B226-416B16224881}">
      <dsp:nvSpPr>
        <dsp:cNvPr id="0" name=""/>
        <dsp:cNvSpPr/>
      </dsp:nvSpPr>
      <dsp:spPr>
        <a:xfrm>
          <a:off x="2830786" y="136512"/>
          <a:ext cx="2568026" cy="22011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E1933C-CB71-7C41-84B0-5C069E817EF9}">
      <dsp:nvSpPr>
        <dsp:cNvPr id="0" name=""/>
        <dsp:cNvSpPr/>
      </dsp:nvSpPr>
      <dsp:spPr>
        <a:xfrm>
          <a:off x="2781172" y="943117"/>
          <a:ext cx="2568026" cy="5282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На западе очень развит институт спонсорства и партнерства даже на самых «некоммерческих» проектах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781172" y="943117"/>
        <a:ext cx="2568026" cy="528264"/>
      </dsp:txXfrm>
    </dsp:sp>
    <dsp:sp modelId="{D876E48C-B651-A144-9882-B3B6FDCA7E1B}">
      <dsp:nvSpPr>
        <dsp:cNvPr id="0" name=""/>
        <dsp:cNvSpPr/>
      </dsp:nvSpPr>
      <dsp:spPr>
        <a:xfrm>
          <a:off x="5660744" y="136512"/>
          <a:ext cx="2568026" cy="2201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58D172-90FD-5B47-85C4-D6D754708494}">
      <dsp:nvSpPr>
        <dsp:cNvPr id="0" name=""/>
        <dsp:cNvSpPr/>
      </dsp:nvSpPr>
      <dsp:spPr>
        <a:xfrm>
          <a:off x="5660744" y="1677284"/>
          <a:ext cx="2568026" cy="5282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Спонсоры должны четко понимать дивиденды, получаемые от </a:t>
          </a:r>
          <a:r>
            <a:rPr lang="ru-RU" sz="1100" kern="1200" dirty="0" err="1" smtClean="0">
              <a:solidFill>
                <a:schemeClr val="tx1"/>
              </a:solidFill>
            </a:rPr>
            <a:t>сотрудничесва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660744" y="1677284"/>
        <a:ext cx="2568026" cy="528264"/>
      </dsp:txXfrm>
    </dsp:sp>
    <dsp:sp modelId="{6D020D57-6A4A-6847-8015-4DB87C7FC297}">
      <dsp:nvSpPr>
        <dsp:cNvPr id="0" name=""/>
        <dsp:cNvSpPr/>
      </dsp:nvSpPr>
      <dsp:spPr>
        <a:xfrm>
          <a:off x="2217926" y="2659856"/>
          <a:ext cx="3773921" cy="165309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D1CA1-EB2B-5648-8785-FD24031D7C38}">
      <dsp:nvSpPr>
        <dsp:cNvPr id="0" name=""/>
        <dsp:cNvSpPr/>
      </dsp:nvSpPr>
      <dsp:spPr>
        <a:xfrm>
          <a:off x="2830786" y="3861185"/>
          <a:ext cx="2568026" cy="5282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Положительные и отрицательные примеры спонсорства</a:t>
          </a:r>
          <a:endParaRPr lang="ru-RU" sz="1100" kern="1200"/>
        </a:p>
      </dsp:txBody>
      <dsp:txXfrm>
        <a:off x="2830786" y="3861185"/>
        <a:ext cx="2568026" cy="52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8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2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7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6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3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0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4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21E2-9FCA-F84D-AAD9-E02BAE0FD55E}" type="datetimeFigureOut">
              <a:rPr lang="ru-RU" smtClean="0"/>
              <a:t>05.10.17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733C-424A-664E-AC79-43B6BBCF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8c01acefea2370d4bb64594e420993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319" y="0"/>
            <a:ext cx="11484822" cy="739374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093796" y="1661319"/>
            <a:ext cx="7772400" cy="1470025"/>
          </a:xfrm>
        </p:spPr>
        <p:txBody>
          <a:bodyPr/>
          <a:lstStyle/>
          <a:p>
            <a:r>
              <a:rPr lang="ru-RU" dirty="0" smtClean="0"/>
              <a:t>Проблемы Российского гольфа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проблемы существуют: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631" y="1785808"/>
            <a:ext cx="3868620" cy="43403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существует или только формируется система подготовки спортсменов</a:t>
            </a:r>
          </a:p>
          <a:p>
            <a:r>
              <a:rPr lang="ru-RU" dirty="0" smtClean="0"/>
              <a:t>Слабый институт спонсорства и партнерства</a:t>
            </a:r>
          </a:p>
          <a:p>
            <a:r>
              <a:rPr lang="ru-RU" dirty="0" smtClean="0"/>
              <a:t>Недостаточное использование ресурса частных гольф-полей</a:t>
            </a:r>
          </a:p>
          <a:p>
            <a:r>
              <a:rPr lang="ru-RU" dirty="0" smtClean="0"/>
              <a:t>Барьеры существующие для начинающих гольфистов</a:t>
            </a:r>
            <a:endParaRPr lang="ru-RU" dirty="0"/>
          </a:p>
        </p:txBody>
      </p:sp>
      <p:pic>
        <p:nvPicPr>
          <p:cNvPr id="6" name="Изображение 5" descr="Rickie-Fowler-bunker-shot-awkward-lie-Medalist-G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51" y="2133048"/>
            <a:ext cx="4967288" cy="3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Kiligolf_monthly_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93" y="0"/>
            <a:ext cx="4738807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истема подготовки спортсменов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081" y="1600200"/>
            <a:ext cx="3809091" cy="51065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данный момент в части «спортивного гольфа» нет четкой и продуманной методики и системы подготовки спортсменов</a:t>
            </a:r>
          </a:p>
          <a:p>
            <a:r>
              <a:rPr lang="ru-RU" dirty="0" smtClean="0"/>
              <a:t>Каждый тренер преподает свой материал, а спортсмены нередко переходят от одного тренера к </a:t>
            </a:r>
            <a:r>
              <a:rPr lang="ru-RU" dirty="0"/>
              <a:t> неэффективному другому</a:t>
            </a:r>
            <a:r>
              <a:rPr lang="ru-RU" dirty="0" smtClean="0"/>
              <a:t>, это вызывает диссонанс и приводит </a:t>
            </a:r>
            <a:r>
              <a:rPr lang="ru-RU" dirty="0" smtClean="0"/>
              <a:t>к использованию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Необходимо изучать опыт других стран, и параллельно делать свои разработки на базе спортивных ВУЗов (</a:t>
            </a:r>
            <a:r>
              <a:rPr lang="ru-RU" dirty="0" err="1" smtClean="0"/>
              <a:t>РГУФКСиТ</a:t>
            </a:r>
            <a:r>
              <a:rPr lang="ru-RU" dirty="0" smtClean="0"/>
              <a:t>), по опыту схожих по механике с гольфом видов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2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 спонсорства и партнерства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58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77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Kauai-Oceanfront-Golf-Cou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883"/>
            <a:ext cx="9144000" cy="475811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ресурса частных гольф-полей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комфортных коммерческих </a:t>
            </a:r>
            <a:r>
              <a:rPr lang="ru-RU" dirty="0" smtClean="0">
                <a:solidFill>
                  <a:srgbClr val="FFFFFF"/>
                </a:solidFill>
              </a:rPr>
              <a:t>условий для детских академий, без создания дискомфорта для клубной жизни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Создание </a:t>
            </a:r>
            <a:r>
              <a:rPr lang="ru-RU" dirty="0" err="1" smtClean="0">
                <a:solidFill>
                  <a:srgbClr val="FFFFFF"/>
                </a:solidFill>
              </a:rPr>
              <a:t>межклубной</a:t>
            </a:r>
            <a:r>
              <a:rPr lang="ru-RU" dirty="0" smtClean="0">
                <a:solidFill>
                  <a:srgbClr val="FFFFFF"/>
                </a:solidFill>
              </a:rPr>
              <a:t> лиги с конкурентной средой (примеры Европейских </a:t>
            </a:r>
            <a:r>
              <a:rPr lang="ru-RU" dirty="0" err="1" smtClean="0">
                <a:solidFill>
                  <a:srgbClr val="FFFFFF"/>
                </a:solidFill>
              </a:rPr>
              <a:t>гк</a:t>
            </a:r>
            <a:r>
              <a:rPr lang="ru-RU" dirty="0" smtClean="0">
                <a:solidFill>
                  <a:srgbClr val="FFFFFF"/>
                </a:solidFill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Создание специальных условий и предложений для начинающих гольфистов (понедельник новичка..)</a:t>
            </a:r>
            <a:endParaRPr lang="ru-RU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0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golf-wallpaper-10352-10720-hd-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82" y="0"/>
            <a:ext cx="10445444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7671" y="118345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Спасибо за внимание!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8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194</Words>
  <Application>Microsoft Macintosh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Проблемы Российского гольфа</vt:lpstr>
      <vt:lpstr>Какие проблемы существуют:</vt:lpstr>
      <vt:lpstr>Система подготовки спортсменов</vt:lpstr>
      <vt:lpstr>Институт спонсорства и партнерства</vt:lpstr>
      <vt:lpstr>Использование ресурса частных гольф-полей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Российского гольфа</dc:title>
  <dc:creator>Исмоилжон</dc:creator>
  <cp:lastModifiedBy>Исмоилжон</cp:lastModifiedBy>
  <cp:revision>6</cp:revision>
  <dcterms:created xsi:type="dcterms:W3CDTF">2017-10-05T07:20:52Z</dcterms:created>
  <dcterms:modified xsi:type="dcterms:W3CDTF">2017-10-05T08:17:25Z</dcterms:modified>
</cp:coreProperties>
</file>