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68" r:id="rId3"/>
    <p:sldId id="263" r:id="rId4"/>
    <p:sldId id="264" r:id="rId5"/>
    <p:sldId id="265" r:id="rId6"/>
    <p:sldId id="267" r:id="rId7"/>
    <p:sldId id="257" r:id="rId8"/>
    <p:sldId id="266" r:id="rId9"/>
    <p:sldId id="262" r:id="rId10"/>
    <p:sldId id="258" r:id="rId11"/>
    <p:sldId id="269" r:id="rId12"/>
    <p:sldId id="261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65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ista.com/" TargetMode="External"/><Relationship Id="rId2" Type="http://schemas.openxmlformats.org/officeDocument/2006/relationships/hyperlink" Target="http://www.statista.co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www.worldgolffoundation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  <p:extLst/>
          </p:nvPr>
        </p:nvSpPr>
        <p:spPr>
          <a:xfrm>
            <a:off x="998310" y="1031875"/>
            <a:ext cx="7834540" cy="6635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sz="2800" dirty="0" err="1"/>
              <a:t>Фонд</a:t>
            </a:r>
            <a:r>
              <a:rPr lang="en" sz="2800" dirty="0"/>
              <a:t>  </a:t>
            </a:r>
            <a:r>
              <a:rPr lang="en" sz="2800" dirty="0" err="1"/>
              <a:t>Развития</a:t>
            </a:r>
            <a:r>
              <a:rPr lang="en" sz="2800" dirty="0"/>
              <a:t>  </a:t>
            </a:r>
            <a:r>
              <a:rPr lang="en" sz="2800" dirty="0" err="1"/>
              <a:t>Гольфа</a:t>
            </a:r>
            <a:r>
              <a:rPr lang="en" sz="2800" dirty="0"/>
              <a:t>  </a:t>
            </a:r>
            <a:r>
              <a:rPr lang="en" sz="2800" dirty="0" err="1"/>
              <a:t>Представляет</a:t>
            </a:r>
            <a:r>
              <a:rPr lang="en" sz="2800" dirty="0"/>
              <a:t>  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6" name="Shape 56" descr="Golf - Free images on Pixaba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7749"/>
            <a:ext cx="9144000" cy="418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6" descr="Снимок экрана 2017-10-03 в 7.52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"/>
            <a:ext cx="1233488" cy="8354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  <p:extLst/>
          </p:nvPr>
        </p:nvSpPr>
        <p:spPr>
          <a:xfrm>
            <a:off x="311150" y="-60325"/>
            <a:ext cx="8521700" cy="26844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/>
              <a:t>  </a:t>
            </a:r>
            <a:r>
              <a:rPr lang="en" dirty="0" err="1"/>
              <a:t>Благотворительные</a:t>
            </a:r>
            <a:r>
              <a:rPr lang="en" dirty="0"/>
              <a:t> </a:t>
            </a:r>
            <a:r>
              <a:rPr lang="en" dirty="0" err="1"/>
              <a:t>Гольф</a:t>
            </a:r>
            <a:r>
              <a:rPr lang="en" dirty="0"/>
              <a:t> </a:t>
            </a:r>
            <a:r>
              <a:rPr lang="en" dirty="0" err="1"/>
              <a:t>мероприятия</a:t>
            </a:r>
            <a:r>
              <a:rPr lang="en" dirty="0"/>
              <a:t> </a:t>
            </a:r>
            <a:r>
              <a:rPr lang="en" sz="1800" dirty="0"/>
              <a:t>  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623025"/>
            <a:ext cx="8520600" cy="436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                                               </a:t>
            </a:r>
          </a:p>
        </p:txBody>
      </p:sp>
      <p:sp>
        <p:nvSpPr>
          <p:cNvPr id="72" name="Shape 72"/>
          <p:cNvSpPr txBox="1"/>
          <p:nvPr>
            <p:extLst/>
          </p:nvPr>
        </p:nvSpPr>
        <p:spPr>
          <a:xfrm>
            <a:off x="885185" y="3181350"/>
            <a:ext cx="7220590" cy="16748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lang="en" dirty="0"/>
          </a:p>
        </p:txBody>
      </p:sp>
      <p:pic>
        <p:nvPicPr>
          <p:cNvPr id="3" name="Picture 3" descr="Снимок экрана 2017-09-27 в 10.56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850" y="546100"/>
            <a:ext cx="5554210" cy="2374900"/>
          </a:xfrm>
          <a:prstGeom prst="rect">
            <a:avLst/>
          </a:prstGeom>
        </p:spPr>
      </p:pic>
      <p:pic>
        <p:nvPicPr>
          <p:cNvPr id="8" name="Picture 8" descr="Снимок экрана 2017-09-27 в 11.12.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91" y="2820988"/>
            <a:ext cx="3090409" cy="2254250"/>
          </a:xfrm>
          <a:prstGeom prst="rect">
            <a:avLst/>
          </a:prstGeom>
        </p:spPr>
      </p:pic>
      <p:pic>
        <p:nvPicPr>
          <p:cNvPr id="12" name="Picture 12" descr="Снимок экрана 2017-09-28 в 1.32.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413" y="2882900"/>
            <a:ext cx="2443843" cy="2133600"/>
          </a:xfrm>
          <a:prstGeom prst="rect">
            <a:avLst/>
          </a:prstGeom>
        </p:spPr>
      </p:pic>
      <p:pic>
        <p:nvPicPr>
          <p:cNvPr id="6" name="Picture 6" descr="Снимок экрана 2017-10-03 в 7.28.4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672" y="2920547"/>
            <a:ext cx="2845253" cy="2090737"/>
          </a:xfrm>
          <a:prstGeom prst="rect">
            <a:avLst/>
          </a:prstGeom>
        </p:spPr>
      </p:pic>
      <p:pic>
        <p:nvPicPr>
          <p:cNvPr id="9" name="Picture 10" descr="Снимок экрана 2017-10-03 в 7.29.2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54" y="654957"/>
            <a:ext cx="2850923" cy="2157412"/>
          </a:xfrm>
          <a:prstGeom prst="rect">
            <a:avLst/>
          </a:prstGeom>
        </p:spPr>
      </p:pic>
      <p:pic>
        <p:nvPicPr>
          <p:cNvPr id="2" name="Picture 6" descr="Снимок экрана 2017-10-03 в 7.52.0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69850"/>
            <a:ext cx="1233488" cy="8354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889" y="142875"/>
            <a:ext cx="9229499" cy="438150"/>
          </a:xfrm>
        </p:spPr>
        <p:txBody>
          <a:bodyPr/>
          <a:lstStyle/>
          <a:p>
            <a:r>
              <a:rPr lang="en-US" sz="1400" dirty="0"/>
              <a:t>ВСЕМ,  КТО ЗАИНТЕРЕСОВАН В РАЗВИТИИ ГОЛЬФА В РОССИИ,  НАМ НЕОБХОДИМО                            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/>
              <a:t>                                            ОБЪЕДИНИТЬСЯ 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" y="1349375"/>
            <a:ext cx="3320143" cy="321151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722688" y="935038"/>
            <a:ext cx="5110162" cy="3416073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dirty="0" err="1"/>
              <a:t>Предложения</a:t>
            </a:r>
            <a:r>
              <a:rPr lang="en-US" dirty="0"/>
              <a:t> :</a:t>
            </a:r>
          </a:p>
          <a:p>
            <a:r>
              <a:rPr lang="en-US" dirty="0"/>
              <a:t>- </a:t>
            </a:r>
            <a:r>
              <a:rPr lang="en-US" dirty="0" err="1"/>
              <a:t>Организовать</a:t>
            </a:r>
            <a:r>
              <a:rPr lang="en-US" dirty="0"/>
              <a:t> </a:t>
            </a:r>
            <a:r>
              <a:rPr lang="en-US" dirty="0" err="1"/>
              <a:t>проектное</a:t>
            </a:r>
            <a:r>
              <a:rPr lang="en-US" dirty="0"/>
              <a:t> </a:t>
            </a:r>
            <a:r>
              <a:rPr lang="en-US" dirty="0" err="1"/>
              <a:t>бюро</a:t>
            </a:r>
            <a:r>
              <a:rPr lang="en-US" dirty="0"/>
              <a:t> с </a:t>
            </a:r>
            <a:r>
              <a:rPr lang="en-US" dirty="0" err="1"/>
              <a:t>выработкой</a:t>
            </a:r>
            <a:r>
              <a:rPr lang="en-US" dirty="0"/>
              <a:t> </a:t>
            </a:r>
            <a:r>
              <a:rPr lang="en-US" dirty="0" err="1"/>
              <a:t>интересных</a:t>
            </a:r>
            <a:r>
              <a:rPr lang="en-US" dirty="0"/>
              <a:t> </a:t>
            </a:r>
            <a:r>
              <a:rPr lang="en-US" dirty="0" err="1"/>
              <a:t>инвестмоделей</a:t>
            </a:r>
            <a:r>
              <a:rPr lang="en-US" dirty="0"/>
              <a:t> в </a:t>
            </a:r>
            <a:r>
              <a:rPr lang="en-US" dirty="0" err="1"/>
              <a:t>гольфе</a:t>
            </a:r>
          </a:p>
          <a:p>
            <a:r>
              <a:rPr lang="en-US" dirty="0"/>
              <a:t>- </a:t>
            </a:r>
            <a:r>
              <a:rPr lang="en-US" dirty="0" err="1"/>
              <a:t>Сессии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инвесторов</a:t>
            </a:r>
            <a:r>
              <a:rPr lang="en-US" dirty="0"/>
              <a:t> (</a:t>
            </a:r>
            <a:r>
              <a:rPr lang="en-US" dirty="0" err="1"/>
              <a:t>ежемесячно</a:t>
            </a:r>
            <a:r>
              <a:rPr lang="en-US" dirty="0"/>
              <a:t>) </a:t>
            </a:r>
          </a:p>
          <a:p>
            <a:r>
              <a:rPr lang="en-US" dirty="0"/>
              <a:t>- </a:t>
            </a:r>
            <a:r>
              <a:rPr lang="en-US" dirty="0" err="1"/>
              <a:t>Круглый</a:t>
            </a:r>
            <a:r>
              <a:rPr lang="en-US" dirty="0"/>
              <a:t> </a:t>
            </a:r>
            <a:r>
              <a:rPr lang="en-US" dirty="0" err="1"/>
              <a:t>стол</a:t>
            </a:r>
            <a:r>
              <a:rPr lang="en-US" dirty="0"/>
              <a:t>  " </a:t>
            </a:r>
            <a:r>
              <a:rPr lang="en-US" dirty="0" err="1"/>
              <a:t>Министерство</a:t>
            </a:r>
            <a:r>
              <a:rPr lang="en-US" dirty="0"/>
              <a:t> </a:t>
            </a:r>
            <a:r>
              <a:rPr lang="en-US" dirty="0" err="1"/>
              <a:t>спорта</a:t>
            </a:r>
            <a:r>
              <a:rPr lang="en-US" dirty="0"/>
              <a:t> -  АГР- </a:t>
            </a:r>
            <a:r>
              <a:rPr lang="en-US" dirty="0" err="1"/>
              <a:t>бизнес</a:t>
            </a:r>
            <a:r>
              <a:rPr lang="en-US" dirty="0"/>
              <a:t> - </a:t>
            </a:r>
            <a:r>
              <a:rPr lang="en-US" dirty="0" err="1"/>
              <a:t>гольф-сообщество</a:t>
            </a:r>
            <a:r>
              <a:rPr lang="en-US" dirty="0"/>
              <a:t>" ( </a:t>
            </a:r>
            <a:r>
              <a:rPr lang="en-US" dirty="0" err="1"/>
              <a:t>ежемесячно</a:t>
            </a:r>
            <a:r>
              <a:rPr lang="en-US" dirty="0"/>
              <a:t>) </a:t>
            </a:r>
          </a:p>
          <a:p>
            <a:r>
              <a:rPr lang="en-US" dirty="0"/>
              <a:t>- </a:t>
            </a:r>
            <a:r>
              <a:rPr lang="en-US" dirty="0" err="1"/>
              <a:t>Опыт</a:t>
            </a:r>
            <a:r>
              <a:rPr lang="en-US" dirty="0"/>
              <a:t> </a:t>
            </a:r>
            <a:r>
              <a:rPr lang="en-US" dirty="0" err="1"/>
              <a:t>зарубежных</a:t>
            </a:r>
            <a:r>
              <a:rPr lang="en-US" dirty="0"/>
              <a:t> </a:t>
            </a:r>
            <a:r>
              <a:rPr lang="en-US" dirty="0" err="1"/>
              <a:t>коллег</a:t>
            </a:r>
            <a:r>
              <a:rPr lang="en-US" dirty="0"/>
              <a:t> - </a:t>
            </a:r>
            <a:r>
              <a:rPr lang="en-US" dirty="0" err="1"/>
              <a:t>делегации</a:t>
            </a:r>
            <a:r>
              <a:rPr lang="en-US" dirty="0"/>
              <a:t> ( </a:t>
            </a:r>
            <a:r>
              <a:rPr lang="en-US" dirty="0" err="1"/>
              <a:t>ежемесячно</a:t>
            </a:r>
            <a:r>
              <a:rPr lang="en-US" dirty="0"/>
              <a:t>) </a:t>
            </a:r>
          </a:p>
          <a:p>
            <a:r>
              <a:rPr lang="en-US" dirty="0"/>
              <a:t>- </a:t>
            </a:r>
            <a:r>
              <a:rPr lang="en-US" dirty="0" err="1"/>
              <a:t>Сессии</a:t>
            </a:r>
            <a:r>
              <a:rPr lang="en-US" dirty="0"/>
              <a:t> - " </a:t>
            </a:r>
            <a:r>
              <a:rPr lang="en-US" dirty="0" err="1"/>
              <a:t>Лучший</a:t>
            </a:r>
            <a:r>
              <a:rPr lang="en-US" dirty="0"/>
              <a:t> </a:t>
            </a:r>
            <a:r>
              <a:rPr lang="en-US" dirty="0" err="1"/>
              <a:t>опыт</a:t>
            </a:r>
            <a:r>
              <a:rPr lang="en-US" dirty="0"/>
              <a:t>  </a:t>
            </a:r>
            <a:r>
              <a:rPr lang="en-US" dirty="0" err="1"/>
              <a:t>спортивных</a:t>
            </a:r>
            <a:r>
              <a:rPr lang="en-US" dirty="0"/>
              <a:t> </a:t>
            </a:r>
            <a:r>
              <a:rPr lang="en-US" dirty="0" err="1"/>
              <a:t>федераций</a:t>
            </a:r>
            <a:r>
              <a:rPr lang="en-US" dirty="0"/>
              <a:t>, </a:t>
            </a:r>
            <a:r>
              <a:rPr lang="en-US" dirty="0" err="1"/>
              <a:t>отраслей</a:t>
            </a:r>
            <a:r>
              <a:rPr lang="en-US" dirty="0"/>
              <a:t> </a:t>
            </a:r>
            <a:r>
              <a:rPr lang="en-US" dirty="0" err="1"/>
              <a:t>промышленности</a:t>
            </a:r>
            <a:r>
              <a:rPr lang="en-US" dirty="0"/>
              <a:t>"</a:t>
            </a:r>
          </a:p>
          <a:p>
            <a:r>
              <a:rPr lang="en-US" dirty="0"/>
              <a:t>- </a:t>
            </a:r>
            <a:r>
              <a:rPr lang="en-US" dirty="0" err="1"/>
              <a:t>Определение</a:t>
            </a:r>
            <a:r>
              <a:rPr lang="en-US" dirty="0"/>
              <a:t> </a:t>
            </a:r>
            <a:r>
              <a:rPr lang="en-US" dirty="0" err="1"/>
              <a:t>Лидеров</a:t>
            </a:r>
            <a:r>
              <a:rPr lang="en-US" dirty="0"/>
              <a:t> в </a:t>
            </a:r>
            <a:r>
              <a:rPr lang="en-US" dirty="0" err="1"/>
              <a:t>Гольфе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всем</a:t>
            </a:r>
            <a:r>
              <a:rPr lang="en-US" dirty="0"/>
              <a:t> </a:t>
            </a:r>
            <a:r>
              <a:rPr lang="en-US" dirty="0" err="1"/>
              <a:t>направлениям</a:t>
            </a:r>
            <a:r>
              <a:rPr lang="en-US" dirty="0"/>
              <a:t> </a:t>
            </a:r>
          </a:p>
        </p:txBody>
      </p:sp>
      <p:pic>
        <p:nvPicPr>
          <p:cNvPr id="5" name="Picture 5" descr="Снимок экрана 2017-10-03 в 8.21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409700"/>
            <a:ext cx="2389415" cy="1433513"/>
          </a:xfrm>
          <a:prstGeom prst="rect">
            <a:avLst/>
          </a:prstGeom>
        </p:spPr>
      </p:pic>
      <p:pic>
        <p:nvPicPr>
          <p:cNvPr id="7" name="Picture 7" descr="Снимок экрана 2017-10-03 в 8.17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118984"/>
            <a:ext cx="2743200" cy="1238250"/>
          </a:xfrm>
          <a:prstGeom prst="rect">
            <a:avLst/>
          </a:prstGeom>
        </p:spPr>
      </p:pic>
      <p:pic>
        <p:nvPicPr>
          <p:cNvPr id="10" name="Picture 6" descr="Снимок экрана 2017-10-03 в 7.52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512536"/>
            <a:ext cx="1233488" cy="8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6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187575"/>
            <a:ext cx="8520600" cy="47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dirty="0"/>
              <a:t>                         ДЕЛАЕМ ГОЛЬФ ДОСТУПНЫМ В РОССИИ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0150" y="2962275"/>
            <a:ext cx="5191125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0345" y="2962275"/>
            <a:ext cx="3849325" cy="29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24375"/>
            <a:ext cx="3624125" cy="295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ape 56" descr="Golf - Free images on Pixabay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463" y="789214"/>
            <a:ext cx="9182101" cy="288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Снимок экрана 2017-10-03 в 7.52.0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938"/>
            <a:ext cx="1233488" cy="7663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5" y="352425"/>
            <a:ext cx="8520113" cy="549049"/>
          </a:xfrm>
        </p:spPr>
        <p:txBody>
          <a:bodyPr/>
          <a:lstStyle/>
          <a:p>
            <a:r>
              <a:rPr lang="en-US" sz="2000" dirty="0" err="1"/>
              <a:t>Давайте</a:t>
            </a:r>
            <a:r>
              <a:rPr lang="en-US" sz="2000" dirty="0"/>
              <a:t>  </a:t>
            </a:r>
            <a:r>
              <a:rPr lang="en-US" sz="2000" dirty="0" err="1"/>
              <a:t>познакомимся</a:t>
            </a:r>
            <a:r>
              <a:rPr lang="en-US" sz="2000" dirty="0">
                <a:solidFill>
                  <a:schemeClr val="tx1"/>
                </a:solidFill>
              </a:rPr>
              <a:t> ...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7300" y="853395"/>
            <a:ext cx="3765550" cy="508680"/>
          </a:xfrm>
        </p:spPr>
        <p:txBody>
          <a:bodyPr/>
          <a:lstStyle/>
          <a:p>
            <a:r>
              <a:rPr lang="en-US" sz="1200" dirty="0" err="1"/>
              <a:t>Дмитрий</a:t>
            </a:r>
            <a:r>
              <a:rPr lang="en-US" sz="1200" dirty="0"/>
              <a:t> </a:t>
            </a:r>
            <a:r>
              <a:rPr lang="en-US" sz="1200" dirty="0" err="1"/>
              <a:t>Ботин</a:t>
            </a:r>
            <a:r>
              <a:rPr lang="en-US" sz="1200" dirty="0"/>
              <a:t> (</a:t>
            </a:r>
            <a:r>
              <a:rPr lang="en-US" sz="1200" dirty="0" err="1"/>
              <a:t>Известный</a:t>
            </a:r>
            <a:r>
              <a:rPr lang="en-US" sz="1200" dirty="0"/>
              <a:t>)</a:t>
            </a:r>
          </a:p>
          <a:p>
            <a:r>
              <a:rPr lang="en-US" sz="1200" dirty="0" err="1"/>
              <a:t>Учредитель</a:t>
            </a:r>
            <a:r>
              <a:rPr lang="en-US" sz="1200" dirty="0"/>
              <a:t> </a:t>
            </a:r>
            <a:r>
              <a:rPr lang="en-US" sz="1200" dirty="0" err="1"/>
              <a:t>Фонда</a:t>
            </a:r>
            <a:r>
              <a:rPr lang="en-US" sz="1200" dirty="0"/>
              <a:t> </a:t>
            </a:r>
            <a:r>
              <a:rPr lang="en-US" sz="1200" dirty="0" err="1"/>
              <a:t>Развития</a:t>
            </a:r>
            <a:r>
              <a:rPr lang="en-US" sz="1200" dirty="0"/>
              <a:t> </a:t>
            </a:r>
            <a:r>
              <a:rPr lang="en-US" sz="1200" dirty="0" err="1"/>
              <a:t>Гольфа</a:t>
            </a:r>
            <a:r>
              <a:rPr lang="en-US" sz="1200" dirty="0"/>
              <a:t> </a:t>
            </a:r>
          </a:p>
          <a:p>
            <a:r>
              <a:rPr lang="en-US" sz="1200" dirty="0" err="1"/>
              <a:t>Поэт</a:t>
            </a:r>
            <a:r>
              <a:rPr lang="en-US" sz="1200" dirty="0"/>
              <a:t>, </a:t>
            </a:r>
            <a:r>
              <a:rPr lang="en-US" sz="1200" dirty="0" err="1"/>
              <a:t>Член</a:t>
            </a:r>
            <a:r>
              <a:rPr lang="en-US" sz="1200" dirty="0"/>
              <a:t> </a:t>
            </a:r>
            <a:r>
              <a:rPr lang="en-US" sz="1200" dirty="0" err="1"/>
              <a:t>Российского</a:t>
            </a:r>
            <a:r>
              <a:rPr lang="en-US" sz="1200" dirty="0"/>
              <a:t> </a:t>
            </a:r>
            <a:r>
              <a:rPr lang="en-US" sz="1200" dirty="0" err="1"/>
              <a:t>Союза</a:t>
            </a:r>
            <a:r>
              <a:rPr lang="en-US" sz="1200" dirty="0"/>
              <a:t> </a:t>
            </a:r>
            <a:r>
              <a:rPr lang="en-US" sz="1200" dirty="0" err="1"/>
              <a:t>писателей</a:t>
            </a:r>
            <a:r>
              <a:rPr lang="en-US" sz="1200" dirty="0"/>
              <a:t> </a:t>
            </a:r>
          </a:p>
        </p:txBody>
      </p:sp>
      <p:pic>
        <p:nvPicPr>
          <p:cNvPr id="4" name="Picture 4" descr="Снимок экрана 2017-10-03 в 7.38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779447"/>
            <a:ext cx="4227966" cy="4111625"/>
          </a:xfrm>
          <a:prstGeom prst="rect">
            <a:avLst/>
          </a:prstGeom>
        </p:spPr>
      </p:pic>
      <p:pic>
        <p:nvPicPr>
          <p:cNvPr id="6" name="Picture 6" descr="Снимок экрана 2017-10-03 в 7.40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1629909"/>
            <a:ext cx="4184650" cy="3211966"/>
          </a:xfrm>
          <a:prstGeom prst="rect">
            <a:avLst/>
          </a:prstGeom>
        </p:spPr>
      </p:pic>
      <p:pic>
        <p:nvPicPr>
          <p:cNvPr id="5" name="Picture 6" descr="Снимок экрана 2017-10-03 в 7.52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95250"/>
            <a:ext cx="1232808" cy="8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64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705" y="133350"/>
            <a:ext cx="6663645" cy="485775"/>
          </a:xfrm>
        </p:spPr>
        <p:txBody>
          <a:bodyPr/>
          <a:lstStyle/>
          <a:p>
            <a:r>
              <a:rPr lang="en-US" sz="1800" dirty="0" err="1"/>
              <a:t>Спасибо</a:t>
            </a:r>
            <a:r>
              <a:rPr lang="en-US" sz="1800" dirty="0"/>
              <a:t> </a:t>
            </a:r>
            <a:r>
              <a:rPr lang="en-US" sz="1800" dirty="0" err="1"/>
              <a:t>Всем</a:t>
            </a:r>
            <a:r>
              <a:rPr lang="en-US" sz="1800" dirty="0"/>
              <a:t>, </a:t>
            </a:r>
            <a:r>
              <a:rPr lang="en-US" sz="1800" dirty="0" err="1"/>
              <a:t>кто</a:t>
            </a:r>
            <a:r>
              <a:rPr lang="en-US" sz="1800" dirty="0"/>
              <a:t> </a:t>
            </a:r>
            <a:r>
              <a:rPr lang="en-US" sz="1800" dirty="0" err="1"/>
              <a:t>Делает</a:t>
            </a:r>
            <a:r>
              <a:rPr lang="en-US" sz="1800" dirty="0"/>
              <a:t> </a:t>
            </a:r>
            <a:r>
              <a:rPr lang="en-US" sz="1800" dirty="0" err="1"/>
              <a:t>Шаги</a:t>
            </a:r>
            <a:r>
              <a:rPr lang="en-US" sz="1800" dirty="0"/>
              <a:t> </a:t>
            </a:r>
            <a:r>
              <a:rPr lang="en-US" sz="1800" dirty="0" err="1"/>
              <a:t>по</a:t>
            </a:r>
            <a:r>
              <a:rPr lang="en-US" sz="1800" dirty="0"/>
              <a:t> </a:t>
            </a:r>
            <a:r>
              <a:rPr lang="en-US" sz="1800" dirty="0" err="1"/>
              <a:t>Развитию</a:t>
            </a:r>
            <a:r>
              <a:rPr lang="en-US" sz="1800" dirty="0"/>
              <a:t> </a:t>
            </a:r>
            <a:r>
              <a:rPr lang="en-US" sz="1800" dirty="0" err="1"/>
              <a:t>Гольфа</a:t>
            </a:r>
            <a:r>
              <a:rPr lang="en-US" sz="1800" dirty="0"/>
              <a:t> в </a:t>
            </a:r>
            <a:r>
              <a:rPr lang="en-US" sz="1800" dirty="0" err="1"/>
              <a:t>России</a:t>
            </a:r>
            <a:r>
              <a:rPr lang="en-US" sz="1800" dirty="0"/>
              <a:t> </a:t>
            </a:r>
            <a:endParaRPr lang="en-US" sz="1800" dirty="0" err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150" y="1152525"/>
            <a:ext cx="3694340" cy="3416300"/>
          </a:xfrm>
        </p:spPr>
        <p:txBody>
          <a:bodyPr/>
          <a:lstStyle/>
          <a:p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356100" y="1131888"/>
            <a:ext cx="4687888" cy="3436937"/>
          </a:xfrm>
        </p:spPr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Около</a:t>
            </a:r>
            <a:r>
              <a:rPr lang="en-US" dirty="0"/>
              <a:t> 30-ти </a:t>
            </a:r>
            <a:r>
              <a:rPr lang="en-US" dirty="0" err="1"/>
              <a:t>гольф-клубов</a:t>
            </a:r>
          </a:p>
          <a:p>
            <a:r>
              <a:rPr lang="en-US" dirty="0"/>
              <a:t>- </a:t>
            </a:r>
            <a:r>
              <a:rPr lang="en-US" dirty="0" err="1"/>
              <a:t>Около</a:t>
            </a:r>
            <a:r>
              <a:rPr lang="en-US" dirty="0"/>
              <a:t>  5000-10000 </a:t>
            </a:r>
            <a:r>
              <a:rPr lang="en-US" dirty="0" err="1"/>
              <a:t>гольфистов</a:t>
            </a:r>
            <a:r>
              <a:rPr lang="en-US" dirty="0"/>
              <a:t>*                                                                 ( </a:t>
            </a:r>
            <a:r>
              <a:rPr lang="en-US" dirty="0" err="1"/>
              <a:t>зарегистрировано</a:t>
            </a:r>
            <a:r>
              <a:rPr lang="en-US" dirty="0"/>
              <a:t> в АГР - </a:t>
            </a:r>
            <a:r>
              <a:rPr lang="en-US" dirty="0" err="1"/>
              <a:t>имеют</a:t>
            </a:r>
            <a:r>
              <a:rPr lang="en-US" dirty="0"/>
              <a:t> </a:t>
            </a:r>
            <a:r>
              <a:rPr lang="en-US" dirty="0" err="1"/>
              <a:t>официальный</a:t>
            </a:r>
            <a:r>
              <a:rPr lang="en-US" dirty="0"/>
              <a:t> </a:t>
            </a:r>
            <a:r>
              <a:rPr lang="en-US" dirty="0" err="1"/>
              <a:t>гандикап</a:t>
            </a:r>
            <a:r>
              <a:rPr lang="en-US" dirty="0"/>
              <a:t> - 2000 </a:t>
            </a:r>
            <a:r>
              <a:rPr lang="en-US" dirty="0" err="1"/>
              <a:t>чел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595959"/>
                </a:solidFill>
              </a:rPr>
              <a:t>- </a:t>
            </a:r>
            <a:r>
              <a:rPr lang="en-US" dirty="0" err="1">
                <a:solidFill>
                  <a:srgbClr val="595959"/>
                </a:solidFill>
              </a:rPr>
              <a:t>Около</a:t>
            </a:r>
            <a:r>
              <a:rPr lang="en-US" dirty="0">
                <a:solidFill>
                  <a:srgbClr val="595959"/>
                </a:solidFill>
              </a:rPr>
              <a:t> 200 </a:t>
            </a:r>
            <a:r>
              <a:rPr lang="en-US" dirty="0" err="1">
                <a:solidFill>
                  <a:srgbClr val="595959"/>
                </a:solidFill>
              </a:rPr>
              <a:t>сооружений</a:t>
            </a:r>
            <a:r>
              <a:rPr lang="en-US" dirty="0">
                <a:solidFill>
                  <a:srgbClr val="595959"/>
                </a:solidFill>
              </a:rPr>
              <a:t>/ </a:t>
            </a:r>
            <a:r>
              <a:rPr lang="en-US" dirty="0" err="1">
                <a:solidFill>
                  <a:srgbClr val="595959"/>
                </a:solidFill>
              </a:rPr>
              <a:t>объектов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связанных</a:t>
            </a:r>
            <a:r>
              <a:rPr lang="en-US" dirty="0">
                <a:solidFill>
                  <a:srgbClr val="595959"/>
                </a:solidFill>
              </a:rPr>
              <a:t> с </a:t>
            </a:r>
            <a:r>
              <a:rPr lang="en-US" dirty="0" err="1">
                <a:solidFill>
                  <a:srgbClr val="595959"/>
                </a:solidFill>
              </a:rPr>
              <a:t>гольфом</a:t>
            </a:r>
          </a:p>
          <a:p>
            <a:endParaRPr lang="en-US" dirty="0"/>
          </a:p>
          <a:p>
            <a:endParaRPr lang="en-US" dirty="0">
              <a:solidFill>
                <a:srgbClr val="595959"/>
              </a:solidFill>
            </a:endParaRPr>
          </a:p>
          <a:p>
            <a:endParaRPr lang="en-US" dirty="0"/>
          </a:p>
          <a:p>
            <a:r>
              <a:rPr lang="en-US" sz="800" dirty="0"/>
              <a:t>*</a:t>
            </a:r>
            <a:r>
              <a:rPr lang="en-US" sz="800" dirty="0" err="1"/>
              <a:t>по</a:t>
            </a:r>
            <a:r>
              <a:rPr lang="en-US" sz="800" dirty="0"/>
              <a:t> </a:t>
            </a:r>
            <a:r>
              <a:rPr lang="en-US" sz="800" dirty="0" err="1"/>
              <a:t>разным</a:t>
            </a:r>
            <a:r>
              <a:rPr lang="en-US" sz="800" dirty="0"/>
              <a:t> </a:t>
            </a:r>
            <a:r>
              <a:rPr lang="en-US" sz="800" dirty="0" err="1"/>
              <a:t>источникам</a:t>
            </a:r>
            <a:r>
              <a:rPr lang="en-US" sz="800" dirty="0"/>
              <a:t>/</a:t>
            </a:r>
            <a:r>
              <a:rPr lang="en-US" sz="800" dirty="0" err="1"/>
              <a:t>статьям</a:t>
            </a:r>
          </a:p>
          <a:p>
            <a:endParaRPr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5" descr="Снимок экрана 2017-09-28 в 0.16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52525"/>
            <a:ext cx="3512004" cy="3313113"/>
          </a:xfrm>
          <a:prstGeom prst="rect">
            <a:avLst/>
          </a:prstGeom>
        </p:spPr>
      </p:pic>
      <p:pic>
        <p:nvPicPr>
          <p:cNvPr id="7" name="Picture 6" descr="Снимок экрана 2017-10-03 в 7.52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6" y="95250"/>
            <a:ext cx="1232808" cy="8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6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165100"/>
            <a:ext cx="8521700" cy="464685"/>
          </a:xfrm>
        </p:spPr>
        <p:txBody>
          <a:bodyPr/>
          <a:lstStyle/>
          <a:p>
            <a:r>
              <a:rPr lang="en-US" dirty="0"/>
              <a:t>           </a:t>
            </a:r>
            <a:r>
              <a:rPr lang="en-US" dirty="0" err="1"/>
              <a:t>Потенциал</a:t>
            </a:r>
            <a:r>
              <a:rPr lang="en-US" dirty="0"/>
              <a:t>  </a:t>
            </a:r>
            <a:r>
              <a:rPr lang="en-US" dirty="0" err="1"/>
              <a:t>Огромен</a:t>
            </a:r>
            <a:r>
              <a:rPr lang="en-US" dirty="0"/>
              <a:t> ...  40 </a:t>
            </a:r>
            <a:r>
              <a:rPr lang="en-US" dirty="0" err="1"/>
              <a:t>млрд</a:t>
            </a:r>
            <a:r>
              <a:rPr lang="en-US" dirty="0"/>
              <a:t> $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150" y="833438"/>
            <a:ext cx="4000500" cy="373538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832350" y="825954"/>
            <a:ext cx="4000500" cy="3742871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5" descr="Снимок экрана 2017-09-28 в 0.41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838" y="833438"/>
            <a:ext cx="3838575" cy="3552825"/>
          </a:xfrm>
          <a:prstGeom prst="rect">
            <a:avLst/>
          </a:prstGeom>
        </p:spPr>
      </p:pic>
      <p:pic>
        <p:nvPicPr>
          <p:cNvPr id="7" name="Picture 7" descr="Снимок экрана 2017-09-28 в 0.44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827088"/>
            <a:ext cx="3954463" cy="2656340"/>
          </a:xfrm>
          <a:prstGeom prst="rect">
            <a:avLst/>
          </a:prstGeom>
        </p:spPr>
      </p:pic>
      <p:pic>
        <p:nvPicPr>
          <p:cNvPr id="6" name="Picture 6" descr="Снимок экрана 2017-10-03 в 7.52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04"/>
            <a:ext cx="1232808" cy="8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2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675" y="162560"/>
            <a:ext cx="7385504" cy="512763"/>
          </a:xfrm>
        </p:spPr>
        <p:txBody>
          <a:bodyPr/>
          <a:lstStyle/>
          <a:p>
            <a:r>
              <a:rPr lang="en-US" sz="2400" dirty="0"/>
              <a:t>    </a:t>
            </a:r>
            <a:r>
              <a:rPr lang="en-US" sz="2400" dirty="0" err="1"/>
              <a:t>Как</a:t>
            </a:r>
            <a:r>
              <a:rPr lang="en-US" sz="2400" dirty="0"/>
              <a:t> </a:t>
            </a:r>
            <a:r>
              <a:rPr lang="en-US" sz="2400" dirty="0" err="1"/>
              <a:t>им</a:t>
            </a:r>
            <a:r>
              <a:rPr lang="en-US" sz="2400" dirty="0"/>
              <a:t> </a:t>
            </a:r>
            <a:r>
              <a:rPr lang="en-US" sz="2400" dirty="0" err="1"/>
              <a:t>это</a:t>
            </a:r>
            <a:r>
              <a:rPr lang="en-US" sz="2400" dirty="0"/>
              <a:t> </a:t>
            </a:r>
            <a:r>
              <a:rPr lang="en-US" sz="2400" dirty="0" err="1"/>
              <a:t>удалось</a:t>
            </a:r>
            <a:r>
              <a:rPr lang="en-US" sz="2400" dirty="0"/>
              <a:t>?  </a:t>
            </a:r>
            <a:r>
              <a:rPr lang="en-US" sz="2400" dirty="0" err="1"/>
              <a:t>Ответ</a:t>
            </a:r>
            <a:r>
              <a:rPr lang="en-US" sz="2400" dirty="0"/>
              <a:t> </a:t>
            </a:r>
            <a:r>
              <a:rPr lang="en-US" sz="2400" dirty="0" err="1"/>
              <a:t>на</a:t>
            </a:r>
            <a:r>
              <a:rPr lang="en-US" sz="2400" dirty="0"/>
              <a:t>  </a:t>
            </a:r>
            <a:r>
              <a:rPr lang="en-US" sz="2400" dirty="0" err="1"/>
              <a:t>Поверхности</a:t>
            </a:r>
            <a:r>
              <a:rPr lang="en-US" sz="2400" dirty="0"/>
              <a:t> </a:t>
            </a:r>
            <a:r>
              <a:rPr lang="en-US" dirty="0"/>
              <a:t>! 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625" y="1152525"/>
            <a:ext cx="4334328" cy="3416300"/>
          </a:xfrm>
        </p:spPr>
        <p:txBody>
          <a:bodyPr/>
          <a:lstStyle/>
          <a:p>
            <a:r>
              <a:rPr lang="en-US" sz="3600" dirty="0"/>
              <a:t>ЭТО </a:t>
            </a:r>
            <a:endParaRPr lang="en-US"/>
          </a:p>
          <a:p>
            <a:r>
              <a:rPr lang="en-US" sz="5400" dirty="0"/>
              <a:t>МАССОВЫЙ</a:t>
            </a:r>
            <a:endParaRPr sz="5400" dirty="0">
              <a:solidFill>
                <a:srgbClr val="000000"/>
              </a:solidFill>
            </a:endParaRPr>
          </a:p>
          <a:p>
            <a:r>
              <a:rPr lang="en-US" sz="3600" dirty="0"/>
              <a:t>ВИД СПОРТА И ОТДЫХА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835525" y="881063"/>
            <a:ext cx="4141805" cy="3687762"/>
          </a:xfrm>
        </p:spPr>
        <p:txBody>
          <a:bodyPr/>
          <a:lstStyle/>
          <a:p>
            <a:r>
              <a:rPr lang="en-US" dirty="0"/>
              <a:t>США - 26 </a:t>
            </a:r>
            <a:r>
              <a:rPr lang="en-US" dirty="0" err="1"/>
              <a:t>млн</a:t>
            </a:r>
            <a:r>
              <a:rPr lang="en-US" dirty="0"/>
              <a:t> </a:t>
            </a:r>
            <a:r>
              <a:rPr lang="en-US" dirty="0" err="1"/>
              <a:t>американцев</a:t>
            </a:r>
            <a:r>
              <a:rPr lang="en-US" dirty="0"/>
              <a:t> </a:t>
            </a:r>
            <a:r>
              <a:rPr lang="en-US" dirty="0" err="1"/>
              <a:t>играет</a:t>
            </a:r>
            <a:r>
              <a:rPr lang="en-US" dirty="0"/>
              <a:t> в </a:t>
            </a:r>
            <a:r>
              <a:rPr lang="en-US" dirty="0" err="1"/>
              <a:t>гольф</a:t>
            </a:r>
            <a:r>
              <a:rPr lang="en-US" dirty="0"/>
              <a:t>                    ( 8% </a:t>
            </a:r>
            <a:r>
              <a:rPr lang="en-US" dirty="0" err="1"/>
              <a:t>населения</a:t>
            </a:r>
            <a:r>
              <a:rPr lang="en-US" dirty="0"/>
              <a:t>) *   </a:t>
            </a:r>
          </a:p>
          <a:p>
            <a:r>
              <a:rPr lang="en-US" dirty="0" err="1"/>
              <a:t>Япония</a:t>
            </a:r>
            <a:r>
              <a:rPr lang="en-US" dirty="0"/>
              <a:t> - 10 </a:t>
            </a:r>
            <a:r>
              <a:rPr lang="en-US" dirty="0" err="1"/>
              <a:t>млн</a:t>
            </a:r>
            <a:r>
              <a:rPr lang="en-US" dirty="0"/>
              <a:t> </a:t>
            </a:r>
            <a:r>
              <a:rPr lang="en-US" dirty="0" err="1"/>
              <a:t>японцев</a:t>
            </a:r>
            <a:r>
              <a:rPr lang="en-US" dirty="0"/>
              <a:t> ( 8% </a:t>
            </a:r>
            <a:r>
              <a:rPr lang="en-US" dirty="0" err="1"/>
              <a:t>населения</a:t>
            </a:r>
            <a:r>
              <a:rPr lang="en-US" dirty="0"/>
              <a:t>)**</a:t>
            </a:r>
          </a:p>
          <a:p>
            <a:r>
              <a:rPr lang="en-US" dirty="0"/>
              <a:t> </a:t>
            </a:r>
            <a:r>
              <a:rPr lang="en-US" dirty="0" err="1"/>
              <a:t>Европа</a:t>
            </a:r>
            <a:r>
              <a:rPr lang="en-US" dirty="0"/>
              <a:t> - 4,2 </a:t>
            </a:r>
            <a:r>
              <a:rPr lang="en-US" dirty="0" err="1"/>
              <a:t>млн</a:t>
            </a:r>
            <a:r>
              <a:rPr lang="en-US" dirty="0"/>
              <a:t>  (0,6% </a:t>
            </a:r>
            <a:r>
              <a:rPr lang="en-US" dirty="0" err="1"/>
              <a:t>населения</a:t>
            </a:r>
            <a:r>
              <a:rPr lang="en-US" dirty="0"/>
              <a:t>) ***</a:t>
            </a:r>
          </a:p>
          <a:p>
            <a:r>
              <a:rPr lang="en-US" dirty="0" err="1"/>
              <a:t>Финляндия</a:t>
            </a:r>
            <a:r>
              <a:rPr lang="en-US" dirty="0"/>
              <a:t> - 0,1 </a:t>
            </a:r>
            <a:r>
              <a:rPr lang="en-US" dirty="0" err="1"/>
              <a:t>млн</a:t>
            </a:r>
            <a:r>
              <a:rPr lang="en-US" dirty="0"/>
              <a:t> ( 2% </a:t>
            </a:r>
            <a:r>
              <a:rPr lang="en-US" dirty="0" err="1"/>
              <a:t>населения</a:t>
            </a:r>
            <a:r>
              <a:rPr lang="en-US" dirty="0"/>
              <a:t>)****</a:t>
            </a:r>
          </a:p>
          <a:p>
            <a:r>
              <a:rPr lang="en-US" dirty="0" err="1"/>
              <a:t>Россия</a:t>
            </a:r>
            <a:r>
              <a:rPr lang="en-US" dirty="0"/>
              <a:t> - 0,01 </a:t>
            </a:r>
            <a:r>
              <a:rPr lang="en-US" dirty="0" err="1"/>
              <a:t>млн</a:t>
            </a:r>
            <a:r>
              <a:rPr lang="en-US" dirty="0"/>
              <a:t>  ( 0,007% </a:t>
            </a:r>
            <a:r>
              <a:rPr lang="en-US" dirty="0" err="1"/>
              <a:t>населения</a:t>
            </a:r>
            <a:r>
              <a:rPr lang="en-US" dirty="0"/>
              <a:t>) </a:t>
            </a:r>
          </a:p>
          <a:p>
            <a:r>
              <a:rPr lang="en-US" sz="800" dirty="0"/>
              <a:t>*</a:t>
            </a:r>
            <a:r>
              <a:rPr lang="en-US" sz="800" dirty="0" err="1"/>
              <a:t>по</a:t>
            </a:r>
            <a:r>
              <a:rPr lang="en-US" sz="800" dirty="0"/>
              <a:t> </a:t>
            </a:r>
            <a:r>
              <a:rPr lang="en-US" sz="800" dirty="0" err="1"/>
              <a:t>данным</a:t>
            </a:r>
            <a:r>
              <a:rPr lang="en-US" sz="800" dirty="0"/>
              <a:t> </a:t>
            </a:r>
            <a:r>
              <a:rPr lang="en-US" sz="800" dirty="0">
                <a:hlinkClick r:id="rId2"/>
              </a:rPr>
              <a:t>www.statista.com</a:t>
            </a:r>
            <a:r>
              <a:rPr lang="en-US" sz="800" dirty="0"/>
              <a:t> </a:t>
            </a:r>
            <a:r>
              <a:rPr lang="en-US" sz="800" dirty="0" err="1"/>
              <a:t>на</a:t>
            </a:r>
            <a:r>
              <a:rPr lang="en-US" sz="800" dirty="0"/>
              <a:t> 2017 г - </a:t>
            </a:r>
            <a:r>
              <a:rPr lang="en-US" sz="800" dirty="0" err="1"/>
              <a:t>играло</a:t>
            </a:r>
            <a:r>
              <a:rPr lang="en-US" sz="800" dirty="0"/>
              <a:t> в </a:t>
            </a:r>
            <a:r>
              <a:rPr lang="en-US" sz="800" dirty="0" err="1"/>
              <a:t>гольф</a:t>
            </a:r>
            <a:r>
              <a:rPr lang="en-US" sz="800" dirty="0"/>
              <a:t> </a:t>
            </a:r>
            <a:r>
              <a:rPr lang="en-US" sz="800" dirty="0" err="1"/>
              <a:t>чел</a:t>
            </a:r>
            <a:r>
              <a:rPr lang="en-US" sz="800" dirty="0"/>
              <a:t>. </a:t>
            </a:r>
            <a:r>
              <a:rPr lang="en-US" sz="800" dirty="0" err="1"/>
              <a:t>за</a:t>
            </a:r>
            <a:r>
              <a:rPr lang="en-US" sz="800" dirty="0"/>
              <a:t> </a:t>
            </a:r>
            <a:r>
              <a:rPr lang="en-US" sz="800" dirty="0" err="1"/>
              <a:t>посл</a:t>
            </a:r>
            <a:r>
              <a:rPr lang="en-US" sz="800" dirty="0"/>
              <a:t>. 12-ть </a:t>
            </a:r>
            <a:r>
              <a:rPr lang="en-US" sz="800" dirty="0" err="1"/>
              <a:t>месяцев</a:t>
            </a:r>
            <a:r>
              <a:rPr lang="en-US" sz="800" dirty="0"/>
              <a:t> </a:t>
            </a:r>
          </a:p>
          <a:p>
            <a:r>
              <a:rPr lang="en-US" sz="800" dirty="0"/>
              <a:t>**www.factsanddetails.com </a:t>
            </a:r>
            <a:r>
              <a:rPr lang="en-US" sz="800" dirty="0" err="1"/>
              <a:t>на</a:t>
            </a:r>
            <a:r>
              <a:rPr lang="en-US" sz="800" dirty="0"/>
              <a:t> 2011 г </a:t>
            </a:r>
          </a:p>
          <a:p>
            <a:r>
              <a:rPr lang="en-US" sz="800" dirty="0"/>
              <a:t>*** </a:t>
            </a:r>
            <a:r>
              <a:rPr lang="en-US" sz="800" dirty="0">
                <a:hlinkClick r:id="rId3"/>
              </a:rPr>
              <a:t>www.statista.com</a:t>
            </a:r>
            <a:r>
              <a:rPr lang="en-US" sz="800" dirty="0"/>
              <a:t> и % </a:t>
            </a:r>
            <a:r>
              <a:rPr lang="en-US" sz="800" dirty="0" err="1"/>
              <a:t>указан</a:t>
            </a:r>
            <a:r>
              <a:rPr lang="en-US" sz="800" dirty="0"/>
              <a:t> </a:t>
            </a:r>
            <a:r>
              <a:rPr lang="en-US" sz="800" dirty="0" err="1"/>
              <a:t>от</a:t>
            </a:r>
            <a:r>
              <a:rPr lang="en-US" sz="800" dirty="0"/>
              <a:t> </a:t>
            </a:r>
            <a:r>
              <a:rPr lang="en-US" sz="800" dirty="0" err="1"/>
              <a:t>общего</a:t>
            </a:r>
            <a:r>
              <a:rPr lang="en-US" sz="800" dirty="0"/>
              <a:t> </a:t>
            </a:r>
            <a:r>
              <a:rPr lang="en-US" sz="800" dirty="0" err="1"/>
              <a:t>населения</a:t>
            </a:r>
            <a:r>
              <a:rPr lang="en-US" sz="800" dirty="0"/>
              <a:t> </a:t>
            </a:r>
            <a:r>
              <a:rPr lang="en-US" sz="800" dirty="0" err="1"/>
              <a:t>Европы</a:t>
            </a:r>
            <a:r>
              <a:rPr lang="en-US" sz="800" dirty="0"/>
              <a:t>, </a:t>
            </a:r>
            <a:r>
              <a:rPr lang="en-US" sz="800" dirty="0" err="1"/>
              <a:t>включая</a:t>
            </a:r>
            <a:r>
              <a:rPr lang="en-US" sz="800" dirty="0"/>
              <a:t> </a:t>
            </a:r>
            <a:r>
              <a:rPr lang="en-US" sz="800" dirty="0" err="1"/>
              <a:t>страны</a:t>
            </a:r>
            <a:r>
              <a:rPr lang="en-US" sz="800" dirty="0"/>
              <a:t>, </a:t>
            </a:r>
            <a:r>
              <a:rPr lang="en-US" sz="800" dirty="0" err="1"/>
              <a:t>где</a:t>
            </a:r>
            <a:r>
              <a:rPr lang="en-US" sz="800" dirty="0"/>
              <a:t> </a:t>
            </a:r>
            <a:r>
              <a:rPr lang="en-US" sz="800" dirty="0" err="1"/>
              <a:t>нет</a:t>
            </a:r>
            <a:r>
              <a:rPr lang="en-US" sz="800" dirty="0"/>
              <a:t> </a:t>
            </a:r>
            <a:r>
              <a:rPr lang="en-US" sz="800" dirty="0" err="1"/>
              <a:t>гольфа</a:t>
            </a:r>
          </a:p>
          <a:p>
            <a:r>
              <a:rPr lang="en-US" sz="800" dirty="0"/>
              <a:t>**** </a:t>
            </a:r>
            <a:r>
              <a:rPr lang="en-US" sz="800" dirty="0">
                <a:hlinkClick r:id="rId4"/>
              </a:rPr>
              <a:t>www.worldgolffoundation.org</a:t>
            </a:r>
            <a:r>
              <a:rPr lang="en-US" sz="800" dirty="0"/>
              <a:t> - </a:t>
            </a:r>
            <a:r>
              <a:rPr lang="en-US" sz="800" dirty="0" err="1"/>
              <a:t>зарегистрированные</a:t>
            </a:r>
            <a:r>
              <a:rPr lang="en-US" sz="800" dirty="0"/>
              <a:t> </a:t>
            </a:r>
            <a:r>
              <a:rPr lang="en-US" sz="800" dirty="0" err="1"/>
              <a:t>гольфисты</a:t>
            </a:r>
            <a:r>
              <a:rPr lang="en-US" sz="800" dirty="0"/>
              <a:t> </a:t>
            </a:r>
            <a:r>
              <a:rPr lang="en-US" sz="800" dirty="0" err="1"/>
              <a:t>на</a:t>
            </a:r>
            <a:r>
              <a:rPr lang="en-US" sz="800" dirty="0"/>
              <a:t> 2017 г</a:t>
            </a:r>
          </a:p>
          <a:p>
            <a:endParaRPr lang="en-US" dirty="0"/>
          </a:p>
        </p:txBody>
      </p:sp>
      <p:pic>
        <p:nvPicPr>
          <p:cNvPr id="6" name="Picture 6" descr="Снимок экрана 2017-10-03 в 7.52.0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" y="66675"/>
            <a:ext cx="1232808" cy="8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6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263" y="307975"/>
            <a:ext cx="7773533" cy="377825"/>
          </a:xfrm>
        </p:spPr>
        <p:txBody>
          <a:bodyPr/>
          <a:lstStyle/>
          <a:p>
            <a:r>
              <a:rPr lang="en-US" dirty="0"/>
              <a:t>ОСНОВНЫЕ МИФЫ О ГОЛЬФЕ В РОССИИ 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>
                <a:solidFill>
                  <a:schemeClr val="tx1"/>
                </a:solidFill>
              </a:rPr>
              <a:t>Гольф</a:t>
            </a:r>
            <a:r>
              <a:rPr dirty="0">
                <a:solidFill>
                  <a:schemeClr val="tx1"/>
                </a:solidFill>
              </a:rPr>
              <a:t> – </a:t>
            </a:r>
            <a:r>
              <a:rPr dirty="0" err="1">
                <a:solidFill>
                  <a:schemeClr val="tx1"/>
                </a:solidFill>
              </a:rPr>
              <a:t>игра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миллионеров</a:t>
            </a:r>
            <a:r>
              <a:rPr dirty="0">
                <a:solidFill>
                  <a:schemeClr val="tx1"/>
                </a:solidFill>
              </a:rPr>
              <a:t> ( </a:t>
            </a:r>
            <a:r>
              <a:rPr dirty="0" err="1">
                <a:solidFill>
                  <a:schemeClr val="tx1"/>
                </a:solidFill>
              </a:rPr>
              <a:t>дорого</a:t>
            </a:r>
            <a:r>
              <a:rPr dirty="0">
                <a:solidFill>
                  <a:schemeClr val="tx1"/>
                </a:solidFill>
              </a:rPr>
              <a:t>) </a:t>
            </a:r>
            <a:endParaRPr lang="en-US" dirty="0" err="1">
              <a:solidFill>
                <a:schemeClr val="tx1"/>
              </a:solidFill>
            </a:endParaRPr>
          </a:p>
          <a:p>
            <a:r>
              <a:rPr dirty="0" err="1">
                <a:solidFill>
                  <a:schemeClr val="tx1"/>
                </a:solidFill>
              </a:rPr>
              <a:t>Гольф</a:t>
            </a:r>
            <a:r>
              <a:rPr dirty="0">
                <a:solidFill>
                  <a:schemeClr val="tx1"/>
                </a:solidFill>
              </a:rPr>
              <a:t> – </a:t>
            </a:r>
            <a:r>
              <a:rPr dirty="0" err="1">
                <a:solidFill>
                  <a:schemeClr val="tx1"/>
                </a:solidFill>
              </a:rPr>
              <a:t>простая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игра</a:t>
            </a:r>
          </a:p>
          <a:p>
            <a:r>
              <a:rPr dirty="0" err="1">
                <a:solidFill>
                  <a:schemeClr val="tx1"/>
                </a:solidFill>
              </a:rPr>
              <a:t>Гольф</a:t>
            </a:r>
            <a:r>
              <a:rPr dirty="0">
                <a:solidFill>
                  <a:schemeClr val="tx1"/>
                </a:solidFill>
              </a:rPr>
              <a:t> – </a:t>
            </a:r>
            <a:r>
              <a:rPr dirty="0" err="1">
                <a:solidFill>
                  <a:schemeClr val="tx1"/>
                </a:solidFill>
              </a:rPr>
              <a:t>скучная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игра</a:t>
            </a:r>
          </a:p>
          <a:p>
            <a:r>
              <a:rPr dirty="0" err="1">
                <a:solidFill>
                  <a:schemeClr val="tx1"/>
                </a:solidFill>
              </a:rPr>
              <a:t>Гольф-симулятор</a:t>
            </a:r>
            <a:r>
              <a:rPr dirty="0">
                <a:solidFill>
                  <a:schemeClr val="tx1"/>
                </a:solidFill>
              </a:rPr>
              <a:t> – </a:t>
            </a:r>
            <a:r>
              <a:rPr dirty="0" err="1">
                <a:solidFill>
                  <a:schemeClr val="tx1"/>
                </a:solidFill>
              </a:rPr>
              <a:t>всего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лишь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игрушка</a:t>
            </a:r>
          </a:p>
          <a:p>
            <a:r>
              <a:rPr dirty="0" err="1">
                <a:solidFill>
                  <a:schemeClr val="tx1"/>
                </a:solidFill>
              </a:rPr>
              <a:t>Гольф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мешает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работе</a:t>
            </a:r>
          </a:p>
          <a:p>
            <a:r>
              <a:rPr dirty="0" err="1">
                <a:solidFill>
                  <a:schemeClr val="tx1"/>
                </a:solidFill>
              </a:rPr>
              <a:t>Гольф</a:t>
            </a:r>
            <a:r>
              <a:rPr dirty="0">
                <a:solidFill>
                  <a:schemeClr val="tx1"/>
                </a:solidFill>
              </a:rPr>
              <a:t> – </a:t>
            </a:r>
            <a:r>
              <a:rPr dirty="0" err="1">
                <a:solidFill>
                  <a:schemeClr val="tx1"/>
                </a:solidFill>
              </a:rPr>
              <a:t>это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не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спорт</a:t>
            </a:r>
          </a:p>
          <a:p>
            <a:r>
              <a:rPr dirty="0" err="1">
                <a:solidFill>
                  <a:srgbClr val="000000"/>
                </a:solidFill>
              </a:rPr>
              <a:t>Гольф-клубы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далеко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расположены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от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города</a:t>
            </a:r>
            <a:r>
              <a:rPr dirty="0">
                <a:solidFill>
                  <a:srgbClr val="000000"/>
                </a:solidFill>
              </a:rPr>
              <a:t>/ о </a:t>
            </a:r>
            <a:r>
              <a:rPr dirty="0" err="1">
                <a:solidFill>
                  <a:srgbClr val="000000"/>
                </a:solidFill>
              </a:rPr>
              <a:t>них</a:t>
            </a:r>
            <a:r>
              <a:rPr dirty="0">
                <a:solidFill>
                  <a:srgbClr val="000000"/>
                </a:solidFill>
              </a:rPr>
              <a:t> </a:t>
            </a:r>
            <a:r>
              <a:rPr dirty="0" err="1">
                <a:solidFill>
                  <a:srgbClr val="000000"/>
                </a:solidFill>
              </a:rPr>
              <a:t>не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знают</a:t>
            </a:r>
            <a:r>
              <a:rPr dirty="0">
                <a:solidFill>
                  <a:srgbClr val="000000"/>
                </a:solidFill>
              </a:rPr>
              <a:t> </a:t>
            </a:r>
            <a:endParaRPr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Снимок экрана 2017-09-28 в 2.03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495" y="1076325"/>
            <a:ext cx="4759325" cy="3648245"/>
          </a:xfrm>
          <a:prstGeom prst="rect">
            <a:avLst/>
          </a:prstGeom>
        </p:spPr>
      </p:pic>
      <p:pic>
        <p:nvPicPr>
          <p:cNvPr id="7" name="Picture 6" descr="Снимок экрана 2017-10-03 в 7.52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046"/>
            <a:ext cx="1232808" cy="8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3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  <p:extLst/>
          </p:nvPr>
        </p:nvSpPr>
        <p:spPr>
          <a:xfrm>
            <a:off x="144463" y="0"/>
            <a:ext cx="8691562" cy="34750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000" dirty="0"/>
              <a:t>                         </a:t>
            </a:r>
            <a:r>
              <a:rPr lang="en-US" sz="2000" dirty="0" err="1">
                <a:solidFill>
                  <a:schemeClr val="tx1"/>
                </a:solidFill>
              </a:rPr>
              <a:t>Основные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действия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Фонда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Развития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Гольфа</a:t>
            </a:r>
            <a:r>
              <a:rPr lang="en-US" sz="2000" dirty="0">
                <a:solidFill>
                  <a:schemeClr val="tx1"/>
                </a:solidFill>
              </a:rPr>
              <a:t>  </a:t>
            </a:r>
            <a:endParaRPr lang="en-US" sz="2000" dirty="0" err="1">
              <a:solidFill>
                <a:schemeClr val="tx1"/>
              </a:solidFill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  <p:extLst/>
          </p:nvPr>
        </p:nvSpPr>
        <p:spPr>
          <a:xfrm>
            <a:off x="112713" y="401046"/>
            <a:ext cx="8723312" cy="46265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sz="1200" b="1" dirty="0"/>
              <a:t> - </a:t>
            </a:r>
            <a:r>
              <a:rPr sz="1200" b="1" dirty="0" err="1"/>
              <a:t>Фонд</a:t>
            </a:r>
            <a:r>
              <a:rPr sz="1200" b="1" dirty="0"/>
              <a:t> </a:t>
            </a:r>
            <a:r>
              <a:rPr sz="1200" b="1" dirty="0" err="1"/>
              <a:t>Развития</a:t>
            </a:r>
            <a:r>
              <a:rPr sz="1200" b="1" dirty="0"/>
              <a:t> </a:t>
            </a:r>
            <a:r>
              <a:rPr sz="1200" b="1" dirty="0" err="1"/>
              <a:t>Гольфа</a:t>
            </a:r>
            <a:r>
              <a:rPr sz="1200" b="1" dirty="0"/>
              <a:t>  </a:t>
            </a:r>
            <a:endParaRPr lang="en-US" sz="1200" b="1" dirty="0"/>
          </a:p>
          <a:p>
            <a:r>
              <a:rPr sz="1000" dirty="0"/>
              <a:t>( </a:t>
            </a:r>
            <a:r>
              <a:rPr sz="1000" dirty="0" err="1"/>
              <a:t>Решение</a:t>
            </a:r>
            <a:r>
              <a:rPr sz="1000" dirty="0"/>
              <a:t> о </a:t>
            </a:r>
            <a:r>
              <a:rPr sz="1000" dirty="0" err="1"/>
              <a:t>создании</a:t>
            </a:r>
            <a:r>
              <a:rPr sz="1000" dirty="0"/>
              <a:t>  –  </a:t>
            </a:r>
            <a:r>
              <a:rPr sz="1000" dirty="0" err="1"/>
              <a:t>Янв</a:t>
            </a:r>
            <a:r>
              <a:rPr sz="1000" dirty="0"/>
              <a:t>. 2017 , </a:t>
            </a:r>
            <a:r>
              <a:rPr sz="1000" dirty="0" err="1"/>
              <a:t>Регистрация</a:t>
            </a:r>
            <a:r>
              <a:rPr sz="1000" dirty="0"/>
              <a:t>   – </a:t>
            </a:r>
            <a:r>
              <a:rPr sz="1000" dirty="0" err="1"/>
              <a:t>Сент</a:t>
            </a:r>
            <a:r>
              <a:rPr sz="1000" dirty="0"/>
              <a:t>. 2017 ) </a:t>
            </a:r>
            <a:endParaRPr lang="en-US" sz="1000"/>
          </a:p>
          <a:p>
            <a:r>
              <a:rPr lang="en-US" sz="1200" b="1" dirty="0"/>
              <a:t>- </a:t>
            </a:r>
            <a:r>
              <a:rPr lang="en-US" sz="1200" b="1" dirty="0" err="1"/>
              <a:t>Гольф-магазин</a:t>
            </a:r>
            <a:r>
              <a:rPr lang="en-US" sz="1200" b="1" dirty="0"/>
              <a:t>  www.1ingolf.ru  с </a:t>
            </a:r>
            <a:r>
              <a:rPr lang="en-US" sz="1200" b="1" dirty="0" err="1"/>
              <a:t>самыми</a:t>
            </a:r>
            <a:r>
              <a:rPr lang="en-US" sz="1200" b="1" dirty="0"/>
              <a:t> </a:t>
            </a:r>
            <a:r>
              <a:rPr lang="en-US" sz="1200" b="1" dirty="0" err="1"/>
              <a:t>низкими</a:t>
            </a:r>
            <a:r>
              <a:rPr lang="en-US" sz="1200" b="1" dirty="0"/>
              <a:t> </a:t>
            </a:r>
            <a:r>
              <a:rPr lang="en-US" sz="1200" b="1" dirty="0" err="1"/>
              <a:t>ценами</a:t>
            </a:r>
            <a:r>
              <a:rPr lang="en-US" sz="1200" b="1" dirty="0"/>
              <a:t> в </a:t>
            </a:r>
            <a:r>
              <a:rPr lang="en-US" sz="1200" b="1" dirty="0" err="1"/>
              <a:t>стране</a:t>
            </a:r>
            <a:r>
              <a:rPr lang="en-US" sz="1200" b="1" dirty="0"/>
              <a:t> </a:t>
            </a:r>
          </a:p>
          <a:p>
            <a:r>
              <a:rPr lang="en-US" sz="1000" dirty="0"/>
              <a:t>( online – с </a:t>
            </a:r>
            <a:r>
              <a:rPr lang="en-US" sz="1000" dirty="0" err="1"/>
              <a:t>Янв</a:t>
            </a:r>
            <a:r>
              <a:rPr lang="en-US" sz="1000" dirty="0"/>
              <a:t>. 2017, </a:t>
            </a:r>
            <a:r>
              <a:rPr lang="en-US" sz="1000" dirty="0" err="1"/>
              <a:t>Магазин</a:t>
            </a:r>
            <a:r>
              <a:rPr lang="en-US" sz="1000" dirty="0"/>
              <a:t>  – с </a:t>
            </a:r>
            <a:r>
              <a:rPr lang="en-US" sz="1000" dirty="0" err="1"/>
              <a:t>Окт</a:t>
            </a:r>
            <a:r>
              <a:rPr lang="en-US" sz="1000" dirty="0"/>
              <a:t>. 2017)</a:t>
            </a:r>
            <a:endParaRPr sz="1000">
              <a:solidFill>
                <a:schemeClr val="tx1"/>
              </a:solidFill>
            </a:endParaRPr>
          </a:p>
          <a:p>
            <a:r>
              <a:rPr lang="en-US" sz="1200" b="1" dirty="0"/>
              <a:t>- </a:t>
            </a:r>
            <a:r>
              <a:rPr lang="en-US" sz="1200" b="1" dirty="0" err="1"/>
              <a:t>Места</a:t>
            </a:r>
            <a:r>
              <a:rPr lang="en-US" sz="1200" b="1" dirty="0"/>
              <a:t>, </a:t>
            </a:r>
            <a:r>
              <a:rPr lang="en-US" sz="1200" b="1" dirty="0" err="1"/>
              <a:t>связанные</a:t>
            </a:r>
            <a:r>
              <a:rPr lang="en-US" sz="1200" b="1" dirty="0"/>
              <a:t> с </a:t>
            </a:r>
            <a:r>
              <a:rPr lang="en-US" sz="1200" b="1" dirty="0" err="1"/>
              <a:t>Гольфом</a:t>
            </a:r>
            <a:r>
              <a:rPr lang="en-US" sz="1200" b="1" dirty="0"/>
              <a:t> </a:t>
            </a:r>
            <a:r>
              <a:rPr lang="en-US" sz="1200" b="1" dirty="0" err="1"/>
              <a:t>внутри</a:t>
            </a:r>
            <a:r>
              <a:rPr lang="en-US" sz="1200" b="1" dirty="0"/>
              <a:t> </a:t>
            </a:r>
            <a:r>
              <a:rPr lang="en-US" sz="1200" b="1" dirty="0" err="1"/>
              <a:t>городов</a:t>
            </a:r>
            <a:r>
              <a:rPr lang="en-US" sz="1200" b="1" dirty="0"/>
              <a:t> </a:t>
            </a:r>
            <a:endParaRPr lang="en-US" sz="1200" dirty="0"/>
          </a:p>
          <a:p>
            <a:r>
              <a:rPr lang="en-US" sz="1200" dirty="0"/>
              <a:t>НОВАЯ ПЛАТФОРМА  – </a:t>
            </a:r>
            <a:r>
              <a:rPr lang="en-US" sz="1200" b="1" dirty="0"/>
              <a:t>ГОЛЬФ РЕСТОБАР </a:t>
            </a:r>
            <a:r>
              <a:rPr lang="en-US" sz="1200" dirty="0"/>
              <a:t>* ( *exclusive right) - </a:t>
            </a:r>
            <a:r>
              <a:rPr lang="en-US" sz="1200" dirty="0" err="1"/>
              <a:t>Окт</a:t>
            </a:r>
            <a:r>
              <a:rPr lang="en-US" sz="1200" dirty="0"/>
              <a:t>. 2017</a:t>
            </a:r>
          </a:p>
          <a:p>
            <a:r>
              <a:rPr lang="en-US" sz="1000" dirty="0"/>
              <a:t>100 </a:t>
            </a:r>
            <a:r>
              <a:rPr lang="en-US" sz="1000" dirty="0" err="1"/>
              <a:t>Гольф</a:t>
            </a:r>
            <a:r>
              <a:rPr lang="en-US" sz="1000" dirty="0"/>
              <a:t> </a:t>
            </a:r>
            <a:r>
              <a:rPr lang="en-US" sz="1000" dirty="0" err="1"/>
              <a:t>Рестобар</a:t>
            </a:r>
            <a:r>
              <a:rPr lang="en-US" sz="1000" dirty="0"/>
              <a:t>  (</a:t>
            </a:r>
            <a:r>
              <a:rPr lang="en-US" sz="1000" dirty="0" err="1"/>
              <a:t>Франчайзинг</a:t>
            </a:r>
            <a:r>
              <a:rPr lang="en-US" sz="1000" dirty="0"/>
              <a:t>  и  </a:t>
            </a:r>
            <a:r>
              <a:rPr lang="en-US" sz="1000" dirty="0" err="1"/>
              <a:t>собственные</a:t>
            </a:r>
            <a:r>
              <a:rPr lang="en-US" sz="1000" dirty="0"/>
              <a:t>) - </a:t>
            </a:r>
            <a:r>
              <a:rPr lang="en-US" sz="1000" dirty="0" err="1"/>
              <a:t>Дек</a:t>
            </a:r>
            <a:r>
              <a:rPr lang="en-US" sz="1000" dirty="0"/>
              <a:t>. 2019 </a:t>
            </a:r>
          </a:p>
          <a:p>
            <a:r>
              <a:rPr lang="en-US" sz="1200" dirty="0"/>
              <a:t>- </a:t>
            </a:r>
            <a:r>
              <a:rPr lang="en-US" sz="1200" b="1" dirty="0" err="1"/>
              <a:t>Гольф</a:t>
            </a:r>
            <a:r>
              <a:rPr lang="en-US" sz="1200" b="1" dirty="0"/>
              <a:t> </a:t>
            </a:r>
            <a:r>
              <a:rPr lang="en-US" sz="1200" b="1" dirty="0" err="1"/>
              <a:t>Академии</a:t>
            </a:r>
            <a:r>
              <a:rPr lang="en-US" sz="1200" b="1" dirty="0"/>
              <a:t> </a:t>
            </a:r>
            <a:r>
              <a:rPr lang="en-US" sz="1200" b="1" dirty="0" err="1"/>
              <a:t>для</a:t>
            </a:r>
            <a:r>
              <a:rPr lang="en-US" sz="1200" b="1" dirty="0"/>
              <a:t> </a:t>
            </a:r>
            <a:r>
              <a:rPr lang="en-US" sz="1200" b="1" dirty="0" err="1"/>
              <a:t>детей</a:t>
            </a:r>
            <a:r>
              <a:rPr lang="en-US" sz="1200" b="1" dirty="0"/>
              <a:t> </a:t>
            </a:r>
            <a:r>
              <a:rPr lang="en-US" sz="1200" b="1" dirty="0" err="1"/>
              <a:t>внутри</a:t>
            </a:r>
            <a:r>
              <a:rPr lang="en-US" sz="1200" b="1" dirty="0"/>
              <a:t> </a:t>
            </a:r>
            <a:r>
              <a:rPr lang="en-US" sz="1200" b="1" dirty="0" err="1"/>
              <a:t>городов</a:t>
            </a:r>
          </a:p>
          <a:p>
            <a:r>
              <a:rPr lang="en-US" sz="1200" dirty="0"/>
              <a:t>НОВАЯ ПЛАТФОРМА ( </a:t>
            </a:r>
            <a:r>
              <a:rPr lang="en-US" sz="1200" dirty="0" err="1"/>
              <a:t>Совместно</a:t>
            </a:r>
            <a:r>
              <a:rPr lang="en-US" sz="1200" dirty="0"/>
              <a:t> с </a:t>
            </a:r>
            <a:r>
              <a:rPr lang="en-US" sz="1200" dirty="0" err="1"/>
              <a:t>Партнёром</a:t>
            </a:r>
            <a:r>
              <a:rPr lang="en-US" sz="1200" dirty="0"/>
              <a:t> </a:t>
            </a:r>
            <a:r>
              <a:rPr lang="en-US" sz="1200" dirty="0" err="1"/>
              <a:t>по</a:t>
            </a:r>
            <a:r>
              <a:rPr lang="en-US" sz="1200" dirty="0"/>
              <a:t> </a:t>
            </a:r>
            <a:r>
              <a:rPr lang="en-US" sz="1200" dirty="0" err="1"/>
              <a:t>развития</a:t>
            </a:r>
            <a:r>
              <a:rPr lang="en-US" sz="1200" dirty="0"/>
              <a:t> </a:t>
            </a:r>
            <a:r>
              <a:rPr lang="en-US" sz="1200" dirty="0" err="1"/>
              <a:t>футбольных</a:t>
            </a:r>
            <a:r>
              <a:rPr lang="en-US" sz="1200" dirty="0"/>
              <a:t> </a:t>
            </a:r>
            <a:r>
              <a:rPr lang="en-US" sz="1200" dirty="0" err="1"/>
              <a:t>акад</a:t>
            </a:r>
            <a:r>
              <a:rPr lang="en-US" sz="1200" dirty="0"/>
              <a:t>)</a:t>
            </a:r>
          </a:p>
          <a:p>
            <a:r>
              <a:rPr lang="en-US" sz="1000" dirty="0" err="1"/>
              <a:t>Старт</a:t>
            </a:r>
            <a:r>
              <a:rPr lang="en-US" sz="1000" dirty="0"/>
              <a:t> - </a:t>
            </a:r>
            <a:r>
              <a:rPr lang="en-US" sz="1000" dirty="0" err="1"/>
              <a:t>План</a:t>
            </a:r>
            <a:r>
              <a:rPr lang="en-US" sz="1000" dirty="0"/>
              <a:t> с  </a:t>
            </a:r>
            <a:r>
              <a:rPr lang="en-US" sz="1000" dirty="0" err="1"/>
              <a:t>Марта</a:t>
            </a:r>
            <a:r>
              <a:rPr lang="en-US" sz="1000" dirty="0"/>
              <a:t>  2018,      100 </a:t>
            </a:r>
            <a:r>
              <a:rPr lang="en-US" sz="1000" dirty="0" err="1"/>
              <a:t>Гольф</a:t>
            </a:r>
            <a:r>
              <a:rPr lang="en-US" sz="1000" dirty="0"/>
              <a:t> </a:t>
            </a:r>
            <a:r>
              <a:rPr lang="en-US" sz="1000" dirty="0" err="1"/>
              <a:t>Академий</a:t>
            </a:r>
            <a:r>
              <a:rPr lang="en-US" sz="1000" dirty="0"/>
              <a:t>  – </a:t>
            </a:r>
            <a:r>
              <a:rPr lang="en-US" sz="1000" dirty="0" err="1"/>
              <a:t>Дек</a:t>
            </a:r>
            <a:r>
              <a:rPr lang="en-US" sz="1000" dirty="0"/>
              <a:t>. 2019 </a:t>
            </a:r>
          </a:p>
          <a:p>
            <a:r>
              <a:rPr lang="en-US" sz="1400" dirty="0"/>
              <a:t>- Golf Estate  - с May 2017 – "</a:t>
            </a:r>
            <a:r>
              <a:rPr lang="en-US" sz="1400" dirty="0" err="1"/>
              <a:t>Живи</a:t>
            </a:r>
            <a:r>
              <a:rPr lang="en-US" sz="1400" dirty="0"/>
              <a:t> </a:t>
            </a:r>
            <a:r>
              <a:rPr lang="en-US" sz="1400" dirty="0" err="1"/>
              <a:t>рядом</a:t>
            </a:r>
            <a:r>
              <a:rPr lang="en-US" sz="1400" dirty="0"/>
              <a:t> с </a:t>
            </a:r>
            <a:r>
              <a:rPr lang="en-US" sz="1400" dirty="0" err="1"/>
              <a:t>Гольф</a:t>
            </a:r>
            <a:r>
              <a:rPr lang="en-US" sz="1400" dirty="0"/>
              <a:t>"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sz="1400" dirty="0"/>
          </a:p>
          <a:p>
            <a:endParaRPr sz="1400" dirty="0"/>
          </a:p>
        </p:txBody>
      </p:sp>
      <p:pic>
        <p:nvPicPr>
          <p:cNvPr id="2" name="Picture 2" descr="Снимок экрана 2017-05-20 в 9.19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638" y="509588"/>
            <a:ext cx="2951412" cy="3960812"/>
          </a:xfrm>
          <a:prstGeom prst="rect">
            <a:avLst/>
          </a:prstGeom>
        </p:spPr>
      </p:pic>
      <p:pic>
        <p:nvPicPr>
          <p:cNvPr id="3" name="Picture 6" descr="Снимок экрана 2017-10-03 в 7.52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975" y="509588"/>
            <a:ext cx="979488" cy="719137"/>
          </a:xfrm>
          <a:prstGeom prst="rect">
            <a:avLst/>
          </a:prstGeom>
        </p:spPr>
      </p:pic>
      <p:pic>
        <p:nvPicPr>
          <p:cNvPr id="4" name="Picture 5" descr="Снимок экрана 2017-10-03 в 7.13.5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075" y="2714625"/>
            <a:ext cx="2049236" cy="619125"/>
          </a:xfrm>
          <a:prstGeom prst="rect">
            <a:avLst/>
          </a:prstGeom>
        </p:spPr>
      </p:pic>
      <p:pic>
        <p:nvPicPr>
          <p:cNvPr id="9" name="Picture 9" descr="Снимок экрана 2017-10-03 в 8.01.1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802" y="4476070"/>
            <a:ext cx="1133475" cy="276225"/>
          </a:xfrm>
          <a:prstGeom prst="rect">
            <a:avLst/>
          </a:prstGeom>
        </p:spPr>
      </p:pic>
      <p:pic>
        <p:nvPicPr>
          <p:cNvPr id="11" name="Picture 11" descr="Снимок экрана 2017-10-03 в 8.17.4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1504950"/>
            <a:ext cx="2347913" cy="3633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40518"/>
            <a:ext cx="8674100" cy="348420"/>
          </a:xfrm>
        </p:spPr>
        <p:txBody>
          <a:bodyPr/>
          <a:lstStyle/>
          <a:p>
            <a:r>
              <a:rPr lang="en-US" dirty="0"/>
              <a:t># 1 </a:t>
            </a:r>
            <a:r>
              <a:rPr lang="en-US" dirty="0" err="1"/>
              <a:t>Гольф</a:t>
            </a:r>
            <a:r>
              <a:rPr lang="en-US" dirty="0"/>
              <a:t> </a:t>
            </a:r>
            <a:r>
              <a:rPr lang="en-US" dirty="0" err="1"/>
              <a:t>Рестобар</a:t>
            </a:r>
            <a:r>
              <a:rPr lang="en-US" dirty="0"/>
              <a:t>   </a:t>
            </a:r>
            <a:r>
              <a:rPr lang="en-US" dirty="0" err="1"/>
              <a:t>Большой</a:t>
            </a:r>
            <a:r>
              <a:rPr lang="en-US" dirty="0"/>
              <a:t> </a:t>
            </a:r>
            <a:r>
              <a:rPr lang="en-US" dirty="0" err="1"/>
              <a:t>пр</a:t>
            </a:r>
            <a:r>
              <a:rPr lang="en-US" dirty="0"/>
              <a:t> П.С. 84   5 </a:t>
            </a:r>
            <a:r>
              <a:rPr lang="en-US" dirty="0" err="1"/>
              <a:t>этаж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 descr="IMG-20170905-WA0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013" y="647700"/>
            <a:ext cx="2744787" cy="2029017"/>
          </a:xfrm>
          <a:prstGeom prst="rect">
            <a:avLst/>
          </a:prstGeom>
        </p:spPr>
      </p:pic>
      <p:pic>
        <p:nvPicPr>
          <p:cNvPr id="9" name="Picture 9" descr="IMG-20170905-WA00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38" y="647700"/>
            <a:ext cx="2730500" cy="2042697"/>
          </a:xfrm>
          <a:prstGeom prst="rect">
            <a:avLst/>
          </a:prstGeom>
        </p:spPr>
      </p:pic>
      <p:pic>
        <p:nvPicPr>
          <p:cNvPr id="11" name="Picture 11" descr="IMG-20170905-WA00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2721176"/>
            <a:ext cx="2744788" cy="2346124"/>
          </a:xfrm>
          <a:prstGeom prst="rect">
            <a:avLst/>
          </a:prstGeom>
        </p:spPr>
      </p:pic>
      <p:pic>
        <p:nvPicPr>
          <p:cNvPr id="13" name="Picture 13" descr="IMG-20170905-WA003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488" y="2711450"/>
            <a:ext cx="2767012" cy="2335440"/>
          </a:xfrm>
          <a:prstGeom prst="rect">
            <a:avLst/>
          </a:prstGeom>
        </p:spPr>
      </p:pic>
      <p:pic>
        <p:nvPicPr>
          <p:cNvPr id="15" name="Picture 15" descr="IMG-20170925-WA001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575" y="647700"/>
            <a:ext cx="2744788" cy="4394401"/>
          </a:xfrm>
          <a:prstGeom prst="rect">
            <a:avLst/>
          </a:prstGeom>
        </p:spPr>
      </p:pic>
      <p:pic>
        <p:nvPicPr>
          <p:cNvPr id="5" name="Picture 5" descr="Снимок экрана 2017-10-03 в 7.13.5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4363" y="2084388"/>
            <a:ext cx="2880179" cy="9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27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/>
          </p:nvPr>
        </p:nvSpPr>
        <p:spPr>
          <a:xfrm>
            <a:off x="311150" y="84138"/>
            <a:ext cx="8521700" cy="299684"/>
          </a:xfrm>
        </p:spPr>
        <p:txBody>
          <a:bodyPr/>
          <a:lstStyle/>
          <a:p>
            <a:r>
              <a:rPr lang="en-US" sz="1800" dirty="0"/>
              <a:t>                           ГОЛЬФ РЕСТОБАР  – Welcome to Investment Team   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extLst/>
          </p:nvPr>
        </p:nvSpPr>
        <p:spPr>
          <a:xfrm>
            <a:off x="66675" y="489397"/>
            <a:ext cx="4381500" cy="4425503"/>
          </a:xfrm>
        </p:spPr>
        <p:txBody>
          <a:bodyPr/>
          <a:lstStyle/>
          <a:p>
            <a:endParaRPr lang="en-US" sz="1100" dirty="0">
              <a:solidFill>
                <a:srgbClr val="595959"/>
              </a:solidFill>
            </a:endParaRP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  <p:extLst/>
          </p:nvPr>
        </p:nvSpPr>
        <p:spPr>
          <a:xfrm>
            <a:off x="3565299" y="590550"/>
            <a:ext cx="5331051" cy="4324350"/>
          </a:xfrm>
        </p:spPr>
        <p:txBody>
          <a:bodyPr/>
          <a:lstStyle/>
          <a:p>
            <a:endParaRPr lang="en-US" dirty="0">
              <a:solidFill>
                <a:srgbClr val="595959"/>
              </a:solidFill>
            </a:endParaRPr>
          </a:p>
          <a:p>
            <a:r>
              <a:rPr lang="en-US" b="1" dirty="0" err="1">
                <a:solidFill>
                  <a:srgbClr val="595959"/>
                </a:solidFill>
              </a:rPr>
              <a:t>Инвестиции</a:t>
            </a:r>
            <a:r>
              <a:rPr lang="en-US" b="1" dirty="0">
                <a:solidFill>
                  <a:srgbClr val="595959"/>
                </a:solidFill>
              </a:rPr>
              <a:t> ( с 1  </a:t>
            </a:r>
            <a:r>
              <a:rPr lang="en-US" b="1" dirty="0" err="1">
                <a:solidFill>
                  <a:srgbClr val="595959"/>
                </a:solidFill>
              </a:rPr>
              <a:t>Гольф-симулятором</a:t>
            </a:r>
            <a:r>
              <a:rPr lang="en-US" b="1" dirty="0">
                <a:solidFill>
                  <a:srgbClr val="595959"/>
                </a:solidFill>
              </a:rPr>
              <a:t>) - 8,4 – 9,8 </a:t>
            </a:r>
            <a:r>
              <a:rPr lang="en-US" b="1" dirty="0" err="1">
                <a:solidFill>
                  <a:srgbClr val="595959"/>
                </a:solidFill>
              </a:rPr>
              <a:t>млн</a:t>
            </a:r>
            <a:r>
              <a:rPr lang="en-US" b="1" dirty="0">
                <a:solidFill>
                  <a:srgbClr val="595959"/>
                </a:solidFill>
              </a:rPr>
              <a:t> </a:t>
            </a:r>
            <a:r>
              <a:rPr lang="en-US" b="1" dirty="0" err="1">
                <a:solidFill>
                  <a:srgbClr val="595959"/>
                </a:solidFill>
              </a:rPr>
              <a:t>руб</a:t>
            </a:r>
            <a:endParaRPr lang="en-US" b="1" dirty="0">
              <a:solidFill>
                <a:srgbClr val="595959"/>
              </a:solidFill>
            </a:endParaRPr>
          </a:p>
          <a:p>
            <a:r>
              <a:rPr lang="en-US" b="1" dirty="0" err="1">
                <a:solidFill>
                  <a:srgbClr val="595959"/>
                </a:solidFill>
              </a:rPr>
              <a:t>Возврат</a:t>
            </a:r>
            <a:r>
              <a:rPr lang="en-US" b="1" dirty="0">
                <a:solidFill>
                  <a:srgbClr val="595959"/>
                </a:solidFill>
              </a:rPr>
              <a:t> </a:t>
            </a:r>
            <a:r>
              <a:rPr lang="en-US" b="1" dirty="0" err="1">
                <a:solidFill>
                  <a:srgbClr val="595959"/>
                </a:solidFill>
              </a:rPr>
              <a:t>Инвестиций</a:t>
            </a:r>
            <a:r>
              <a:rPr lang="en-US" b="1" dirty="0">
                <a:solidFill>
                  <a:srgbClr val="595959"/>
                </a:solidFill>
              </a:rPr>
              <a:t> –  1-2 </a:t>
            </a:r>
            <a:r>
              <a:rPr lang="en-US" b="1" dirty="0" err="1">
                <a:solidFill>
                  <a:srgbClr val="595959"/>
                </a:solidFill>
              </a:rPr>
              <a:t>года</a:t>
            </a:r>
            <a:endParaRPr lang="en-US" b="1" dirty="0">
              <a:solidFill>
                <a:srgbClr val="595959"/>
              </a:solidFill>
            </a:endParaRPr>
          </a:p>
          <a:p>
            <a:r>
              <a:rPr lang="en-US" b="1" dirty="0" err="1">
                <a:solidFill>
                  <a:srgbClr val="595959"/>
                </a:solidFill>
              </a:rPr>
              <a:t>Франчайзинг</a:t>
            </a:r>
            <a:r>
              <a:rPr lang="en-US" b="1" dirty="0">
                <a:solidFill>
                  <a:srgbClr val="595959"/>
                </a:solidFill>
              </a:rPr>
              <a:t> - </a:t>
            </a:r>
            <a:r>
              <a:rPr lang="en-US" b="1" dirty="0" err="1">
                <a:solidFill>
                  <a:srgbClr val="595959"/>
                </a:solidFill>
              </a:rPr>
              <a:t>интересные</a:t>
            </a:r>
            <a:r>
              <a:rPr lang="en-US" b="1" dirty="0">
                <a:solidFill>
                  <a:srgbClr val="595959"/>
                </a:solidFill>
              </a:rPr>
              <a:t> </a:t>
            </a:r>
            <a:r>
              <a:rPr lang="en-US" b="1" dirty="0" err="1">
                <a:solidFill>
                  <a:srgbClr val="595959"/>
                </a:solidFill>
              </a:rPr>
              <a:t>условия</a:t>
            </a:r>
            <a:r>
              <a:rPr lang="en-US" b="1" dirty="0">
                <a:solidFill>
                  <a:srgbClr val="595959"/>
                </a:solidFill>
              </a:rPr>
              <a:t> </a:t>
            </a:r>
            <a:endParaRPr b="1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rgbClr val="595959"/>
                </a:solidFill>
              </a:rPr>
              <a:t>Прибыль</a:t>
            </a:r>
            <a:r>
              <a:rPr lang="en-US" b="1" dirty="0">
                <a:solidFill>
                  <a:srgbClr val="595959"/>
                </a:solidFill>
              </a:rPr>
              <a:t>  ( </a:t>
            </a:r>
            <a:r>
              <a:rPr lang="en-US" b="1" dirty="0" err="1">
                <a:solidFill>
                  <a:srgbClr val="595959"/>
                </a:solidFill>
              </a:rPr>
              <a:t>после</a:t>
            </a:r>
            <a:r>
              <a:rPr lang="en-US" b="1" dirty="0">
                <a:solidFill>
                  <a:srgbClr val="595959"/>
                </a:solidFill>
              </a:rPr>
              <a:t> 1-ого </a:t>
            </a:r>
            <a:r>
              <a:rPr lang="en-US" b="1" dirty="0" err="1">
                <a:solidFill>
                  <a:srgbClr val="595959"/>
                </a:solidFill>
              </a:rPr>
              <a:t>года</a:t>
            </a:r>
            <a:r>
              <a:rPr lang="en-US" b="1" dirty="0">
                <a:solidFill>
                  <a:srgbClr val="595959"/>
                </a:solidFill>
              </a:rPr>
              <a:t> ) – 14% ( </a:t>
            </a:r>
            <a:r>
              <a:rPr lang="en-US" b="1" dirty="0" err="1">
                <a:solidFill>
                  <a:srgbClr val="595959"/>
                </a:solidFill>
              </a:rPr>
              <a:t>план</a:t>
            </a:r>
            <a:r>
              <a:rPr lang="en-US" b="1" dirty="0">
                <a:solidFill>
                  <a:srgbClr val="595959"/>
                </a:solidFill>
              </a:rPr>
              <a:t>)</a:t>
            </a:r>
          </a:p>
          <a:p>
            <a:endParaRPr lang="en-US" b="1" dirty="0">
              <a:solidFill>
                <a:srgbClr val="595959"/>
              </a:solidFill>
            </a:endParaRPr>
          </a:p>
          <a:p>
            <a:endParaRPr lang="en-US" b="1" dirty="0">
              <a:solidFill>
                <a:srgbClr val="595959"/>
              </a:solidFill>
            </a:endParaRPr>
          </a:p>
          <a:p>
            <a:r>
              <a:rPr lang="en-US" b="1" dirty="0">
                <a:solidFill>
                  <a:srgbClr val="595959"/>
                </a:solidFill>
              </a:rPr>
              <a:t>+ 20 </a:t>
            </a:r>
            <a:r>
              <a:rPr lang="en-US" b="1" dirty="0" err="1">
                <a:solidFill>
                  <a:srgbClr val="595959"/>
                </a:solidFill>
              </a:rPr>
              <a:t>лет</a:t>
            </a:r>
            <a:r>
              <a:rPr lang="en-US" b="1" dirty="0">
                <a:solidFill>
                  <a:srgbClr val="595959"/>
                </a:solidFill>
              </a:rPr>
              <a:t> </a:t>
            </a:r>
            <a:r>
              <a:rPr lang="en-US" b="1" dirty="0" err="1">
                <a:solidFill>
                  <a:srgbClr val="595959"/>
                </a:solidFill>
              </a:rPr>
              <a:t>опыта</a:t>
            </a:r>
            <a:r>
              <a:rPr lang="en-US" b="1" dirty="0">
                <a:solidFill>
                  <a:srgbClr val="595959"/>
                </a:solidFill>
              </a:rPr>
              <a:t> в </a:t>
            </a:r>
            <a:r>
              <a:rPr lang="en-US" b="1" dirty="0" err="1">
                <a:solidFill>
                  <a:srgbClr val="595959"/>
                </a:solidFill>
              </a:rPr>
              <a:t>Индустрии</a:t>
            </a:r>
            <a:r>
              <a:rPr lang="en-US" b="1" dirty="0">
                <a:solidFill>
                  <a:srgbClr val="595959"/>
                </a:solidFill>
              </a:rPr>
              <a:t> </a:t>
            </a:r>
            <a:r>
              <a:rPr lang="en-US" b="1" dirty="0" err="1">
                <a:solidFill>
                  <a:srgbClr val="595959"/>
                </a:solidFill>
              </a:rPr>
              <a:t>Питания</a:t>
            </a:r>
            <a:r>
              <a:rPr lang="en-US" b="1" dirty="0">
                <a:solidFill>
                  <a:srgbClr val="595959"/>
                </a:solidFill>
              </a:rPr>
              <a:t>  -  БЕСПЛАТНО </a:t>
            </a:r>
          </a:p>
          <a:p>
            <a:r>
              <a:rPr lang="en-US" b="1" dirty="0">
                <a:solidFill>
                  <a:srgbClr val="595959"/>
                </a:solidFill>
              </a:rPr>
              <a:t>( </a:t>
            </a:r>
            <a:r>
              <a:rPr lang="en-US" b="1" dirty="0" err="1">
                <a:solidFill>
                  <a:srgbClr val="595959"/>
                </a:solidFill>
              </a:rPr>
              <a:t>Топ-менеджер</a:t>
            </a:r>
            <a:r>
              <a:rPr lang="en-US" b="1" dirty="0">
                <a:solidFill>
                  <a:srgbClr val="595959"/>
                </a:solidFill>
              </a:rPr>
              <a:t> "</a:t>
            </a:r>
            <a:r>
              <a:rPr lang="en-US" b="1" dirty="0" err="1">
                <a:solidFill>
                  <a:srgbClr val="595959"/>
                </a:solidFill>
              </a:rPr>
              <a:t>Бургер</a:t>
            </a:r>
            <a:r>
              <a:rPr lang="en-US" b="1" dirty="0">
                <a:solidFill>
                  <a:srgbClr val="595959"/>
                </a:solidFill>
              </a:rPr>
              <a:t> </a:t>
            </a:r>
            <a:r>
              <a:rPr lang="en-US" b="1" dirty="0" err="1">
                <a:solidFill>
                  <a:srgbClr val="595959"/>
                </a:solidFill>
              </a:rPr>
              <a:t>Кинг</a:t>
            </a:r>
            <a:r>
              <a:rPr lang="en-US" b="1" dirty="0">
                <a:solidFill>
                  <a:srgbClr val="595959"/>
                </a:solidFill>
              </a:rPr>
              <a:t>" и </a:t>
            </a:r>
            <a:r>
              <a:rPr lang="en-US" b="1" dirty="0" err="1">
                <a:solidFill>
                  <a:srgbClr val="595959"/>
                </a:solidFill>
              </a:rPr>
              <a:t>опыт</a:t>
            </a:r>
            <a:r>
              <a:rPr lang="en-US" b="1" dirty="0">
                <a:solidFill>
                  <a:srgbClr val="595959"/>
                </a:solidFill>
              </a:rPr>
              <a:t> "</a:t>
            </a:r>
            <a:r>
              <a:rPr lang="en-US" b="1" dirty="0" err="1">
                <a:solidFill>
                  <a:srgbClr val="595959"/>
                </a:solidFill>
              </a:rPr>
              <a:t>Макдоналдс</a:t>
            </a:r>
            <a:r>
              <a:rPr lang="en-US" b="1" dirty="0">
                <a:solidFill>
                  <a:srgbClr val="595959"/>
                </a:solidFill>
              </a:rPr>
              <a:t>" )</a:t>
            </a:r>
            <a:endParaRPr b="1">
              <a:solidFill>
                <a:schemeClr val="tx1"/>
              </a:solidFill>
            </a:endParaRPr>
          </a:p>
          <a:p>
            <a:endParaRPr lang="en-US" dirty="0">
              <a:solidFill>
                <a:srgbClr val="595959"/>
              </a:solidFill>
            </a:endParaRPr>
          </a:p>
          <a:p>
            <a:endParaRPr lang="en-US" sz="1100" dirty="0">
              <a:solidFill>
                <a:srgbClr val="595959"/>
              </a:solidFill>
            </a:endParaRPr>
          </a:p>
          <a:p>
            <a:endParaRPr lang="en-US" sz="1100" dirty="0">
              <a:solidFill>
                <a:srgbClr val="595959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5" descr="Снимок экрана 2017-09-06 в 9.36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73" y="645769"/>
            <a:ext cx="2742718" cy="4114800"/>
          </a:xfrm>
          <a:prstGeom prst="rect">
            <a:avLst/>
          </a:prstGeom>
        </p:spPr>
      </p:pic>
      <p:pic>
        <p:nvPicPr>
          <p:cNvPr id="7" name="Picture 6" descr="Снимок экрана 2017-10-03 в 7.52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14300"/>
            <a:ext cx="1233488" cy="8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2110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12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simple-light-2</vt:lpstr>
      <vt:lpstr>Фонд  Развития  Гольфа  Представляет   </vt:lpstr>
      <vt:lpstr>Давайте  познакомимся ... </vt:lpstr>
      <vt:lpstr>Спасибо Всем, кто Делает Шаги по Развитию Гольфа в России </vt:lpstr>
      <vt:lpstr>           Потенциал  Огромен ...  40 млрд $</vt:lpstr>
      <vt:lpstr>    Как им это удалось?  Ответ на  Поверхности ! </vt:lpstr>
      <vt:lpstr>ОСНОВНЫЕ МИФЫ О ГОЛЬФЕ В РОССИИ </vt:lpstr>
      <vt:lpstr>                         Основные действия Фонда Развития Гольфа  </vt:lpstr>
      <vt:lpstr># 1 Гольф Рестобар   Большой пр П.С. 84   5 этаж</vt:lpstr>
      <vt:lpstr>                           ГОЛЬФ РЕСТОБАР  – Welcome to Investment Team   </vt:lpstr>
      <vt:lpstr>  Благотворительные Гольф мероприятия   </vt:lpstr>
      <vt:lpstr>ВСЕМ,  КТО ЗАИНТЕРЕСОВАН В РАЗВИТИИ ГОЛЬФА В РОССИИ,  НАМ НЕОБХОДИМО                                                                         ОБЪЕДИНИТЬСЯ !</vt:lpstr>
      <vt:lpstr>                         ДЕЛАЕМ ГОЛЬФ ДОСТУПНЫМ В РОССИИ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 </dc:title>
  <cp:revision>794</cp:revision>
  <dcterms:modified xsi:type="dcterms:W3CDTF">2017-10-03T06:38:12Z</dcterms:modified>
</cp:coreProperties>
</file>