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Иван Арсентьев"/>
          <p:cNvSpPr txBox="1"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–Иван Арсентьев</a:t>
            </a:r>
          </a:p>
        </p:txBody>
      </p:sp>
      <p:sp>
        <p:nvSpPr>
          <p:cNvPr id="94" name="«Место ввода цитаты»."/>
          <p:cNvSpPr txBox="1"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«Место ввода цитаты».</a:t>
            </a:r>
          </a:p>
        </p:txBody>
      </p:sp>
      <p:sp>
        <p:nvSpPr>
          <p:cNvPr id="9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Титульный слайд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Текст заголовка"/>
          <p:cNvSpPr txBox="1"/>
          <p:nvPr>
            <p:ph type="title"/>
          </p:nvPr>
        </p:nvSpPr>
        <p:spPr>
          <a:xfrm>
            <a:off x="767644" y="3955626"/>
            <a:ext cx="8599877" cy="1104055"/>
          </a:xfrm>
          <a:prstGeom prst="rect">
            <a:avLst/>
          </a:prstGeom>
        </p:spPr>
        <p:txBody>
          <a:bodyPr lIns="65023" tIns="65023" rIns="65023" bIns="65023" anchor="t"/>
          <a:lstStyle>
            <a:lvl1pPr algn="l" defTabSz="1733973">
              <a:defRPr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18" name="Номер слайда"/>
          <p:cNvSpPr txBox="1"/>
          <p:nvPr>
            <p:ph type="sldNum" sz="quarter" idx="2"/>
          </p:nvPr>
        </p:nvSpPr>
        <p:spPr>
          <a:xfrm>
            <a:off x="6285653" y="7773753"/>
            <a:ext cx="3034455" cy="451108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733973">
              <a:defRPr sz="2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Изображение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Текст заголовка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22" name="Уровень текста 1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Изображение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Текст заголовка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Уровень текста 1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7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7" name="Уровень текста 1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Изображение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Изображение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fon_17_logo1" descr="fon_17_logo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348" y="604179"/>
            <a:ext cx="2456463" cy="1388535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Использование Ситуационного Центра при организации и проведении футбольных матчей"/>
          <p:cNvSpPr txBox="1"/>
          <p:nvPr/>
        </p:nvSpPr>
        <p:spPr>
          <a:xfrm>
            <a:off x="643424" y="2610941"/>
            <a:ext cx="11717953" cy="3358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733973">
              <a:defRPr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733973">
              <a:defRPr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Использование Ситуационного Центра при организации и проведении футбольных матчей</a:t>
            </a:r>
          </a:p>
        </p:txBody>
      </p:sp>
      <p:sp>
        <p:nvSpPr>
          <p:cNvPr id="129" name="Москва 2017"/>
          <p:cNvSpPr txBox="1"/>
          <p:nvPr/>
        </p:nvSpPr>
        <p:spPr>
          <a:xfrm>
            <a:off x="759750" y="7569799"/>
            <a:ext cx="1703658" cy="1181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733973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Москва</a:t>
            </a:r>
            <a:br/>
            <a:r>
              <a:t>2017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Сбор и консолидация информации о подготовке к матчу…"/>
          <p:cNvSpPr txBox="1"/>
          <p:nvPr/>
        </p:nvSpPr>
        <p:spPr>
          <a:xfrm>
            <a:off x="627765" y="3206372"/>
            <a:ext cx="11749270" cy="3340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Сбор и консолидация информации о подготовке к матчу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Мониторинг и отчетность выполнения задач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Оперативное реагирование на нештатные ситуации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Обеспечение взаимодействия подрядчиков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Инциденты: обработка, статистика, отчетность</a:t>
            </a:r>
          </a:p>
        </p:txBody>
      </p:sp>
      <p:sp>
        <p:nvSpPr>
          <p:cNvPr id="132" name="ФК «Зенит» – Ситуационный центр"/>
          <p:cNvSpPr txBox="1"/>
          <p:nvPr/>
        </p:nvSpPr>
        <p:spPr>
          <a:xfrm>
            <a:off x="272473" y="328597"/>
            <a:ext cx="1247975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defRPr sz="1400">
                <a:solidFill>
                  <a:srgbClr val="009EE1"/>
                </a:solidFill>
                <a:latin typeface="FuturaDemi"/>
                <a:ea typeface="FuturaDemi"/>
                <a:cs typeface="FuturaDemi"/>
                <a:sym typeface="FuturaDemi"/>
              </a:defRPr>
            </a:lvl1pPr>
          </a:lstStyle>
          <a:p>
            <a:pPr/>
            <a:r>
              <a:t>ФК «Зенит» – Ситуационный центр</a:t>
            </a:r>
          </a:p>
        </p:txBody>
      </p:sp>
      <p:sp>
        <p:nvSpPr>
          <p:cNvPr id="133" name="Ситуационный центр"/>
          <p:cNvSpPr txBox="1"/>
          <p:nvPr/>
        </p:nvSpPr>
        <p:spPr>
          <a:xfrm>
            <a:off x="627765" y="637058"/>
            <a:ext cx="11749270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l" defTabSz="457200">
              <a:defRPr b="1" cap="small" sz="4000">
                <a:solidFill>
                  <a:srgbClr val="009EE1"/>
                </a:solidFill>
                <a:effectLst>
                  <a:outerShdw sx="100000" sy="100000" kx="0" ky="0" algn="b" rotWithShape="0" blurRad="50800" dist="12700" dir="13860000">
                    <a:srgbClr val="000000">
                      <a:alpha val="2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Ситуационный центр</a:t>
            </a:r>
          </a:p>
        </p:txBody>
      </p:sp>
      <p:sp>
        <p:nvSpPr>
          <p:cNvPr id="134" name="Задачи:"/>
          <p:cNvSpPr txBox="1"/>
          <p:nvPr/>
        </p:nvSpPr>
        <p:spPr>
          <a:xfrm>
            <a:off x="598925" y="2527949"/>
            <a:ext cx="1824168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lnSpc>
                <a:spcPct val="150000"/>
              </a:lnSpc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Задачи: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Документы для организации работы:…"/>
          <p:cNvSpPr txBox="1"/>
          <p:nvPr/>
        </p:nvSpPr>
        <p:spPr>
          <a:xfrm>
            <a:off x="637715" y="2508170"/>
            <a:ext cx="11749271" cy="5435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 defTabSz="914400">
              <a:lnSpc>
                <a:spcPct val="150000"/>
              </a:lnSpc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Документы для организации работы: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Протоколы предматчевых совещаний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Чек-листы по подразделениям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Отчеты службы качества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Планы инструктажей по подразделениям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Протоколы предматчевых обходов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Матрица распределения ответственности по подразделениям</a:t>
            </a:r>
          </a:p>
        </p:txBody>
      </p:sp>
      <p:sp>
        <p:nvSpPr>
          <p:cNvPr id="137" name="ФК «Зенит» – Ситуационный центр"/>
          <p:cNvSpPr txBox="1"/>
          <p:nvPr/>
        </p:nvSpPr>
        <p:spPr>
          <a:xfrm>
            <a:off x="272473" y="328597"/>
            <a:ext cx="1247975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defRPr sz="1400">
                <a:solidFill>
                  <a:srgbClr val="009EE1"/>
                </a:solidFill>
                <a:latin typeface="FuturaDemi"/>
                <a:ea typeface="FuturaDemi"/>
                <a:cs typeface="FuturaDemi"/>
                <a:sym typeface="FuturaDemi"/>
              </a:defRPr>
            </a:lvl1pPr>
          </a:lstStyle>
          <a:p>
            <a:pPr/>
            <a:r>
              <a:t>ФК «Зенит» – Ситуационный центр</a:t>
            </a:r>
          </a:p>
        </p:txBody>
      </p:sp>
      <p:sp>
        <p:nvSpPr>
          <p:cNvPr id="138" name="Ситуационный центр"/>
          <p:cNvSpPr txBox="1"/>
          <p:nvPr/>
        </p:nvSpPr>
        <p:spPr>
          <a:xfrm>
            <a:off x="627765" y="637058"/>
            <a:ext cx="11749270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l" defTabSz="457200">
              <a:defRPr b="1" cap="small" sz="4000">
                <a:solidFill>
                  <a:srgbClr val="009EE1"/>
                </a:solidFill>
                <a:effectLst>
                  <a:outerShdw sx="100000" sy="100000" kx="0" ky="0" algn="b" rotWithShape="0" blurRad="50800" dist="12700" dir="13860000">
                    <a:srgbClr val="000000">
                      <a:alpha val="2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Ситуационный центр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ФК «Зенит» – Ситуационный центр"/>
          <p:cNvSpPr txBox="1"/>
          <p:nvPr/>
        </p:nvSpPr>
        <p:spPr>
          <a:xfrm>
            <a:off x="272473" y="328597"/>
            <a:ext cx="1247975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defRPr sz="1400">
                <a:solidFill>
                  <a:srgbClr val="009EE1"/>
                </a:solidFill>
                <a:latin typeface="FuturaDemi"/>
                <a:ea typeface="FuturaDemi"/>
                <a:cs typeface="FuturaDemi"/>
                <a:sym typeface="FuturaDemi"/>
              </a:defRPr>
            </a:lvl1pPr>
          </a:lstStyle>
          <a:p>
            <a:pPr/>
            <a:r>
              <a:t>ФК «Зенит» – Ситуационный центр</a:t>
            </a:r>
          </a:p>
        </p:txBody>
      </p:sp>
      <p:sp>
        <p:nvSpPr>
          <p:cNvPr id="141" name="Ситуационный центр"/>
          <p:cNvSpPr txBox="1"/>
          <p:nvPr/>
        </p:nvSpPr>
        <p:spPr>
          <a:xfrm>
            <a:off x="627765" y="637058"/>
            <a:ext cx="11749270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l" defTabSz="457200">
              <a:defRPr b="1" cap="small" sz="4000">
                <a:solidFill>
                  <a:srgbClr val="009EE1"/>
                </a:solidFill>
                <a:effectLst>
                  <a:outerShdw sx="100000" sy="100000" kx="0" ky="0" algn="b" rotWithShape="0" blurRad="50800" dist="12700" dir="13860000">
                    <a:srgbClr val="000000">
                      <a:alpha val="2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Ситуационный центр</a:t>
            </a:r>
          </a:p>
        </p:txBody>
      </p:sp>
      <p:sp>
        <p:nvSpPr>
          <p:cNvPr id="142" name="Инструменты:…"/>
          <p:cNvSpPr txBox="1"/>
          <p:nvPr/>
        </p:nvSpPr>
        <p:spPr>
          <a:xfrm>
            <a:off x="637715" y="2508170"/>
            <a:ext cx="11749271" cy="4039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 defTabSz="914400">
              <a:lnSpc>
                <a:spcPct val="150000"/>
              </a:lnSpc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Инструменты: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MS Project, MS Excel, MS Outlook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Собственная IMS (incident management system)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Транкинговая связь 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Messenger</a:t>
            </a:r>
          </a:p>
          <a:p>
            <a:pPr marL="564444" indent="-564444" algn="l" defTabSz="914400">
              <a:lnSpc>
                <a:spcPct val="150000"/>
              </a:lnSpc>
              <a:buSzPct val="100000"/>
              <a:buAutoNum type="arabicPeriod" startAt="1"/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Видеонаблюдение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ФК «Зенит» – Ситуационный центр"/>
          <p:cNvSpPr txBox="1"/>
          <p:nvPr/>
        </p:nvSpPr>
        <p:spPr>
          <a:xfrm>
            <a:off x="272473" y="328597"/>
            <a:ext cx="1247975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defRPr sz="1400">
                <a:solidFill>
                  <a:srgbClr val="009EE1"/>
                </a:solidFill>
                <a:latin typeface="FuturaDemi"/>
                <a:ea typeface="FuturaDemi"/>
                <a:cs typeface="FuturaDemi"/>
                <a:sym typeface="FuturaDemi"/>
              </a:defRPr>
            </a:lvl1pPr>
          </a:lstStyle>
          <a:p>
            <a:pPr/>
            <a:r>
              <a:t>ФК «Зенит» – Ситуационный центр</a:t>
            </a:r>
          </a:p>
        </p:txBody>
      </p:sp>
      <p:sp>
        <p:nvSpPr>
          <p:cNvPr id="145" name="Ситуационный центр"/>
          <p:cNvSpPr txBox="1"/>
          <p:nvPr/>
        </p:nvSpPr>
        <p:spPr>
          <a:xfrm>
            <a:off x="627765" y="637058"/>
            <a:ext cx="11749270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l" defTabSz="457200">
              <a:defRPr b="1" cap="small" sz="4000">
                <a:solidFill>
                  <a:srgbClr val="009EE1"/>
                </a:solidFill>
                <a:effectLst>
                  <a:outerShdw sx="100000" sy="100000" kx="0" ky="0" algn="b" rotWithShape="0" blurRad="50800" dist="12700" dir="13860000">
                    <a:srgbClr val="000000">
                      <a:alpha val="2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Ситуационный центр</a:t>
            </a:r>
          </a:p>
        </p:txBody>
      </p:sp>
      <p:grpSp>
        <p:nvGrpSpPr>
          <p:cNvPr id="173" name="Сгруппировать"/>
          <p:cNvGrpSpPr/>
          <p:nvPr/>
        </p:nvGrpSpPr>
        <p:grpSpPr>
          <a:xfrm>
            <a:off x="1430867" y="2050216"/>
            <a:ext cx="5238246" cy="6411053"/>
            <a:chOff x="0" y="0"/>
            <a:chExt cx="5238244" cy="6411051"/>
          </a:xfrm>
        </p:grpSpPr>
        <p:grpSp>
          <p:nvGrpSpPr>
            <p:cNvPr id="148" name="Сгруппировать"/>
            <p:cNvGrpSpPr/>
            <p:nvPr/>
          </p:nvGrpSpPr>
          <p:grpSpPr>
            <a:xfrm>
              <a:off x="10622" y="0"/>
              <a:ext cx="5217000" cy="469669"/>
              <a:chOff x="0" y="0"/>
              <a:chExt cx="5216998" cy="469668"/>
            </a:xfrm>
          </p:grpSpPr>
          <p:sp>
            <p:nvSpPr>
              <p:cNvPr id="146" name="Прямоугольник с закругленными углами"/>
              <p:cNvSpPr/>
              <p:nvPr/>
            </p:nvSpPr>
            <p:spPr>
              <a:xfrm>
                <a:off x="0" y="0"/>
                <a:ext cx="5216999" cy="442780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47" name="Подача замечаний Заявителем, до, во время и после проведения мероприятий/официальных соревнований"/>
              <p:cNvSpPr txBox="1"/>
              <p:nvPr/>
            </p:nvSpPr>
            <p:spPr>
              <a:xfrm>
                <a:off x="12968" y="12968"/>
                <a:ext cx="5191063" cy="456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Подача замечаний Заявителем, до, во время и после проведения мероприятий/официальных соревнований</a:t>
                </a:r>
              </a:p>
            </p:txBody>
          </p:sp>
        </p:grpSp>
        <p:sp>
          <p:nvSpPr>
            <p:cNvPr id="149" name="Стрелка"/>
            <p:cNvSpPr/>
            <p:nvPr/>
          </p:nvSpPr>
          <p:spPr>
            <a:xfrm rot="5400000">
              <a:off x="2467331" y="571132"/>
              <a:ext cx="303580" cy="2027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52" name="Сгруппировать"/>
            <p:cNvGrpSpPr/>
            <p:nvPr/>
          </p:nvGrpSpPr>
          <p:grpSpPr>
            <a:xfrm>
              <a:off x="0" y="902248"/>
              <a:ext cx="5238245" cy="423032"/>
              <a:chOff x="0" y="0"/>
              <a:chExt cx="5238244" cy="423031"/>
            </a:xfrm>
          </p:grpSpPr>
          <p:sp>
            <p:nvSpPr>
              <p:cNvPr id="150" name="Прямоугольник с закругленными углами"/>
              <p:cNvSpPr/>
              <p:nvPr/>
            </p:nvSpPr>
            <p:spPr>
              <a:xfrm>
                <a:off x="0" y="0"/>
                <a:ext cx="5238245" cy="423032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51" name="Обработка замечаний"/>
              <p:cNvSpPr txBox="1"/>
              <p:nvPr/>
            </p:nvSpPr>
            <p:spPr>
              <a:xfrm>
                <a:off x="12389" y="12389"/>
                <a:ext cx="5213467" cy="3982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Обработка замечаний</a:t>
                </a:r>
              </a:p>
            </p:txBody>
          </p:sp>
        </p:grpSp>
        <p:sp>
          <p:nvSpPr>
            <p:cNvPr id="153" name="Стрелка"/>
            <p:cNvSpPr/>
            <p:nvPr/>
          </p:nvSpPr>
          <p:spPr>
            <a:xfrm rot="5400000">
              <a:off x="2467331" y="1453632"/>
              <a:ext cx="303580" cy="2027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56" name="Сгруппировать"/>
            <p:cNvGrpSpPr/>
            <p:nvPr/>
          </p:nvGrpSpPr>
          <p:grpSpPr>
            <a:xfrm>
              <a:off x="10622" y="1784746"/>
              <a:ext cx="5217000" cy="702168"/>
              <a:chOff x="0" y="0"/>
              <a:chExt cx="5216998" cy="702166"/>
            </a:xfrm>
          </p:grpSpPr>
          <p:sp>
            <p:nvSpPr>
              <p:cNvPr id="154" name="Прямоугольник с закругленными углами"/>
              <p:cNvSpPr/>
              <p:nvPr/>
            </p:nvSpPr>
            <p:spPr>
              <a:xfrm>
                <a:off x="0" y="0"/>
                <a:ext cx="5216999" cy="702167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55" name="Внесение в IMS"/>
              <p:cNvSpPr txBox="1"/>
              <p:nvPr/>
            </p:nvSpPr>
            <p:spPr>
              <a:xfrm>
                <a:off x="20566" y="20566"/>
                <a:ext cx="5175866" cy="661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Внесение в IMS</a:t>
                </a:r>
              </a:p>
            </p:txBody>
          </p:sp>
        </p:grpSp>
        <p:sp>
          <p:nvSpPr>
            <p:cNvPr id="157" name="Стрелка"/>
            <p:cNvSpPr/>
            <p:nvPr/>
          </p:nvSpPr>
          <p:spPr>
            <a:xfrm rot="5400000">
              <a:off x="2467331" y="2615267"/>
              <a:ext cx="303580" cy="2027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60" name="Сгруппировать"/>
            <p:cNvGrpSpPr/>
            <p:nvPr/>
          </p:nvGrpSpPr>
          <p:grpSpPr>
            <a:xfrm>
              <a:off x="10622" y="2946383"/>
              <a:ext cx="5217000" cy="605137"/>
              <a:chOff x="0" y="0"/>
              <a:chExt cx="5216998" cy="605136"/>
            </a:xfrm>
          </p:grpSpPr>
          <p:sp>
            <p:nvSpPr>
              <p:cNvPr id="158" name="Прямоугольник с закругленными углами"/>
              <p:cNvSpPr/>
              <p:nvPr/>
            </p:nvSpPr>
            <p:spPr>
              <a:xfrm>
                <a:off x="0" y="0"/>
                <a:ext cx="5216999" cy="605137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59" name="Отправка ответственным"/>
              <p:cNvSpPr txBox="1"/>
              <p:nvPr/>
            </p:nvSpPr>
            <p:spPr>
              <a:xfrm>
                <a:off x="17723" y="17724"/>
                <a:ext cx="5181552" cy="5696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Отправка ответственным</a:t>
                </a:r>
              </a:p>
            </p:txBody>
          </p:sp>
        </p:grpSp>
        <p:sp>
          <p:nvSpPr>
            <p:cNvPr id="161" name="Стрелка"/>
            <p:cNvSpPr/>
            <p:nvPr/>
          </p:nvSpPr>
          <p:spPr>
            <a:xfrm rot="5400000">
              <a:off x="2467331" y="3679872"/>
              <a:ext cx="303580" cy="2027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64" name="Сгруппировать"/>
            <p:cNvGrpSpPr/>
            <p:nvPr/>
          </p:nvGrpSpPr>
          <p:grpSpPr>
            <a:xfrm>
              <a:off x="10622" y="4010988"/>
              <a:ext cx="5217000" cy="605137"/>
              <a:chOff x="0" y="0"/>
              <a:chExt cx="5216998" cy="605136"/>
            </a:xfrm>
          </p:grpSpPr>
          <p:sp>
            <p:nvSpPr>
              <p:cNvPr id="162" name="Прямоугольник с закругленными углами"/>
              <p:cNvSpPr/>
              <p:nvPr/>
            </p:nvSpPr>
            <p:spPr>
              <a:xfrm>
                <a:off x="0" y="0"/>
                <a:ext cx="5216999" cy="605137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63" name="Согласование сроков"/>
              <p:cNvSpPr txBox="1"/>
              <p:nvPr/>
            </p:nvSpPr>
            <p:spPr>
              <a:xfrm>
                <a:off x="17723" y="17724"/>
                <a:ext cx="5181552" cy="5696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Согласование сроков</a:t>
                </a:r>
              </a:p>
            </p:txBody>
          </p:sp>
        </p:grpSp>
        <p:sp>
          <p:nvSpPr>
            <p:cNvPr id="165" name="Стрелка"/>
            <p:cNvSpPr/>
            <p:nvPr/>
          </p:nvSpPr>
          <p:spPr>
            <a:xfrm rot="5400000">
              <a:off x="2446820" y="4639099"/>
              <a:ext cx="344602" cy="413521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68" name="Сгруппировать"/>
            <p:cNvGrpSpPr/>
            <p:nvPr/>
          </p:nvGrpSpPr>
          <p:grpSpPr>
            <a:xfrm>
              <a:off x="0" y="5075592"/>
              <a:ext cx="5238245" cy="442671"/>
              <a:chOff x="0" y="0"/>
              <a:chExt cx="5238244" cy="442669"/>
            </a:xfrm>
          </p:grpSpPr>
          <p:sp>
            <p:nvSpPr>
              <p:cNvPr id="166" name="Прямоугольник с закругленными углами"/>
              <p:cNvSpPr/>
              <p:nvPr/>
            </p:nvSpPr>
            <p:spPr>
              <a:xfrm>
                <a:off x="0" y="0"/>
                <a:ext cx="5238245" cy="442670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67" name="Мониторинг устранения замечаний"/>
              <p:cNvSpPr txBox="1"/>
              <p:nvPr/>
            </p:nvSpPr>
            <p:spPr>
              <a:xfrm>
                <a:off x="12964" y="12964"/>
                <a:ext cx="5212317" cy="416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Мониторинг устранения замечаний</a:t>
                </a:r>
              </a:p>
            </p:txBody>
          </p:sp>
        </p:grpSp>
        <p:sp>
          <p:nvSpPr>
            <p:cNvPr id="169" name="Стрелка"/>
            <p:cNvSpPr/>
            <p:nvPr/>
          </p:nvSpPr>
          <p:spPr>
            <a:xfrm rot="5400000">
              <a:off x="2464883" y="5650322"/>
              <a:ext cx="308477" cy="2027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72" name="Сгруппировать"/>
            <p:cNvGrpSpPr/>
            <p:nvPr/>
          </p:nvGrpSpPr>
          <p:grpSpPr>
            <a:xfrm>
              <a:off x="10622" y="5985143"/>
              <a:ext cx="5217000" cy="425909"/>
              <a:chOff x="0" y="0"/>
              <a:chExt cx="5216998" cy="425907"/>
            </a:xfrm>
          </p:grpSpPr>
          <p:sp>
            <p:nvSpPr>
              <p:cNvPr id="170" name="Прямоугольник с закругленными углами"/>
              <p:cNvSpPr/>
              <p:nvPr/>
            </p:nvSpPr>
            <p:spPr>
              <a:xfrm>
                <a:off x="0" y="0"/>
                <a:ext cx="5216999" cy="425908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71" name="Подготовка отчетов с указанием критических инцидентов"/>
              <p:cNvSpPr txBox="1"/>
              <p:nvPr/>
            </p:nvSpPr>
            <p:spPr>
              <a:xfrm>
                <a:off x="12474" y="12474"/>
                <a:ext cx="5192050" cy="4009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Подготовка отчетов с указанием критических инцидентов</a:t>
                </a:r>
              </a:p>
            </p:txBody>
          </p:sp>
        </p:grpSp>
      </p:grpSp>
      <p:grpSp>
        <p:nvGrpSpPr>
          <p:cNvPr id="205" name="Сгруппировать"/>
          <p:cNvGrpSpPr/>
          <p:nvPr/>
        </p:nvGrpSpPr>
        <p:grpSpPr>
          <a:xfrm>
            <a:off x="7130032" y="2096216"/>
            <a:ext cx="5145278" cy="6319053"/>
            <a:chOff x="0" y="0"/>
            <a:chExt cx="5145277" cy="6319051"/>
          </a:xfrm>
        </p:grpSpPr>
        <p:grpSp>
          <p:nvGrpSpPr>
            <p:cNvPr id="176" name="Сгруппировать"/>
            <p:cNvGrpSpPr/>
            <p:nvPr/>
          </p:nvGrpSpPr>
          <p:grpSpPr>
            <a:xfrm>
              <a:off x="10434" y="0"/>
              <a:ext cx="5124407" cy="392056"/>
              <a:chOff x="0" y="0"/>
              <a:chExt cx="5124405" cy="392055"/>
            </a:xfrm>
          </p:grpSpPr>
          <p:sp>
            <p:nvSpPr>
              <p:cNvPr id="174" name="Прямоугольник с закругленными углами"/>
              <p:cNvSpPr/>
              <p:nvPr/>
            </p:nvSpPr>
            <p:spPr>
              <a:xfrm>
                <a:off x="0" y="0"/>
                <a:ext cx="5124406" cy="392056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75" name="Подача заявки Заказчиком, после согласования с руководителем подразделения"/>
              <p:cNvSpPr txBox="1"/>
              <p:nvPr/>
            </p:nvSpPr>
            <p:spPr>
              <a:xfrm>
                <a:off x="11482" y="11482"/>
                <a:ext cx="5101441" cy="3690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Подача заявки Заказчиком, после согласования с руководителем подразделения</a:t>
                </a:r>
              </a:p>
            </p:txBody>
          </p:sp>
        </p:grpSp>
        <p:sp>
          <p:nvSpPr>
            <p:cNvPr id="177" name="Стрелка"/>
            <p:cNvSpPr/>
            <p:nvPr/>
          </p:nvSpPr>
          <p:spPr>
            <a:xfrm rot="5400000">
              <a:off x="2438237" y="505706"/>
              <a:ext cx="268802" cy="17953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ts val="700"/>
                </a:spcBef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80" name="Сгруппировать"/>
            <p:cNvGrpSpPr/>
            <p:nvPr/>
          </p:nvGrpSpPr>
          <p:grpSpPr>
            <a:xfrm>
              <a:off x="10434" y="798888"/>
              <a:ext cx="5124407" cy="374572"/>
              <a:chOff x="0" y="0"/>
              <a:chExt cx="5124405" cy="374570"/>
            </a:xfrm>
          </p:grpSpPr>
          <p:sp>
            <p:nvSpPr>
              <p:cNvPr id="178" name="Прямоугольник с закругленными углами"/>
              <p:cNvSpPr/>
              <p:nvPr/>
            </p:nvSpPr>
            <p:spPr>
              <a:xfrm>
                <a:off x="0" y="0"/>
                <a:ext cx="5124406" cy="374571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79" name="Обработка заявок"/>
              <p:cNvSpPr txBox="1"/>
              <p:nvPr/>
            </p:nvSpPr>
            <p:spPr>
              <a:xfrm>
                <a:off x="10970" y="10970"/>
                <a:ext cx="5102466" cy="35263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Обработка заявок</a:t>
                </a:r>
              </a:p>
            </p:txBody>
          </p:sp>
        </p:grpSp>
        <p:sp>
          <p:nvSpPr>
            <p:cNvPr id="181" name="Стрелка"/>
            <p:cNvSpPr/>
            <p:nvPr/>
          </p:nvSpPr>
          <p:spPr>
            <a:xfrm rot="5400000">
              <a:off x="2438237" y="1287108"/>
              <a:ext cx="268802" cy="17953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ts val="700"/>
                </a:spcBef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84" name="Сгруппировать"/>
            <p:cNvGrpSpPr/>
            <p:nvPr/>
          </p:nvGrpSpPr>
          <p:grpSpPr>
            <a:xfrm>
              <a:off x="10434" y="1580292"/>
              <a:ext cx="5124407" cy="354018"/>
              <a:chOff x="0" y="0"/>
              <a:chExt cx="5124405" cy="354017"/>
            </a:xfrm>
          </p:grpSpPr>
          <p:sp>
            <p:nvSpPr>
              <p:cNvPr id="182" name="Прямоугольник с закругленными углами"/>
              <p:cNvSpPr/>
              <p:nvPr/>
            </p:nvSpPr>
            <p:spPr>
              <a:xfrm>
                <a:off x="0" y="0"/>
                <a:ext cx="5124406" cy="354018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83" name="Согласование с руководителями заинтересованных подразделений"/>
              <p:cNvSpPr txBox="1"/>
              <p:nvPr/>
            </p:nvSpPr>
            <p:spPr>
              <a:xfrm>
                <a:off x="10369" y="10369"/>
                <a:ext cx="5103668" cy="3332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Согласование с руководителями заинтересованных подразделений</a:t>
                </a:r>
              </a:p>
            </p:txBody>
          </p:sp>
        </p:grpSp>
        <p:sp>
          <p:nvSpPr>
            <p:cNvPr id="185" name="Стрелка"/>
            <p:cNvSpPr/>
            <p:nvPr/>
          </p:nvSpPr>
          <p:spPr>
            <a:xfrm rot="5400000">
              <a:off x="2420076" y="2051512"/>
              <a:ext cx="305124" cy="17242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66750">
                <a:lnSpc>
                  <a:spcPct val="90000"/>
                </a:lnSpc>
                <a:spcBef>
                  <a:spcPts val="700"/>
                </a:spcBef>
                <a:defRPr sz="1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88" name="Сгруппировать"/>
            <p:cNvGrpSpPr/>
            <p:nvPr/>
          </p:nvGrpSpPr>
          <p:grpSpPr>
            <a:xfrm>
              <a:off x="10434" y="2341142"/>
              <a:ext cx="5124407" cy="635062"/>
              <a:chOff x="0" y="0"/>
              <a:chExt cx="5124405" cy="635060"/>
            </a:xfrm>
          </p:grpSpPr>
          <p:sp>
            <p:nvSpPr>
              <p:cNvPr id="186" name="Прямоугольник с закругленными углами"/>
              <p:cNvSpPr/>
              <p:nvPr/>
            </p:nvSpPr>
            <p:spPr>
              <a:xfrm>
                <a:off x="0" y="0"/>
                <a:ext cx="5124406" cy="621729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87" name="Внесение в IMS"/>
              <p:cNvSpPr txBox="1"/>
              <p:nvPr/>
            </p:nvSpPr>
            <p:spPr>
              <a:xfrm>
                <a:off x="18209" y="18209"/>
                <a:ext cx="5087988" cy="6168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Внесение в IMS</a:t>
                </a:r>
              </a:p>
            </p:txBody>
          </p:sp>
        </p:grpSp>
        <p:sp>
          <p:nvSpPr>
            <p:cNvPr id="189" name="Стрелка"/>
            <p:cNvSpPr/>
            <p:nvPr/>
          </p:nvSpPr>
          <p:spPr>
            <a:xfrm rot="5400000">
              <a:off x="2438237" y="3076521"/>
              <a:ext cx="268802" cy="17953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ts val="700"/>
                </a:spcBef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92" name="Сгруппировать"/>
            <p:cNvGrpSpPr/>
            <p:nvPr/>
          </p:nvGrpSpPr>
          <p:grpSpPr>
            <a:xfrm>
              <a:off x="10434" y="3369704"/>
              <a:ext cx="5124407" cy="535815"/>
              <a:chOff x="0" y="0"/>
              <a:chExt cx="5124405" cy="535813"/>
            </a:xfrm>
          </p:grpSpPr>
          <p:sp>
            <p:nvSpPr>
              <p:cNvPr id="190" name="Прямоугольник с закругленными углами"/>
              <p:cNvSpPr/>
              <p:nvPr/>
            </p:nvSpPr>
            <p:spPr>
              <a:xfrm>
                <a:off x="0" y="0"/>
                <a:ext cx="5124406" cy="535814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91" name="Отправка ответственным"/>
              <p:cNvSpPr txBox="1"/>
              <p:nvPr/>
            </p:nvSpPr>
            <p:spPr>
              <a:xfrm>
                <a:off x="15694" y="15693"/>
                <a:ext cx="5093018" cy="5044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Отправка ответственным</a:t>
                </a:r>
              </a:p>
            </p:txBody>
          </p:sp>
        </p:grpSp>
        <p:sp>
          <p:nvSpPr>
            <p:cNvPr id="193" name="Стрелка"/>
            <p:cNvSpPr/>
            <p:nvPr/>
          </p:nvSpPr>
          <p:spPr>
            <a:xfrm rot="5400000">
              <a:off x="2438237" y="4019168"/>
              <a:ext cx="268802" cy="17953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ts val="700"/>
                </a:spcBef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96" name="Сгруппировать"/>
            <p:cNvGrpSpPr/>
            <p:nvPr/>
          </p:nvGrpSpPr>
          <p:grpSpPr>
            <a:xfrm>
              <a:off x="0" y="4312351"/>
              <a:ext cx="5145278" cy="391959"/>
              <a:chOff x="0" y="0"/>
              <a:chExt cx="5145277" cy="391957"/>
            </a:xfrm>
          </p:grpSpPr>
          <p:sp>
            <p:nvSpPr>
              <p:cNvPr id="194" name="Прямоугольник с закругленными углами"/>
              <p:cNvSpPr/>
              <p:nvPr/>
            </p:nvSpPr>
            <p:spPr>
              <a:xfrm>
                <a:off x="0" y="0"/>
                <a:ext cx="5145278" cy="391958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95" name="Мониторинг выполнения поставленных задач"/>
              <p:cNvSpPr txBox="1"/>
              <p:nvPr/>
            </p:nvSpPr>
            <p:spPr>
              <a:xfrm>
                <a:off x="11480" y="11480"/>
                <a:ext cx="5122317" cy="36899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Мониторинг выполнения поставленных задач</a:t>
                </a:r>
              </a:p>
            </p:txBody>
          </p:sp>
        </p:grpSp>
        <p:sp>
          <p:nvSpPr>
            <p:cNvPr id="197" name="Стрелка"/>
            <p:cNvSpPr/>
            <p:nvPr/>
          </p:nvSpPr>
          <p:spPr>
            <a:xfrm rot="5400000">
              <a:off x="2438237" y="4817959"/>
              <a:ext cx="268802" cy="17953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ts val="700"/>
                </a:spcBef>
                <a:def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200" name="Сгруппировать"/>
            <p:cNvGrpSpPr/>
            <p:nvPr/>
          </p:nvGrpSpPr>
          <p:grpSpPr>
            <a:xfrm>
              <a:off x="0" y="5111142"/>
              <a:ext cx="5145278" cy="423960"/>
              <a:chOff x="0" y="0"/>
              <a:chExt cx="5145277" cy="423958"/>
            </a:xfrm>
          </p:grpSpPr>
          <p:sp>
            <p:nvSpPr>
              <p:cNvPr id="198" name="Прямоугольник с закругленными углами"/>
              <p:cNvSpPr/>
              <p:nvPr/>
            </p:nvSpPr>
            <p:spPr>
              <a:xfrm>
                <a:off x="0" y="0"/>
                <a:ext cx="5145278" cy="423959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99" name="Получение подтверждения от Заказчика выполнения заявки"/>
              <p:cNvSpPr txBox="1"/>
              <p:nvPr/>
            </p:nvSpPr>
            <p:spPr>
              <a:xfrm>
                <a:off x="12417" y="12417"/>
                <a:ext cx="5120443" cy="39912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Получение подтверждения от Заказчика выполнения заявки</a:t>
                </a:r>
              </a:p>
            </p:txBody>
          </p:sp>
        </p:grpSp>
        <p:sp>
          <p:nvSpPr>
            <p:cNvPr id="201" name="Стрелка"/>
            <p:cNvSpPr/>
            <p:nvPr/>
          </p:nvSpPr>
          <p:spPr>
            <a:xfrm rot="5400000">
              <a:off x="2420076" y="5627486"/>
              <a:ext cx="305124" cy="22206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204" name="Сгруппировать"/>
            <p:cNvGrpSpPr/>
            <p:nvPr/>
          </p:nvGrpSpPr>
          <p:grpSpPr>
            <a:xfrm>
              <a:off x="10434" y="5941935"/>
              <a:ext cx="5124407" cy="377117"/>
              <a:chOff x="0" y="0"/>
              <a:chExt cx="5124405" cy="377116"/>
            </a:xfrm>
          </p:grpSpPr>
          <p:sp>
            <p:nvSpPr>
              <p:cNvPr id="202" name="Прямоугольник с закругленными углами"/>
              <p:cNvSpPr/>
              <p:nvPr/>
            </p:nvSpPr>
            <p:spPr>
              <a:xfrm>
                <a:off x="0" y="0"/>
                <a:ext cx="5124406" cy="377117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88950">
                  <a:lnSpc>
                    <a:spcPct val="90000"/>
                  </a:lnSpc>
                  <a:spcBef>
                    <a:spcPts val="7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03" name="Подготовка отчетов"/>
              <p:cNvSpPr txBox="1"/>
              <p:nvPr/>
            </p:nvSpPr>
            <p:spPr>
              <a:xfrm>
                <a:off x="11045" y="11045"/>
                <a:ext cx="5102316" cy="3550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909" tIns="41909" rIns="41909" bIns="41909" numCol="1" anchor="ctr">
                <a:noAutofit/>
              </a:bodyPr>
              <a:lstStyle>
                <a:lvl1pPr defTabSz="488950">
                  <a:lnSpc>
                    <a:spcPct val="90000"/>
                  </a:lnSpc>
                  <a:spcBef>
                    <a:spcPts val="400"/>
                  </a:spcBef>
                  <a:defRPr sz="11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Подготовка отчетов </a:t>
                </a:r>
              </a:p>
            </p:txBody>
          </p:sp>
        </p:grpSp>
      </p:grpSp>
      <p:sp>
        <p:nvSpPr>
          <p:cNvPr id="206" name="Заявки"/>
          <p:cNvSpPr txBox="1"/>
          <p:nvPr/>
        </p:nvSpPr>
        <p:spPr>
          <a:xfrm>
            <a:off x="8790587" y="1392775"/>
            <a:ext cx="1824167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lnSpc>
                <a:spcPct val="150000"/>
              </a:lnSpc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Заявки</a:t>
            </a:r>
          </a:p>
        </p:txBody>
      </p:sp>
      <p:sp>
        <p:nvSpPr>
          <p:cNvPr id="207" name="Замечания"/>
          <p:cNvSpPr txBox="1"/>
          <p:nvPr/>
        </p:nvSpPr>
        <p:spPr>
          <a:xfrm>
            <a:off x="2961494" y="1392775"/>
            <a:ext cx="2176991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lnSpc>
                <a:spcPct val="150000"/>
              </a:lnSpc>
              <a:defRPr sz="32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Замечания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